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2"/>
  </p:notesMasterIdLst>
  <p:handoutMasterIdLst>
    <p:handoutMasterId r:id="rId303"/>
  </p:handoutMasterIdLst>
  <p:sldIdLst>
    <p:sldId id="898" r:id="rId2"/>
    <p:sldId id="993" r:id="rId3"/>
    <p:sldId id="994" r:id="rId4"/>
    <p:sldId id="995" r:id="rId5"/>
    <p:sldId id="996" r:id="rId6"/>
    <p:sldId id="899" r:id="rId7"/>
    <p:sldId id="900" r:id="rId8"/>
    <p:sldId id="1004" r:id="rId9"/>
    <p:sldId id="901" r:id="rId10"/>
    <p:sldId id="907" r:id="rId11"/>
    <p:sldId id="902" r:id="rId12"/>
    <p:sldId id="919" r:id="rId13"/>
    <p:sldId id="924" r:id="rId14"/>
    <p:sldId id="929" r:id="rId15"/>
    <p:sldId id="913" r:id="rId16"/>
    <p:sldId id="997" r:id="rId17"/>
    <p:sldId id="970" r:id="rId18"/>
    <p:sldId id="262" r:id="rId19"/>
    <p:sldId id="499" r:id="rId20"/>
    <p:sldId id="279" r:id="rId21"/>
    <p:sldId id="374" r:id="rId22"/>
    <p:sldId id="372" r:id="rId23"/>
    <p:sldId id="975" r:id="rId24"/>
    <p:sldId id="976" r:id="rId25"/>
    <p:sldId id="977" r:id="rId26"/>
    <p:sldId id="982" r:id="rId27"/>
    <p:sldId id="981" r:id="rId28"/>
    <p:sldId id="980" r:id="rId29"/>
    <p:sldId id="979" r:id="rId30"/>
    <p:sldId id="978" r:id="rId31"/>
    <p:sldId id="280" r:id="rId32"/>
    <p:sldId id="920" r:id="rId33"/>
    <p:sldId id="921" r:id="rId34"/>
    <p:sldId id="282" r:id="rId35"/>
    <p:sldId id="447" r:id="rId36"/>
    <p:sldId id="449" r:id="rId37"/>
    <p:sldId id="450" r:id="rId38"/>
    <p:sldId id="451" r:id="rId39"/>
    <p:sldId id="453" r:id="rId40"/>
    <p:sldId id="299" r:id="rId41"/>
    <p:sldId id="466" r:id="rId42"/>
    <p:sldId id="464" r:id="rId43"/>
    <p:sldId id="465" r:id="rId44"/>
    <p:sldId id="286" r:id="rId45"/>
    <p:sldId id="287" r:id="rId46"/>
    <p:sldId id="288" r:id="rId47"/>
    <p:sldId id="289" r:id="rId48"/>
    <p:sldId id="290" r:id="rId49"/>
    <p:sldId id="291" r:id="rId50"/>
    <p:sldId id="292" r:id="rId51"/>
    <p:sldId id="300" r:id="rId52"/>
    <p:sldId id="294" r:id="rId53"/>
    <p:sldId id="552" r:id="rId54"/>
    <p:sldId id="925" r:id="rId55"/>
    <p:sldId id="926" r:id="rId56"/>
    <p:sldId id="927" r:id="rId57"/>
    <p:sldId id="928" r:id="rId58"/>
    <p:sldId id="301" r:id="rId59"/>
    <p:sldId id="302" r:id="rId60"/>
    <p:sldId id="304" r:id="rId61"/>
    <p:sldId id="305" r:id="rId62"/>
    <p:sldId id="307" r:id="rId63"/>
    <p:sldId id="308" r:id="rId64"/>
    <p:sldId id="311" r:id="rId65"/>
    <p:sldId id="313" r:id="rId66"/>
    <p:sldId id="312" r:id="rId67"/>
    <p:sldId id="316" r:id="rId68"/>
    <p:sldId id="314" r:id="rId69"/>
    <p:sldId id="315" r:id="rId70"/>
    <p:sldId id="622" r:id="rId71"/>
    <p:sldId id="735" r:id="rId72"/>
    <p:sldId id="733" r:id="rId73"/>
    <p:sldId id="914" r:id="rId74"/>
    <p:sldId id="455" r:id="rId75"/>
    <p:sldId id="643" r:id="rId76"/>
    <p:sldId id="644" r:id="rId77"/>
    <p:sldId id="645" r:id="rId78"/>
    <p:sldId id="646" r:id="rId79"/>
    <p:sldId id="647" r:id="rId80"/>
    <p:sldId id="648" r:id="rId81"/>
    <p:sldId id="650" r:id="rId82"/>
    <p:sldId id="651" r:id="rId83"/>
    <p:sldId id="653" r:id="rId84"/>
    <p:sldId id="654" r:id="rId85"/>
    <p:sldId id="655" r:id="rId86"/>
    <p:sldId id="656" r:id="rId87"/>
    <p:sldId id="657" r:id="rId88"/>
    <p:sldId id="660" r:id="rId89"/>
    <p:sldId id="734" r:id="rId90"/>
    <p:sldId id="662" r:id="rId91"/>
    <p:sldId id="1007" r:id="rId92"/>
    <p:sldId id="1008" r:id="rId93"/>
    <p:sldId id="1009" r:id="rId94"/>
    <p:sldId id="1010" r:id="rId95"/>
    <p:sldId id="1011" r:id="rId96"/>
    <p:sldId id="1012" r:id="rId97"/>
    <p:sldId id="677" r:id="rId98"/>
    <p:sldId id="679" r:id="rId99"/>
    <p:sldId id="896" r:id="rId100"/>
    <p:sldId id="680" r:id="rId101"/>
    <p:sldId id="682" r:id="rId102"/>
    <p:sldId id="681" r:id="rId103"/>
    <p:sldId id="678" r:id="rId104"/>
    <p:sldId id="897" r:id="rId105"/>
    <p:sldId id="683" r:id="rId106"/>
    <p:sldId id="711" r:id="rId107"/>
    <p:sldId id="712" r:id="rId108"/>
    <p:sldId id="891" r:id="rId109"/>
    <p:sldId id="892" r:id="rId110"/>
    <p:sldId id="684" r:id="rId111"/>
    <p:sldId id="888" r:id="rId112"/>
    <p:sldId id="686" r:id="rId113"/>
    <p:sldId id="685" r:id="rId114"/>
    <p:sldId id="687" r:id="rId115"/>
    <p:sldId id="688" r:id="rId116"/>
    <p:sldId id="707" r:id="rId117"/>
    <p:sldId id="889" r:id="rId118"/>
    <p:sldId id="689" r:id="rId119"/>
    <p:sldId id="690" r:id="rId120"/>
    <p:sldId id="691" r:id="rId121"/>
    <p:sldId id="692" r:id="rId122"/>
    <p:sldId id="693" r:id="rId123"/>
    <p:sldId id="694" r:id="rId124"/>
    <p:sldId id="695" r:id="rId125"/>
    <p:sldId id="696" r:id="rId126"/>
    <p:sldId id="697" r:id="rId127"/>
    <p:sldId id="879" r:id="rId128"/>
    <p:sldId id="700" r:id="rId129"/>
    <p:sldId id="736" r:id="rId130"/>
    <p:sldId id="917" r:id="rId131"/>
    <p:sldId id="481" r:id="rId132"/>
    <p:sldId id="623" r:id="rId133"/>
    <p:sldId id="737" r:id="rId134"/>
    <p:sldId id="555" r:id="rId135"/>
    <p:sldId id="1053" r:id="rId136"/>
    <p:sldId id="1054" r:id="rId137"/>
    <p:sldId id="1055" r:id="rId138"/>
    <p:sldId id="1056" r:id="rId139"/>
    <p:sldId id="1057" r:id="rId140"/>
    <p:sldId id="1058" r:id="rId141"/>
    <p:sldId id="1059" r:id="rId142"/>
    <p:sldId id="1060" r:id="rId143"/>
    <p:sldId id="1061" r:id="rId144"/>
    <p:sldId id="1062" r:id="rId145"/>
    <p:sldId id="1063" r:id="rId146"/>
    <p:sldId id="1064" r:id="rId147"/>
    <p:sldId id="1065" r:id="rId148"/>
    <p:sldId id="1066" r:id="rId149"/>
    <p:sldId id="1067" r:id="rId150"/>
    <p:sldId id="1068" r:id="rId151"/>
    <p:sldId id="1069" r:id="rId152"/>
    <p:sldId id="624" r:id="rId153"/>
    <p:sldId id="738" r:id="rId154"/>
    <p:sldId id="1052" r:id="rId155"/>
    <p:sldId id="516" r:id="rId156"/>
    <p:sldId id="853" r:id="rId157"/>
    <p:sldId id="969" r:id="rId158"/>
    <p:sldId id="458" r:id="rId159"/>
    <p:sldId id="459" r:id="rId160"/>
    <p:sldId id="854" r:id="rId161"/>
    <p:sldId id="856" r:id="rId162"/>
    <p:sldId id="858" r:id="rId163"/>
    <p:sldId id="629" r:id="rId164"/>
    <p:sldId id="1014" r:id="rId165"/>
    <p:sldId id="1070" r:id="rId166"/>
    <p:sldId id="1015" r:id="rId167"/>
    <p:sldId id="1016" r:id="rId168"/>
    <p:sldId id="1017" r:id="rId169"/>
    <p:sldId id="1018" r:id="rId170"/>
    <p:sldId id="1019" r:id="rId171"/>
    <p:sldId id="1021" r:id="rId172"/>
    <p:sldId id="1022" r:id="rId173"/>
    <p:sldId id="1023" r:id="rId174"/>
    <p:sldId id="1024" r:id="rId175"/>
    <p:sldId id="1025" r:id="rId176"/>
    <p:sldId id="1026" r:id="rId177"/>
    <p:sldId id="1027" r:id="rId178"/>
    <p:sldId id="1028" r:id="rId179"/>
    <p:sldId id="1029" r:id="rId180"/>
    <p:sldId id="1030" r:id="rId181"/>
    <p:sldId id="1031" r:id="rId182"/>
    <p:sldId id="1032" r:id="rId183"/>
    <p:sldId id="1033" r:id="rId184"/>
    <p:sldId id="1034" r:id="rId185"/>
    <p:sldId id="1035" r:id="rId186"/>
    <p:sldId id="1036" r:id="rId187"/>
    <p:sldId id="1037" r:id="rId188"/>
    <p:sldId id="1049" r:id="rId189"/>
    <p:sldId id="1071" r:id="rId190"/>
    <p:sldId id="1072" r:id="rId191"/>
    <p:sldId id="1073" r:id="rId192"/>
    <p:sldId id="1074" r:id="rId193"/>
    <p:sldId id="1075" r:id="rId194"/>
    <p:sldId id="1076" r:id="rId195"/>
    <p:sldId id="1077" r:id="rId196"/>
    <p:sldId id="1078" r:id="rId197"/>
    <p:sldId id="1079" r:id="rId198"/>
    <p:sldId id="1080" r:id="rId199"/>
    <p:sldId id="1081" r:id="rId200"/>
    <p:sldId id="1082" r:id="rId201"/>
    <p:sldId id="1083" r:id="rId202"/>
    <p:sldId id="1050" r:id="rId203"/>
    <p:sldId id="848" r:id="rId204"/>
    <p:sldId id="849" r:id="rId205"/>
    <p:sldId id="805" r:id="rId206"/>
    <p:sldId id="806" r:id="rId207"/>
    <p:sldId id="807" r:id="rId208"/>
    <p:sldId id="808" r:id="rId209"/>
    <p:sldId id="809" r:id="rId210"/>
    <p:sldId id="822" r:id="rId211"/>
    <p:sldId id="826" r:id="rId212"/>
    <p:sldId id="827" r:id="rId213"/>
    <p:sldId id="841" r:id="rId214"/>
    <p:sldId id="842" r:id="rId215"/>
    <p:sldId id="843" r:id="rId216"/>
    <p:sldId id="850" r:id="rId217"/>
    <p:sldId id="852" r:id="rId218"/>
    <p:sldId id="851" r:id="rId219"/>
    <p:sldId id="620" r:id="rId220"/>
    <p:sldId id="739" r:id="rId221"/>
    <p:sldId id="789" r:id="rId222"/>
    <p:sldId id="790" r:id="rId223"/>
    <p:sldId id="791" r:id="rId224"/>
    <p:sldId id="792" r:id="rId225"/>
    <p:sldId id="793" r:id="rId226"/>
    <p:sldId id="794" r:id="rId227"/>
    <p:sldId id="776" r:id="rId228"/>
    <p:sldId id="777" r:id="rId229"/>
    <p:sldId id="778" r:id="rId230"/>
    <p:sldId id="779" r:id="rId231"/>
    <p:sldId id="780" r:id="rId232"/>
    <p:sldId id="781" r:id="rId233"/>
    <p:sldId id="782" r:id="rId234"/>
    <p:sldId id="783" r:id="rId235"/>
    <p:sldId id="784" r:id="rId236"/>
    <p:sldId id="785" r:id="rId237"/>
    <p:sldId id="786" r:id="rId238"/>
    <p:sldId id="787" r:id="rId239"/>
    <p:sldId id="740" r:id="rId240"/>
    <p:sldId id="797" r:id="rId241"/>
    <p:sldId id="798" r:id="rId242"/>
    <p:sldId id="799" r:id="rId243"/>
    <p:sldId id="800" r:id="rId244"/>
    <p:sldId id="801" r:id="rId245"/>
    <p:sldId id="802" r:id="rId246"/>
    <p:sldId id="804" r:id="rId247"/>
    <p:sldId id="839" r:id="rId248"/>
    <p:sldId id="796" r:id="rId249"/>
    <p:sldId id="749" r:id="rId250"/>
    <p:sldId id="750" r:id="rId251"/>
    <p:sldId id="751" r:id="rId252"/>
    <p:sldId id="752" r:id="rId253"/>
    <p:sldId id="753" r:id="rId254"/>
    <p:sldId id="754" r:id="rId255"/>
    <p:sldId id="755" r:id="rId256"/>
    <p:sldId id="756" r:id="rId257"/>
    <p:sldId id="757" r:id="rId258"/>
    <p:sldId id="758" r:id="rId259"/>
    <p:sldId id="759" r:id="rId260"/>
    <p:sldId id="760" r:id="rId261"/>
    <p:sldId id="761" r:id="rId262"/>
    <p:sldId id="762" r:id="rId263"/>
    <p:sldId id="763" r:id="rId264"/>
    <p:sldId id="764" r:id="rId265"/>
    <p:sldId id="765" r:id="rId266"/>
    <p:sldId id="767" r:id="rId267"/>
    <p:sldId id="840" r:id="rId268"/>
    <p:sldId id="943" r:id="rId269"/>
    <p:sldId id="944" r:id="rId270"/>
    <p:sldId id="945" r:id="rId271"/>
    <p:sldId id="946" r:id="rId272"/>
    <p:sldId id="947" r:id="rId273"/>
    <p:sldId id="948" r:id="rId274"/>
    <p:sldId id="949" r:id="rId275"/>
    <p:sldId id="950" r:id="rId276"/>
    <p:sldId id="992" r:id="rId277"/>
    <p:sldId id="933" r:id="rId278"/>
    <p:sldId id="951" r:id="rId279"/>
    <p:sldId id="934" r:id="rId280"/>
    <p:sldId id="952" r:id="rId281"/>
    <p:sldId id="935" r:id="rId282"/>
    <p:sldId id="960" r:id="rId283"/>
    <p:sldId id="936" r:id="rId284"/>
    <p:sldId id="963" r:id="rId285"/>
    <p:sldId id="962" r:id="rId286"/>
    <p:sldId id="954" r:id="rId287"/>
    <p:sldId id="937" r:id="rId288"/>
    <p:sldId id="955" r:id="rId289"/>
    <p:sldId id="938" r:id="rId290"/>
    <p:sldId id="956" r:id="rId291"/>
    <p:sldId id="939" r:id="rId292"/>
    <p:sldId id="941" r:id="rId293"/>
    <p:sldId id="1084" r:id="rId294"/>
    <p:sldId id="957" r:id="rId295"/>
    <p:sldId id="940" r:id="rId296"/>
    <p:sldId id="964" r:id="rId297"/>
    <p:sldId id="965" r:id="rId298"/>
    <p:sldId id="958" r:id="rId299"/>
    <p:sldId id="942" r:id="rId300"/>
    <p:sldId id="959" r:id="rId3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ABF4C3-806E-FD4D-8ED5-A82F5AF62F99}">
          <p14:sldIdLst>
            <p14:sldId id="898"/>
          </p14:sldIdLst>
        </p14:section>
        <p14:section name="Contents" id="{63C6C3A5-D9DA-ED42-86F4-EEB2E3788A32}">
          <p14:sldIdLst>
            <p14:sldId id="993"/>
            <p14:sldId id="994"/>
            <p14:sldId id="995"/>
            <p14:sldId id="996"/>
          </p14:sldIdLst>
        </p14:section>
        <p14:section name="Mission &amp; Goals" id="{CDE35963-EA82-5F47-B4E3-B3127F7687EA}">
          <p14:sldIdLst>
            <p14:sldId id="899"/>
            <p14:sldId id="900"/>
            <p14:sldId id="1004"/>
            <p14:sldId id="901"/>
            <p14:sldId id="907"/>
            <p14:sldId id="902"/>
            <p14:sldId id="919"/>
            <p14:sldId id="924"/>
            <p14:sldId id="929"/>
          </p14:sldIdLst>
        </p14:section>
        <p14:section name="First Person: Leslie's Story" id="{19187855-6F1A-374F-8018-1501D1DE3F79}">
          <p14:sldIdLst>
            <p14:sldId id="913"/>
            <p14:sldId id="997"/>
            <p14:sldId id="970"/>
          </p14:sldIdLst>
        </p14:section>
        <p14:section name="DV Dynamics" id="{C8C9B6B3-9F6F-4240-8B41-BD3D51E98699}">
          <p14:sldIdLst>
            <p14:sldId id="262"/>
            <p14:sldId id="499"/>
          </p14:sldIdLst>
        </p14:section>
        <p14:section name="Definition" id="{07D26881-49A4-9843-83B2-8CE46CABDEF7}">
          <p14:sldIdLst>
            <p14:sldId id="279"/>
            <p14:sldId id="374"/>
            <p14:sldId id="372"/>
            <p14:sldId id="975"/>
            <p14:sldId id="976"/>
            <p14:sldId id="977"/>
            <p14:sldId id="982"/>
            <p14:sldId id="981"/>
            <p14:sldId id="980"/>
            <p14:sldId id="979"/>
            <p14:sldId id="978"/>
          </p14:sldIdLst>
        </p14:section>
        <p14:section name="Types of Abuse &amp; Dimensions" id="{BDD2EAD5-8AE4-DA4E-88D1-ACDDAB294EE2}">
          <p14:sldIdLst>
            <p14:sldId id="280"/>
            <p14:sldId id="920"/>
            <p14:sldId id="921"/>
            <p14:sldId id="282"/>
            <p14:sldId id="447"/>
            <p14:sldId id="449"/>
            <p14:sldId id="450"/>
            <p14:sldId id="451"/>
            <p14:sldId id="453"/>
            <p14:sldId id="299"/>
            <p14:sldId id="466"/>
            <p14:sldId id="464"/>
            <p14:sldId id="465"/>
          </p14:sldIdLst>
        </p14:section>
        <p14:section name="Myths &amp; Facts" id="{8A960583-4FEB-5B45-B701-5AEF7C168508}">
          <p14:sldIdLst>
            <p14:sldId id="286"/>
            <p14:sldId id="287"/>
            <p14:sldId id="288"/>
            <p14:sldId id="289"/>
            <p14:sldId id="290"/>
            <p14:sldId id="291"/>
            <p14:sldId id="292"/>
            <p14:sldId id="300"/>
          </p14:sldIdLst>
        </p14:section>
        <p14:section name="Cycle of Violence" id="{850B4267-CF35-914E-B669-A0AFB7AC8D3D}">
          <p14:sldIdLst>
            <p14:sldId id="294"/>
            <p14:sldId id="552"/>
            <p14:sldId id="925"/>
            <p14:sldId id="926"/>
            <p14:sldId id="927"/>
            <p14:sldId id="928"/>
          </p14:sldIdLst>
        </p14:section>
        <p14:section name="Signs &amp; Symptons" id="{A270C701-AED9-DA4B-8251-8E2159E98015}">
          <p14:sldIdLst>
            <p14:sldId id="301"/>
            <p14:sldId id="302"/>
          </p14:sldIdLst>
        </p14:section>
        <p14:section name="Why Victims Stay" id="{7F8BABF4-749C-E54E-B863-D8349A24FFA3}">
          <p14:sldIdLst>
            <p14:sldId id="304"/>
            <p14:sldId id="305"/>
          </p14:sldIdLst>
        </p14:section>
        <p14:section name="Mindset of Perpetrators" id="{F9523C2B-F0DB-4F48-B626-F22F8861BF58}">
          <p14:sldIdLst>
            <p14:sldId id="307"/>
            <p14:sldId id="308"/>
            <p14:sldId id="311"/>
            <p14:sldId id="313"/>
            <p14:sldId id="312"/>
            <p14:sldId id="316"/>
            <p14:sldId id="314"/>
            <p14:sldId id="315"/>
            <p14:sldId id="622"/>
            <p14:sldId id="735"/>
            <p14:sldId id="733"/>
          </p14:sldIdLst>
        </p14:section>
        <p14:section name="First Person: Nicci's Story" id="{228EAEDA-7FAF-0049-AC02-F96533D7E8A3}">
          <p14:sldIdLst>
            <p14:sldId id="914"/>
            <p14:sldId id="455"/>
          </p14:sldIdLst>
        </p14:section>
        <p14:section name="Bishops on DV" id="{6479761F-7A2D-594B-977D-86D21B859106}">
          <p14:sldIdLst>
            <p14:sldId id="643"/>
            <p14:sldId id="644"/>
            <p14:sldId id="645"/>
            <p14:sldId id="646"/>
            <p14:sldId id="647"/>
            <p14:sldId id="648"/>
            <p14:sldId id="650"/>
            <p14:sldId id="651"/>
            <p14:sldId id="653"/>
            <p14:sldId id="654"/>
            <p14:sldId id="655"/>
            <p14:sldId id="656"/>
            <p14:sldId id="657"/>
            <p14:sldId id="660"/>
            <p14:sldId id="734"/>
          </p14:sldIdLst>
        </p14:section>
        <p14:section name="Interacting " id="{74412A3C-B15A-BF41-ABD4-D4D272B6A5AF}">
          <p14:sldIdLst>
            <p14:sldId id="662"/>
          </p14:sldIdLst>
        </p14:section>
        <p14:section name="Interacting - Calls" id="{F4A84911-B99D-C640-BA4C-F89B636C4807}">
          <p14:sldIdLst>
            <p14:sldId id="1007"/>
            <p14:sldId id="1008"/>
            <p14:sldId id="1009"/>
            <p14:sldId id="1010"/>
            <p14:sldId id="1011"/>
            <p14:sldId id="1012"/>
          </p14:sldIdLst>
        </p14:section>
        <p14:section name="Victims" id="{96FB0B71-D5FA-6E40-A28A-791AC36EA422}">
          <p14:sldIdLst>
            <p14:sldId id="677"/>
            <p14:sldId id="679"/>
            <p14:sldId id="896"/>
            <p14:sldId id="680"/>
            <p14:sldId id="682"/>
            <p14:sldId id="681"/>
            <p14:sldId id="678"/>
            <p14:sldId id="897"/>
            <p14:sldId id="683"/>
            <p14:sldId id="711"/>
            <p14:sldId id="712"/>
            <p14:sldId id="891"/>
            <p14:sldId id="892"/>
          </p14:sldIdLst>
        </p14:section>
        <p14:section name="Abusers" id="{95E09916-FD64-EC41-AD2A-581012824EA9}">
          <p14:sldIdLst>
            <p14:sldId id="684"/>
            <p14:sldId id="888"/>
            <p14:sldId id="686"/>
            <p14:sldId id="685"/>
            <p14:sldId id="687"/>
            <p14:sldId id="688"/>
            <p14:sldId id="707"/>
            <p14:sldId id="889"/>
          </p14:sldIdLst>
        </p14:section>
        <p14:section name="Children" id="{E666F610-B787-BE42-A25A-46C59B340C1C}">
          <p14:sldIdLst>
            <p14:sldId id="689"/>
            <p14:sldId id="690"/>
            <p14:sldId id="691"/>
            <p14:sldId id="692"/>
            <p14:sldId id="693"/>
            <p14:sldId id="694"/>
            <p14:sldId id="695"/>
            <p14:sldId id="696"/>
            <p14:sldId id="697"/>
            <p14:sldId id="879"/>
            <p14:sldId id="700"/>
            <p14:sldId id="736"/>
          </p14:sldIdLst>
        </p14:section>
        <p14:section name="First Person: Sin by Silence" id="{6A89ED8B-00BB-BA42-867C-6F5BC18C3129}">
          <p14:sldIdLst>
            <p14:sldId id="917"/>
            <p14:sldId id="481"/>
            <p14:sldId id="623"/>
            <p14:sldId id="737"/>
          </p14:sldIdLst>
        </p14:section>
        <p14:section name="Teen Dating Violence" id="{3F2AA103-B1EB-D144-820C-71670DA5B3B5}">
          <p14:sldIdLst>
            <p14:sldId id="555"/>
            <p14:sldId id="1053"/>
            <p14:sldId id="1054"/>
            <p14:sldId id="1055"/>
            <p14:sldId id="1056"/>
            <p14:sldId id="1057"/>
            <p14:sldId id="1058"/>
            <p14:sldId id="1059"/>
            <p14:sldId id="1060"/>
            <p14:sldId id="1061"/>
            <p14:sldId id="1062"/>
            <p14:sldId id="1063"/>
            <p14:sldId id="1064"/>
            <p14:sldId id="1065"/>
            <p14:sldId id="1066"/>
            <p14:sldId id="1067"/>
            <p14:sldId id="1068"/>
            <p14:sldId id="1069"/>
            <p14:sldId id="624"/>
            <p14:sldId id="738"/>
          </p14:sldIdLst>
        </p14:section>
        <p14:section name="Engaging the Communnity" id="{08BAF4AA-1EF9-4242-91E7-B8A4F5D11DF9}">
          <p14:sldIdLst>
            <p14:sldId id="1052"/>
          </p14:sldIdLst>
        </p14:section>
        <p14:section name="Forming a Ministry" id="{0258875F-94CF-2347-95BB-C20D575A2EC3}">
          <p14:sldIdLst>
            <p14:sldId id="516"/>
            <p14:sldId id="853"/>
            <p14:sldId id="969"/>
            <p14:sldId id="458"/>
            <p14:sldId id="459"/>
            <p14:sldId id="854"/>
            <p14:sldId id="856"/>
            <p14:sldId id="858"/>
            <p14:sldId id="629"/>
          </p14:sldIdLst>
        </p14:section>
        <p14:section name="Awareness" id="{F9D26145-96BC-794E-8C43-A936BA8FBBAC}">
          <p14:sldIdLst>
            <p14:sldId id="1014"/>
            <p14:sldId id="1070"/>
            <p14:sldId id="1015"/>
            <p14:sldId id="1016"/>
            <p14:sldId id="1017"/>
            <p14:sldId id="1018"/>
            <p14:sldId id="1019"/>
            <p14:sldId id="1021"/>
          </p14:sldIdLst>
        </p14:section>
        <p14:section name="Services" id="{B1ADEEDE-9988-A64F-9E46-0E23199742E9}">
          <p14:sldIdLst>
            <p14:sldId id="1022"/>
            <p14:sldId id="1023"/>
          </p14:sldIdLst>
        </p14:section>
        <p14:section name="Support Groups &amp; Counseling" id="{5780DC5E-D754-454A-93F7-27FC15507C92}">
          <p14:sldIdLst>
            <p14:sldId id="1024"/>
            <p14:sldId id="1025"/>
            <p14:sldId id="1026"/>
          </p14:sldIdLst>
        </p14:section>
        <p14:section name="Order of Protection" id="{F2FB1BC5-FD03-084D-A5C4-DFEF05EEC7A1}">
          <p14:sldIdLst>
            <p14:sldId id="1027"/>
            <p14:sldId id="1028"/>
          </p14:sldIdLst>
        </p14:section>
        <p14:section name="Safety Planning" id="{EA4CA6B8-6B65-8A40-A648-312A0B07DDD0}">
          <p14:sldIdLst>
            <p14:sldId id="1029"/>
            <p14:sldId id="1030"/>
            <p14:sldId id="1031"/>
            <p14:sldId id="1032"/>
            <p14:sldId id="1033"/>
            <p14:sldId id="1034"/>
            <p14:sldId id="1035"/>
            <p14:sldId id="1036"/>
            <p14:sldId id="1037"/>
          </p14:sldIdLst>
        </p14:section>
        <p14:section name="Prevention" id="{52BA62AF-2A24-3C42-B78D-10500A8CD5AE}">
          <p14:sldIdLst>
            <p14:sldId id="1049"/>
            <p14:sldId id="1071"/>
            <p14:sldId id="1072"/>
            <p14:sldId id="1073"/>
            <p14:sldId id="1074"/>
            <p14:sldId id="1075"/>
            <p14:sldId id="1076"/>
            <p14:sldId id="1077"/>
            <p14:sldId id="1078"/>
            <p14:sldId id="1079"/>
            <p14:sldId id="1080"/>
            <p14:sldId id="1081"/>
            <p14:sldId id="1082"/>
            <p14:sldId id="1083"/>
            <p14:sldId id="1050"/>
          </p14:sldIdLst>
        </p14:section>
        <p14:section name="Related Issues" id="{017A4931-C59C-6F44-B688-A4138CC9C43D}">
          <p14:sldIdLst>
            <p14:sldId id="848"/>
            <p14:sldId id="849"/>
            <p14:sldId id="805"/>
          </p14:sldIdLst>
        </p14:section>
        <p14:section name="Parish Culture" id="{F5ED8EDB-5982-1545-9C17-0DA439620B7D}">
          <p14:sldIdLst>
            <p14:sldId id="806"/>
          </p14:sldIdLst>
        </p14:section>
        <p14:section name="Security" id="{BF1D994F-7F73-7943-880B-8904E0A650C0}">
          <p14:sldIdLst>
            <p14:sldId id="807"/>
          </p14:sldIdLst>
        </p14:section>
        <p14:section name="Confidentiality" id="{E16CF3D1-C8A5-B749-A7B8-3667410A7BCF}">
          <p14:sldIdLst>
            <p14:sldId id="808"/>
          </p14:sldIdLst>
        </p14:section>
        <p14:section name="Mandated Reporting" id="{AFEBDBE3-180F-954E-8961-7D550AFBFE16}">
          <p14:sldIdLst>
            <p14:sldId id="809"/>
            <p14:sldId id="822"/>
            <p14:sldId id="826"/>
            <p14:sldId id="827"/>
          </p14:sldIdLst>
        </p14:section>
        <p14:section name="Community Resources" id="{E55947FD-CFF0-3F4F-A981-3C76D97CBED0}">
          <p14:sldIdLst>
            <p14:sldId id="841"/>
            <p14:sldId id="842"/>
            <p14:sldId id="843"/>
            <p14:sldId id="850"/>
            <p14:sldId id="852"/>
            <p14:sldId id="851"/>
          </p14:sldIdLst>
        </p14:section>
        <p14:section name="Goals Revisited" id="{323E1254-08C4-F048-9E86-15CA3DDED178}">
          <p14:sldIdLst>
            <p14:sldId id="620"/>
          </p14:sldIdLst>
        </p14:section>
        <p14:section name="Appendices" id="{DCD74E9C-C25F-034B-80DE-AB68EF0C5C68}">
          <p14:sldIdLst>
            <p14:sldId id="739"/>
          </p14:sldIdLst>
        </p14:section>
        <p14:section name="Confidentiality" id="{BB49DF9A-5982-A446-A8CD-2DE686CF2582}">
          <p14:sldIdLst>
            <p14:sldId id="789"/>
            <p14:sldId id="790"/>
            <p14:sldId id="791"/>
            <p14:sldId id="792"/>
            <p14:sldId id="793"/>
            <p14:sldId id="794"/>
          </p14:sldIdLst>
        </p14:section>
        <p14:section name="Mandating Reporting" id="{EE142618-7D01-3945-9DA3-C9348DBD6D01}">
          <p14:sldIdLst>
            <p14:sldId id="776"/>
            <p14:sldId id="777"/>
            <p14:sldId id="778"/>
            <p14:sldId id="779"/>
            <p14:sldId id="780"/>
            <p14:sldId id="781"/>
            <p14:sldId id="782"/>
            <p14:sldId id="783"/>
            <p14:sldId id="784"/>
            <p14:sldId id="785"/>
            <p14:sldId id="786"/>
            <p14:sldId id="787"/>
          </p14:sldIdLst>
        </p14:section>
        <p14:section name="Orders of Protection" id="{028FDDC8-4711-7248-A1F7-D6DF2FD65BE9}">
          <p14:sldIdLst>
            <p14:sldId id="740"/>
            <p14:sldId id="797"/>
            <p14:sldId id="798"/>
            <p14:sldId id="799"/>
            <p14:sldId id="800"/>
            <p14:sldId id="801"/>
            <p14:sldId id="802"/>
            <p14:sldId id="804"/>
            <p14:sldId id="839"/>
          </p14:sldIdLst>
        </p14:section>
        <p14:section name="Safety Planning" id="{34C631D8-B0A6-A343-9460-B0A38D6295DF}">
          <p14:sldIdLst>
            <p14:sldId id="796"/>
            <p14:sldId id="749"/>
            <p14:sldId id="750"/>
            <p14:sldId id="751"/>
            <p14:sldId id="752"/>
            <p14:sldId id="753"/>
            <p14:sldId id="754"/>
            <p14:sldId id="755"/>
            <p14:sldId id="756"/>
            <p14:sldId id="757"/>
            <p14:sldId id="758"/>
            <p14:sldId id="759"/>
            <p14:sldId id="760"/>
            <p14:sldId id="761"/>
            <p14:sldId id="762"/>
            <p14:sldId id="763"/>
            <p14:sldId id="764"/>
            <p14:sldId id="765"/>
            <p14:sldId id="767"/>
            <p14:sldId id="840"/>
          </p14:sldIdLst>
        </p14:section>
        <p14:section name="Conducting Training" id="{9D440B93-0006-444C-9633-6319BD8CA808}">
          <p14:sldIdLst>
            <p14:sldId id="943"/>
            <p14:sldId id="944"/>
            <p14:sldId id="945"/>
            <p14:sldId id="946"/>
            <p14:sldId id="947"/>
            <p14:sldId id="948"/>
            <p14:sldId id="949"/>
            <p14:sldId id="950"/>
          </p14:sldIdLst>
        </p14:section>
        <p14:section name="References" id="{C9F0A010-32E9-7446-AA01-CC5D75F12157}">
          <p14:sldIdLst>
            <p14:sldId id="992"/>
            <p14:sldId id="933"/>
            <p14:sldId id="951"/>
            <p14:sldId id="934"/>
            <p14:sldId id="952"/>
            <p14:sldId id="935"/>
            <p14:sldId id="960"/>
            <p14:sldId id="936"/>
            <p14:sldId id="963"/>
            <p14:sldId id="962"/>
            <p14:sldId id="954"/>
            <p14:sldId id="937"/>
            <p14:sldId id="955"/>
            <p14:sldId id="938"/>
            <p14:sldId id="956"/>
            <p14:sldId id="939"/>
            <p14:sldId id="941"/>
            <p14:sldId id="1084"/>
            <p14:sldId id="957"/>
            <p14:sldId id="940"/>
            <p14:sldId id="964"/>
            <p14:sldId id="965"/>
            <p14:sldId id="958"/>
            <p14:sldId id="942"/>
            <p14:sldId id="95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iebert" initials="" lastIdx="26" clrIdx="0"/>
  <p:cmAuthor id="1" name="Carole &amp; John Monaco" initials="C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8" autoAdjust="0"/>
    <p:restoredTop sz="99817" autoAdjust="0"/>
  </p:normalViewPr>
  <p:slideViewPr>
    <p:cSldViewPr snapToGrid="0" snapToObjects="1">
      <p:cViewPr>
        <p:scale>
          <a:sx n="100" d="100"/>
          <a:sy n="100" d="100"/>
        </p:scale>
        <p:origin x="-282" y="-210"/>
      </p:cViewPr>
      <p:guideLst>
        <p:guide orient="horz" pos="2160"/>
        <p:guide pos="2880"/>
      </p:guideLst>
    </p:cSldViewPr>
  </p:slideViewPr>
  <p:outlineViewPr>
    <p:cViewPr>
      <p:scale>
        <a:sx n="33" d="100"/>
        <a:sy n="33" d="100"/>
      </p:scale>
      <p:origin x="160" y="16648"/>
    </p:cViewPr>
  </p:outlineViewPr>
  <p:notesTextViewPr>
    <p:cViewPr>
      <p:scale>
        <a:sx n="100" d="100"/>
        <a:sy n="100" d="100"/>
      </p:scale>
      <p:origin x="0" y="0"/>
    </p:cViewPr>
  </p:notesTextViewPr>
  <p:sorterViewPr>
    <p:cViewPr>
      <p:scale>
        <a:sx n="66" d="100"/>
        <a:sy n="66" d="100"/>
      </p:scale>
      <p:origin x="0" y="24"/>
    </p:cViewPr>
  </p:sorterViewPr>
  <p:notesViewPr>
    <p:cSldViewPr snapToGrid="0" snapToObjects="1">
      <p:cViewPr>
        <p:scale>
          <a:sx n="100" d="100"/>
          <a:sy n="100" d="100"/>
        </p:scale>
        <p:origin x="-2432" y="6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commentAuthors" Target="commentAuthor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notesMaster" Target="notesMasters/notesMaster1.xml"/><Relationship Id="rId30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7FC7-09AF-5D49-9804-6BF8083F470F}" type="datetimeFigureOut">
              <a:rPr lang="en-US" smtClean="0"/>
              <a:t>6/27/2016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34414-E0FB-E241-9C1F-407222D1B355}" type="slidenum">
              <a:rPr lang="en-US" smtClean="0"/>
              <a:t>‹#›</a:t>
            </a:fld>
            <a:endParaRPr lang="en-US"/>
          </a:p>
        </p:txBody>
      </p:sp>
    </p:spTree>
    <p:extLst>
      <p:ext uri="{BB962C8B-B14F-4D97-AF65-F5344CB8AC3E}">
        <p14:creationId xmlns:p14="http://schemas.microsoft.com/office/powerpoint/2010/main" val="85759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37BA6-8F95-764F-B8E7-121125F1A1E6}"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B0116-5172-0547-B1BE-F7840736433C}" type="slidenum">
              <a:rPr lang="en-US" smtClean="0"/>
              <a:t>‹#›</a:t>
            </a:fld>
            <a:endParaRPr lang="en-US"/>
          </a:p>
        </p:txBody>
      </p:sp>
    </p:spTree>
    <p:extLst>
      <p:ext uri="{BB962C8B-B14F-4D97-AF65-F5344CB8AC3E}">
        <p14:creationId xmlns:p14="http://schemas.microsoft.com/office/powerpoint/2010/main" val="357608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a:t>
            </a:fld>
            <a:endParaRPr lang="en-US" dirty="0"/>
          </a:p>
        </p:txBody>
      </p:sp>
    </p:spTree>
    <p:extLst>
      <p:ext uri="{BB962C8B-B14F-4D97-AF65-F5344CB8AC3E}">
        <p14:creationId xmlns:p14="http://schemas.microsoft.com/office/powerpoint/2010/main" val="124888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14300">
              <a:buFont typeface="Arial"/>
              <a:buNone/>
            </a:pPr>
            <a:r>
              <a:rPr lang="en-US" sz="2800" dirty="0" smtClean="0"/>
              <a:t>Are you</a:t>
            </a:r>
            <a:r>
              <a:rPr lang="en-US" sz="2800" baseline="0" dirty="0" smtClean="0"/>
              <a:t> able to identify with the women of “Sin by Silence”?</a:t>
            </a:r>
            <a:endParaRPr lang="en-US" sz="2800" dirty="0" smtClean="0"/>
          </a:p>
          <a:p>
            <a:pPr marL="0" marR="0" lvl="0" indent="-114300" algn="l" defTabSz="457200" rtl="0" eaLnBrk="1" fontAlgn="auto" latinLnBrk="0" hangingPunct="1">
              <a:lnSpc>
                <a:spcPct val="100000"/>
              </a:lnSpc>
              <a:spcBef>
                <a:spcPts val="0"/>
              </a:spcBef>
              <a:spcAft>
                <a:spcPts val="0"/>
              </a:spcAft>
              <a:buClrTx/>
              <a:buSzTx/>
              <a:buFont typeface="Arial"/>
              <a:buNone/>
              <a:tabLst/>
              <a:defRPr/>
            </a:pPr>
            <a:r>
              <a:rPr lang="en-US" sz="2800" dirty="0" smtClean="0"/>
              <a:t>What troubles</a:t>
            </a:r>
            <a:r>
              <a:rPr lang="en-US" sz="2800" baseline="0" dirty="0" smtClean="0"/>
              <a:t> you most about what we have just watched</a:t>
            </a:r>
            <a:r>
              <a:rPr lang="en-US" sz="2800" dirty="0" smtClean="0"/>
              <a:t>?</a:t>
            </a:r>
          </a:p>
          <a:p>
            <a:pPr marL="0" lvl="0" indent="-114300">
              <a:buFont typeface="Arial"/>
              <a:buNone/>
            </a:pPr>
            <a:r>
              <a:rPr lang="en-US" sz="2800" dirty="0" smtClean="0"/>
              <a:t>What else did you see or learn?</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131</a:t>
            </a:fld>
            <a:endParaRPr lang="en-US" dirty="0"/>
          </a:p>
        </p:txBody>
      </p:sp>
    </p:spTree>
    <p:extLst>
      <p:ext uri="{BB962C8B-B14F-4D97-AF65-F5344CB8AC3E}">
        <p14:creationId xmlns:p14="http://schemas.microsoft.com/office/powerpoint/2010/main" val="66886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240</a:t>
            </a:fld>
            <a:endParaRPr lang="en-US" dirty="0"/>
          </a:p>
        </p:txBody>
      </p:sp>
    </p:spTree>
    <p:extLst>
      <p:ext uri="{BB962C8B-B14F-4D97-AF65-F5344CB8AC3E}">
        <p14:creationId xmlns:p14="http://schemas.microsoft.com/office/powerpoint/2010/main" val="231459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a:t>
            </a:fld>
            <a:endParaRPr lang="en-US" dirty="0"/>
          </a:p>
        </p:txBody>
      </p:sp>
    </p:spTree>
    <p:extLst>
      <p:ext uri="{BB962C8B-B14F-4D97-AF65-F5344CB8AC3E}">
        <p14:creationId xmlns:p14="http://schemas.microsoft.com/office/powerpoint/2010/main" val="131316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a:t>
            </a:fld>
            <a:endParaRPr lang="en-US" dirty="0"/>
          </a:p>
        </p:txBody>
      </p:sp>
    </p:spTree>
    <p:extLst>
      <p:ext uri="{BB962C8B-B14F-4D97-AF65-F5344CB8AC3E}">
        <p14:creationId xmlns:p14="http://schemas.microsoft.com/office/powerpoint/2010/main" val="131316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22</a:t>
            </a:fld>
            <a:endParaRPr lang="en-US" dirty="0"/>
          </a:p>
        </p:txBody>
      </p:sp>
    </p:spTree>
    <p:extLst>
      <p:ext uri="{BB962C8B-B14F-4D97-AF65-F5344CB8AC3E}">
        <p14:creationId xmlns:p14="http://schemas.microsoft.com/office/powerpoint/2010/main" val="188393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70</a:t>
            </a:fld>
            <a:endParaRPr lang="en-US" dirty="0"/>
          </a:p>
        </p:txBody>
      </p:sp>
    </p:spTree>
    <p:extLst>
      <p:ext uri="{BB962C8B-B14F-4D97-AF65-F5344CB8AC3E}">
        <p14:creationId xmlns:p14="http://schemas.microsoft.com/office/powerpoint/2010/main" val="409126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71</a:t>
            </a:fld>
            <a:endParaRPr lang="en-US" dirty="0"/>
          </a:p>
        </p:txBody>
      </p:sp>
    </p:spTree>
    <p:extLst>
      <p:ext uri="{BB962C8B-B14F-4D97-AF65-F5344CB8AC3E}">
        <p14:creationId xmlns:p14="http://schemas.microsoft.com/office/powerpoint/2010/main" val="409126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72</a:t>
            </a:fld>
            <a:endParaRPr lang="en-US" dirty="0"/>
          </a:p>
        </p:txBody>
      </p:sp>
    </p:spTree>
    <p:extLst>
      <p:ext uri="{BB962C8B-B14F-4D97-AF65-F5344CB8AC3E}">
        <p14:creationId xmlns:p14="http://schemas.microsoft.com/office/powerpoint/2010/main" val="409126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73</a:t>
            </a:fld>
            <a:endParaRPr lang="en-US" dirty="0"/>
          </a:p>
        </p:txBody>
      </p:sp>
    </p:spTree>
    <p:extLst>
      <p:ext uri="{BB962C8B-B14F-4D97-AF65-F5344CB8AC3E}">
        <p14:creationId xmlns:p14="http://schemas.microsoft.com/office/powerpoint/2010/main" val="324850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14300" algn="l" defTabSz="457200" rtl="0" eaLnBrk="1" fontAlgn="auto" latinLnBrk="0" hangingPunct="1">
              <a:lnSpc>
                <a:spcPct val="100000"/>
              </a:lnSpc>
              <a:spcBef>
                <a:spcPts val="0"/>
              </a:spcBef>
              <a:spcAft>
                <a:spcPts val="0"/>
              </a:spcAft>
              <a:buClrTx/>
              <a:buSzTx/>
              <a:buFont typeface="Arial"/>
              <a:buNone/>
              <a:tabLst/>
              <a:defRPr/>
            </a:pPr>
            <a:r>
              <a:rPr lang="en-US" sz="2800" dirty="0" smtClean="0"/>
              <a:t>Nicci apologized</a:t>
            </a:r>
            <a:r>
              <a:rPr lang="en-US" sz="2800" baseline="0" dirty="0" smtClean="0"/>
              <a:t> and kissed the abuser.  How is this possible?</a:t>
            </a:r>
            <a:endParaRPr lang="en-US" sz="2800" dirty="0" smtClean="0"/>
          </a:p>
          <a:p>
            <a:pPr marL="0" lvl="0" indent="-114300">
              <a:buFont typeface="Arial"/>
              <a:buNone/>
            </a:pPr>
            <a:r>
              <a:rPr lang="en-US" sz="2800" dirty="0" smtClean="0"/>
              <a:t>What troubled you about Nicci’s account?</a:t>
            </a:r>
          </a:p>
          <a:p>
            <a:pPr marL="0" lvl="0" indent="0">
              <a:buFont typeface="Arial"/>
              <a:buNone/>
            </a:pPr>
            <a:r>
              <a:rPr lang="en-US" sz="2800" dirty="0" smtClean="0"/>
              <a:t>What else did you see or learn?</a:t>
            </a:r>
          </a:p>
          <a:p>
            <a:pPr marL="1257300" lvl="3" indent="0">
              <a:buNone/>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74</a:t>
            </a:fld>
            <a:endParaRPr lang="en-US" dirty="0"/>
          </a:p>
        </p:txBody>
      </p:sp>
    </p:spTree>
    <p:extLst>
      <p:ext uri="{BB962C8B-B14F-4D97-AF65-F5344CB8AC3E}">
        <p14:creationId xmlns:p14="http://schemas.microsoft.com/office/powerpoint/2010/main" val="180500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9A342-0511-E742-972D-B3471E52DB73}" type="datetime1">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6828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3176-7E67-DE42-96D2-7A9D603C8519}" type="datetime1">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961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F04E3-0C91-8F40-BCE7-291395EBB078}" type="datetime1">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38949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0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08FA9-9DA6-5D4F-A121-53B2383F5D0A}" type="datetime1">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11039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0344D-F5C3-CD4E-8572-CBD9384B4C0B}" type="datetime1">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4835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00EA7-AA79-8E46-9C9F-90A4FCD6800E}" type="datetime1">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8546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1F536-0304-4046-ACED-CAA7C33127B2}" type="datetime1">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12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1E79E7-7578-2747-84BC-F052C8555041}" type="datetime1">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083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4EFF-4109-1749-B0C9-2B27DC23B8F9}" type="datetime1">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4210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17BE8-DC7F-214F-B747-33F9C417C604}" type="datetime1">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2250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C46A6-EDC8-F44D-A77B-D8D8BC13C2F3}" type="datetime1">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0ED76-E183-6645-A0D2-6748AC78FFD2}" type="datetime1">
              <a:rPr lang="en-US" smtClean="0"/>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C0F2-E4A7-234C-B8C5-7DB82017C726}" type="slidenum">
              <a:rPr lang="en-US" smtClean="0"/>
              <a:t>‹#›</a:t>
            </a:fld>
            <a:endParaRPr lang="en-US"/>
          </a:p>
        </p:txBody>
      </p:sp>
    </p:spTree>
    <p:extLst>
      <p:ext uri="{BB962C8B-B14F-4D97-AF65-F5344CB8AC3E}">
        <p14:creationId xmlns:p14="http://schemas.microsoft.com/office/powerpoint/2010/main" val="62138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nccbuscc.org/laity/women/homilies.shtml" TargetMode="External"/><Relationship Id="rId2" Type="http://schemas.openxmlformats.org/officeDocument/2006/relationships/hyperlink" Target="http://www.usccb.org/about/laity-marriage-family-life-and-youth/womens-issues/preachint-tips.cfm"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s://www.familyministries.org/resources/index.asp?c_id=147&amp;t_id=114" TargetMode="External"/><Relationship Id="rId2" Type="http://schemas.openxmlformats.org/officeDocument/2006/relationships/hyperlink" Target="http://www.archchicago.org"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www.rainn.org/get-help/national-sexual-assault-hotline" TargetMode="External"/><Relationship Id="rId2" Type="http://schemas.openxmlformats.org/officeDocument/2006/relationships/hyperlink" Target="http://www.ndvh.org" TargetMode="External"/><Relationship Id="rId1" Type="http://schemas.openxmlformats.org/officeDocument/2006/relationships/slideLayout" Target="../slideLayouts/slideLayout2.xml"/><Relationship Id="rId4" Type="http://schemas.openxmlformats.org/officeDocument/2006/relationships/hyperlink" Target="http://www.polarisproject.org/what-we-do/national-human-trafficking-hotline/the-nhtrc/overview" TargetMode="External"/></Relationships>
</file>

<file path=ppt/slides/_rels/slide215.xml.rels><?xml version="1.0" encoding="UTF-8" standalone="yes"?>
<Relationships xmlns="http://schemas.openxmlformats.org/package/2006/relationships"><Relationship Id="rId3" Type="http://schemas.openxmlformats.org/officeDocument/2006/relationships/hyperlink" Target="http://betweenfriendschicago.org" TargetMode="External"/><Relationship Id="rId2" Type="http://schemas.openxmlformats.org/officeDocument/2006/relationships/hyperlink" Target="http://alexianbrothershealth.org/services/interfaith" TargetMode="External"/><Relationship Id="rId1" Type="http://schemas.openxmlformats.org/officeDocument/2006/relationships/slideLayout" Target="../slideLayouts/slideLayout2.xml"/><Relationship Id="rId4" Type="http://schemas.openxmlformats.org/officeDocument/2006/relationships/hyperlink" Target="http://www.catholiccharities.net/services/domestic_violence" TargetMode="Externa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hyperlink" Target="https://www.familyministries.org/resources/index.asp?c_id=147&amp;t_id=114" TargetMode="External"/><Relationship Id="rId2" Type="http://schemas.openxmlformats.org/officeDocument/2006/relationships/hyperlink" Target="http://www.sinbysilenc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www.familyministries.org/resources/index.asp?c_id=147&amp;t_id=114"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2" Type="http://schemas.openxmlformats.org/officeDocument/2006/relationships/hyperlink" Target="http://www.ted.com/talks/leslie_morgan_steiner_why_domestic_violence_victims_don_t_leave.html"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hyperlink" Target="http://stpiusvparish.org"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womenofvalorminingty.org/home_page0.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hyperlink" Target="http://www.theduluthmodel.org/training/wheels.html"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www.cdc.gov/search.do?q=National+Intimate+partner+and+sexual+violence+survey+2010&amp;btnG.x=28&amp;btnG.y=8&amp;oe=UTF-8&amp;ie=UTF-8&amp;sort=date:D:L:d1&amp;ud=1&amp;site=default_collection"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hyperlink" Target="http://www.acadv.org/cofv%20wheel.html" TargetMode="Externa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hyperlink" Target="http://www.youtube.com/watch?v=oyjIEZY-Wyo"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hyperlink" Target="http://www.usccb.org/about/laity-marriage-family-life-and-youth/womens-issues/preachint-tips.cfm" TargetMode="External"/><Relationship Id="rId2" Type="http://schemas.openxmlformats.org/officeDocument/2006/relationships/hyperlink" Target="http://www.usccb.org/issues-and-action/marriage-and-family/marriage/domestic-violence/when-i-call-for-help.cfm" TargetMode="External"/><Relationship Id="rId1" Type="http://schemas.openxmlformats.org/officeDocument/2006/relationships/slideLayout" Target="../slideLayouts/slideLayout2.xml"/><Relationship Id="rId5" Type="http://schemas.openxmlformats.org/officeDocument/2006/relationships/hyperlink" Target="http://www.usccb.org/about/laity-marriage-family-life-and-youth/womens-issues/upload/HELPP.ppt" TargetMode="External"/><Relationship Id="rId4" Type="http://schemas.openxmlformats.org/officeDocument/2006/relationships/hyperlink" Target="http://nccbuscc.org/laity/women/homilies.shtml" TargetMode="External"/></Relationships>
</file>

<file path=ppt/slides/_rels/slide286.xml.rels><?xml version="1.0" encoding="UTF-8" standalone="yes"?>
<Relationships xmlns="http://schemas.openxmlformats.org/package/2006/relationships"><Relationship Id="rId2" Type="http://schemas.openxmlformats.org/officeDocument/2006/relationships/hyperlink" Target="http://faithtrustinstitute.org" TargetMode="Externa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hyperlink" Target="http://www.futureswithoutviolence.org"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hyperlink" Target="http://www.devon.gov.uk/index/childrenfamilies/domestic_violence.htm"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www.sinbysilenc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hyperlink" Target="http://www.cdc.gov/violenceprevention/datingmatter/index.html" TargetMode="External"/><Relationship Id="rId2" Type="http://schemas.openxmlformats.org/officeDocument/2006/relationships/hyperlink" Target="http://www.cdc.gov/violenceprevention/pdf/datingmatters_flyer_2012-a.pdf"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www.vetoviolence.org/datingmatters"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hyperlink" Target="http://www.illinoisattorneygeneral.gov/women/victims.html" TargetMode="External"/><Relationship Id="rId2" Type="http://schemas.openxmlformats.org/officeDocument/2006/relationships/hyperlink" Target="http://illinoisattornerygeneral.gov/women/vittims.html"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www/ilcadv.org/get_help_now/safety_planning.html"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www.breakthecycle.org/lina-curriculum"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hyperlink" Target="http://www.breakthecycle.org/lina-curriculum"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hyperlink" Target="http://www.cdc.gov/violenceprevention/datingmatter/index.html" TargetMode="Externa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hyperlink" Target="http://www.ncjrs.gov/pdffiles1/nij/grants/221153.pdf" TargetMode="Externa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hyperlink" Target="http://www.rainn.org/get-information/sexual-assault-prevention" TargetMode="Externa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hyperlink" Target="http://www.ilga.gov/legislation/ilcs/ilcs3.asp?ActID=2100&amp;ChapterID=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hyperlink" Target="http://www.state.il.us/DCFS/docs/CFS_1050-21_Mandated_Reporter_Manual.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ndvh.or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loveisrespect.org/" TargetMode="External"/><Relationship Id="rId2" Type="http://schemas.openxmlformats.org/officeDocument/2006/relationships/hyperlink" Target="http://www.rainn.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ncvc.or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800" dirty="0" smtClean="0"/>
              <a:t>Parish Domestic Violence Training </a:t>
            </a:r>
            <a:endParaRPr lang="en-US" sz="4800" dirty="0"/>
          </a:p>
        </p:txBody>
      </p:sp>
      <p:sp>
        <p:nvSpPr>
          <p:cNvPr id="5" name="Subtitle 4"/>
          <p:cNvSpPr>
            <a:spLocks noGrp="1"/>
          </p:cNvSpPr>
          <p:nvPr>
            <p:ph type="subTitle" idx="1"/>
          </p:nvPr>
        </p:nvSpPr>
        <p:spPr/>
        <p:txBody>
          <a:bodyPr>
            <a:normAutofit fontScale="92500" lnSpcReduction="20000"/>
          </a:bodyPr>
          <a:lstStyle/>
          <a:p>
            <a:r>
              <a:rPr lang="en-US" sz="2200" dirty="0">
                <a:solidFill>
                  <a:schemeClr val="accent1"/>
                </a:solidFill>
                <a:latin typeface="CAMPBELL"/>
              </a:rPr>
              <a:t>Awareness–Services–Prevention</a:t>
            </a:r>
          </a:p>
          <a:p>
            <a:endParaRPr lang="en-US" sz="2000" dirty="0" smtClean="0"/>
          </a:p>
          <a:p>
            <a:r>
              <a:rPr lang="en-US" sz="3000" dirty="0" smtClean="0"/>
              <a:t>Self</a:t>
            </a:r>
            <a:r>
              <a:rPr lang="en-US" sz="3000" smtClean="0"/>
              <a:t>-Study Edition</a:t>
            </a:r>
            <a:endParaRPr lang="en-US" sz="3000" dirty="0" smtClean="0"/>
          </a:p>
          <a:p>
            <a:pPr marL="0" lvl="2" algn="r"/>
            <a:endParaRPr lang="en-US" dirty="0" smtClean="0"/>
          </a:p>
          <a:p>
            <a:pPr marL="0" lvl="2"/>
            <a:r>
              <a:rPr lang="en-US" sz="1900" dirty="0" smtClean="0">
                <a:solidFill>
                  <a:srgbClr val="4F81BD"/>
                </a:solidFill>
              </a:rPr>
              <a:t>Updated:  March 2015</a:t>
            </a:r>
          </a:p>
          <a:p>
            <a:pPr marL="0" lvl="2"/>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1</a:t>
            </a:fld>
            <a:endParaRPr lang="en-US" dirty="0"/>
          </a:p>
        </p:txBody>
      </p:sp>
      <p:sp>
        <p:nvSpPr>
          <p:cNvPr id="2" name="TextBox 1"/>
          <p:cNvSpPr txBox="1"/>
          <p:nvPr/>
        </p:nvSpPr>
        <p:spPr>
          <a:xfrm>
            <a:off x="2120900" y="16891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5969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Parish Domestic Violence Training</a:t>
            </a:r>
            <a:br>
              <a:rPr lang="en-US" dirty="0" smtClean="0"/>
            </a:br>
            <a:r>
              <a:rPr lang="en-US" dirty="0" smtClean="0"/>
              <a:t> Goals</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solidFill>
                  <a:schemeClr val="accent1"/>
                </a:solidFill>
              </a:rPr>
              <a:t>The goals of this training program are to:</a:t>
            </a:r>
          </a:p>
          <a:p>
            <a:pPr marL="914400" lvl="1" indent="-514350">
              <a:buFont typeface="+mj-lt"/>
              <a:buAutoNum type="arabicPeriod"/>
            </a:pPr>
            <a:r>
              <a:rPr lang="en-US" dirty="0" smtClean="0"/>
              <a:t>Establish an intellectual and emotional basis for understanding and ministering to domestic violence victims and witnesses, and for dealing with abusers.</a:t>
            </a:r>
          </a:p>
          <a:p>
            <a:pPr marL="914400" lvl="1" indent="-514350">
              <a:buFont typeface="+mj-lt"/>
              <a:buAutoNum type="arabicPeriod"/>
            </a:pPr>
            <a:r>
              <a:rPr lang="en-US" dirty="0" smtClean="0"/>
              <a:t>Recognize that prevention is a critical component of an effective domestic violence ministry.</a:t>
            </a:r>
          </a:p>
          <a:p>
            <a:pPr marL="914400" lvl="1" indent="-514350">
              <a:buFont typeface="+mj-lt"/>
              <a:buAutoNum type="arabicPeriod"/>
            </a:pPr>
            <a:r>
              <a:rPr lang="en-US" dirty="0"/>
              <a:t>P</a:t>
            </a:r>
            <a:r>
              <a:rPr lang="en-US" dirty="0" smtClean="0"/>
              <a:t>rovide sound information, good reference materials, and useful resources.</a:t>
            </a:r>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a:t>
            </a:fld>
            <a:endParaRPr lang="en-US" dirty="0"/>
          </a:p>
        </p:txBody>
      </p:sp>
    </p:spTree>
    <p:extLst>
      <p:ext uri="{BB962C8B-B14F-4D97-AF65-F5344CB8AC3E}">
        <p14:creationId xmlns:p14="http://schemas.microsoft.com/office/powerpoint/2010/main" val="35422041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dirty="0" smtClean="0">
                <a:solidFill>
                  <a:srgbClr val="4F81BD"/>
                </a:solidFill>
              </a:rPr>
              <a:t>It may be necessary to provide motivation.</a:t>
            </a:r>
          </a:p>
          <a:p>
            <a:pPr lvl="2">
              <a:defRPr/>
            </a:pPr>
            <a:r>
              <a:rPr lang="en-US" sz="2800" dirty="0">
                <a:solidFill>
                  <a:srgbClr val="171717"/>
                </a:solidFill>
                <a:cs typeface="ＭＳ Ｐゴシック" charset="0"/>
              </a:rPr>
              <a:t>How is this affecting your children?</a:t>
            </a:r>
          </a:p>
          <a:p>
            <a:pPr lvl="2">
              <a:defRPr/>
            </a:pPr>
            <a:r>
              <a:rPr lang="en-US" sz="2800" dirty="0">
                <a:solidFill>
                  <a:srgbClr val="171717"/>
                </a:solidFill>
                <a:cs typeface="ＭＳ Ｐゴシック" charset="0"/>
              </a:rPr>
              <a:t>Do you want your sons to grow </a:t>
            </a:r>
            <a:r>
              <a:rPr lang="en-US" sz="2800" dirty="0" smtClean="0">
                <a:solidFill>
                  <a:srgbClr val="171717"/>
                </a:solidFill>
                <a:cs typeface="ＭＳ Ｐゴシック" charset="0"/>
              </a:rPr>
              <a:t>up to be </a:t>
            </a:r>
            <a:r>
              <a:rPr lang="en-US" sz="2800" dirty="0">
                <a:solidFill>
                  <a:srgbClr val="171717"/>
                </a:solidFill>
                <a:cs typeface="ＭＳ Ｐゴシック" charset="0"/>
              </a:rPr>
              <a:t>abusers and your daughters to be submissive to abusers? </a:t>
            </a:r>
            <a:r>
              <a:rPr lang="en-US" sz="2800" dirty="0" smtClean="0">
                <a:solidFill>
                  <a:srgbClr val="171717"/>
                </a:solidFill>
                <a:cs typeface="ＭＳ Ｐゴシック" charset="0"/>
              </a:rPr>
              <a:t>That i</a:t>
            </a:r>
            <a:r>
              <a:rPr lang="en-US" altLang="ja-JP" sz="2800" dirty="0" smtClean="0">
                <a:solidFill>
                  <a:srgbClr val="171717"/>
                </a:solidFill>
                <a:cs typeface="ＭＳ Ｐゴシック" charset="0"/>
              </a:rPr>
              <a:t>s </a:t>
            </a:r>
            <a:r>
              <a:rPr lang="en-US" altLang="ja-JP" sz="2800" dirty="0">
                <a:solidFill>
                  <a:srgbClr val="171717"/>
                </a:solidFill>
                <a:cs typeface="ＭＳ Ｐゴシック" charset="0"/>
              </a:rPr>
              <a:t>what they are learning.</a:t>
            </a:r>
          </a:p>
          <a:p>
            <a:pPr lvl="2">
              <a:defRPr/>
            </a:pPr>
            <a:r>
              <a:rPr lang="en-US" sz="2800" dirty="0">
                <a:solidFill>
                  <a:srgbClr val="171717"/>
                </a:solidFill>
                <a:cs typeface="ＭＳ Ｐゴシック" charset="0"/>
              </a:rPr>
              <a:t>Do you feel weak and powerless? </a:t>
            </a:r>
            <a:r>
              <a:rPr lang="en-US" sz="2800" dirty="0" smtClean="0">
                <a:solidFill>
                  <a:srgbClr val="171717"/>
                </a:solidFill>
                <a:cs typeface="ＭＳ Ｐゴシック" charset="0"/>
              </a:rPr>
              <a:t>Would </a:t>
            </a:r>
            <a:r>
              <a:rPr lang="en-US" sz="2800" dirty="0">
                <a:solidFill>
                  <a:srgbClr val="171717"/>
                </a:solidFill>
                <a:cs typeface="ＭＳ Ｐゴシック" charset="0"/>
              </a:rPr>
              <a:t>you like to feel stronger?  </a:t>
            </a:r>
          </a:p>
          <a:p>
            <a:pPr lvl="2">
              <a:defRPr/>
            </a:pPr>
            <a:r>
              <a:rPr lang="en-US" sz="2800" dirty="0">
                <a:solidFill>
                  <a:srgbClr val="171717"/>
                </a:solidFill>
                <a:cs typeface="ＭＳ Ｐゴシック" charset="0"/>
              </a:rPr>
              <a:t>Do you feel depressed? Would you like to feel hope for the future? </a:t>
            </a:r>
          </a:p>
          <a:p>
            <a:pPr marL="91440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100</a:t>
            </a:fld>
            <a:endParaRPr lang="en-US" dirty="0"/>
          </a:p>
        </p:txBody>
      </p:sp>
    </p:spTree>
    <p:extLst>
      <p:ext uri="{BB962C8B-B14F-4D97-AF65-F5344CB8AC3E}">
        <p14:creationId xmlns:p14="http://schemas.microsoft.com/office/powerpoint/2010/main" val="294495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Be prepared for comments like:</a:t>
            </a:r>
          </a:p>
          <a:p>
            <a:pPr lvl="2"/>
            <a:r>
              <a:rPr lang="fr-FR" sz="2800" dirty="0" smtClean="0"/>
              <a:t>I </a:t>
            </a:r>
            <a:r>
              <a:rPr lang="fr-FR" sz="2800" dirty="0"/>
              <a:t>am worthless.</a:t>
            </a:r>
          </a:p>
          <a:p>
            <a:pPr lvl="2"/>
            <a:r>
              <a:rPr lang="en-US" sz="2800" dirty="0" smtClean="0"/>
              <a:t>I am ashamed.  </a:t>
            </a:r>
          </a:p>
          <a:p>
            <a:pPr lvl="2"/>
            <a:r>
              <a:rPr lang="en-US" sz="2800" dirty="0" smtClean="0"/>
              <a:t>I will never trust or love anyone again.</a:t>
            </a:r>
          </a:p>
          <a:p>
            <a:pPr lvl="2"/>
            <a:r>
              <a:rPr lang="en-US" sz="2800" dirty="0" smtClean="0"/>
              <a:t>I will never get out of this relationship.</a:t>
            </a:r>
          </a:p>
          <a:p>
            <a:pPr lvl="2"/>
            <a:r>
              <a:rPr lang="en-US" sz="2800" dirty="0" smtClean="0"/>
              <a:t>He or she will kill me.</a:t>
            </a:r>
          </a:p>
          <a:p>
            <a:pPr marL="914400" lvl="2" indent="0">
              <a:buNone/>
            </a:pPr>
            <a:endParaRPr lang="en-US" sz="3200" dirty="0" smtClean="0"/>
          </a:p>
          <a:p>
            <a:pPr lvl="2"/>
            <a:endParaRPr lang="en-US" sz="3200" dirty="0" smtClean="0"/>
          </a:p>
          <a:p>
            <a:pPr lvl="2"/>
            <a:endParaRPr lang="en-US" sz="3200" dirty="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101</a:t>
            </a:fld>
            <a:endParaRPr lang="en-US" dirty="0"/>
          </a:p>
        </p:txBody>
      </p:sp>
    </p:spTree>
    <p:extLst>
      <p:ext uri="{BB962C8B-B14F-4D97-AF65-F5344CB8AC3E}">
        <p14:creationId xmlns:p14="http://schemas.microsoft.com/office/powerpoint/2010/main" val="53219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Provide spiritual direction. You may be asked or told:</a:t>
            </a:r>
          </a:p>
          <a:p>
            <a:pPr lvl="2"/>
            <a:r>
              <a:rPr lang="en-US" sz="2800" dirty="0" smtClean="0"/>
              <a:t>Why does domestic violence happen?</a:t>
            </a:r>
          </a:p>
          <a:p>
            <a:pPr lvl="2"/>
            <a:r>
              <a:rPr lang="en-US" sz="2800" dirty="0" smtClean="0"/>
              <a:t>Why has God abandoned me?</a:t>
            </a:r>
          </a:p>
          <a:p>
            <a:pPr lvl="2"/>
            <a:r>
              <a:rPr lang="en-US" sz="2800" dirty="0"/>
              <a:t>My sin has caused this.</a:t>
            </a:r>
          </a:p>
          <a:p>
            <a:pPr lvl="2"/>
            <a:r>
              <a:rPr lang="en-US" sz="2800" dirty="0" smtClean="0"/>
              <a:t>I do not feel God’s presence.</a:t>
            </a:r>
          </a:p>
          <a:p>
            <a:pPr lvl="2"/>
            <a:r>
              <a:rPr lang="en-US" sz="2800" dirty="0" smtClean="0"/>
              <a:t>I do not</a:t>
            </a:r>
            <a:r>
              <a:rPr lang="fr-FR" sz="2800" dirty="0" smtClean="0"/>
              <a:t> believe in God.</a:t>
            </a:r>
          </a:p>
          <a:p>
            <a:pPr marL="914400" lvl="2" indent="0">
              <a:buNone/>
            </a:pPr>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102</a:t>
            </a:fld>
            <a:endParaRPr lang="en-US" dirty="0"/>
          </a:p>
        </p:txBody>
      </p:sp>
    </p:spTree>
    <p:extLst>
      <p:ext uri="{BB962C8B-B14F-4D97-AF65-F5344CB8AC3E}">
        <p14:creationId xmlns:p14="http://schemas.microsoft.com/office/powerpoint/2010/main" val="52908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smtClean="0">
                <a:solidFill>
                  <a:srgbClr val="4F81BD"/>
                </a:solidFill>
              </a:rPr>
              <a:t>The victim may not know they are an abuse victim. You may have to carefully ask questions like:</a:t>
            </a:r>
          </a:p>
          <a:p>
            <a:pPr lvl="2"/>
            <a:r>
              <a:rPr lang="en-US" sz="2800" dirty="0"/>
              <a:t>Are you afraid? </a:t>
            </a:r>
            <a:r>
              <a:rPr lang="en-US" sz="2800" dirty="0" smtClean="0"/>
              <a:t>What </a:t>
            </a:r>
            <a:r>
              <a:rPr lang="en-US" sz="2800" dirty="0"/>
              <a:t>causes your fear</a:t>
            </a:r>
            <a:r>
              <a:rPr lang="en-US" sz="2800" dirty="0" smtClean="0"/>
              <a:t>?</a:t>
            </a:r>
          </a:p>
          <a:p>
            <a:pPr lvl="2"/>
            <a:endParaRPr lang="en-US" sz="2800" dirty="0" smtClean="0"/>
          </a:p>
          <a:p>
            <a:pPr lvl="2"/>
            <a:r>
              <a:rPr lang="en-US" sz="2800" dirty="0" smtClean="0"/>
              <a:t>Does he or she hit you?</a:t>
            </a:r>
          </a:p>
          <a:p>
            <a:pPr lvl="2"/>
            <a:endParaRPr lang="en-US" sz="2800" dirty="0" smtClean="0"/>
          </a:p>
          <a:p>
            <a:pPr lvl="2"/>
            <a:r>
              <a:rPr lang="en-US" sz="2800" dirty="0" smtClean="0"/>
              <a:t>Does he or she use bad language directed at you?</a:t>
            </a:r>
          </a:p>
          <a:p>
            <a:pPr marL="914400" lvl="2" indent="0">
              <a:buNone/>
            </a:pPr>
            <a:endParaRPr lang="en-US" sz="2800" dirty="0" smtClean="0"/>
          </a:p>
          <a:p>
            <a:pPr lvl="2"/>
            <a:r>
              <a:rPr lang="en-US" sz="2800" dirty="0" smtClean="0"/>
              <a:t>Is he or she jealous, controlling? How so?</a:t>
            </a:r>
          </a:p>
          <a:p>
            <a:pPr lvl="1">
              <a:buFont typeface="Arial"/>
              <a:buChar char="•"/>
            </a:pPr>
            <a:endParaRPr lang="en-US" sz="26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103</a:t>
            </a:fld>
            <a:endParaRPr lang="en-US" dirty="0"/>
          </a:p>
        </p:txBody>
      </p:sp>
    </p:spTree>
    <p:extLst>
      <p:ext uri="{BB962C8B-B14F-4D97-AF65-F5344CB8AC3E}">
        <p14:creationId xmlns:p14="http://schemas.microsoft.com/office/powerpoint/2010/main" val="12879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smtClean="0"/>
              <a:t>Does he or she </a:t>
            </a:r>
            <a:r>
              <a:rPr lang="en-US" sz="2800" dirty="0"/>
              <a:t>threaten you?</a:t>
            </a:r>
          </a:p>
          <a:p>
            <a:pPr lvl="2"/>
            <a:r>
              <a:rPr lang="en-US" sz="2800" dirty="0"/>
              <a:t>Are the children safe? How are they treated?</a:t>
            </a:r>
          </a:p>
          <a:p>
            <a:pPr lvl="2"/>
            <a:r>
              <a:rPr lang="en-US" sz="2800" dirty="0" smtClean="0"/>
              <a:t>Does he share money with you?</a:t>
            </a:r>
          </a:p>
          <a:p>
            <a:pPr lvl="2"/>
            <a:r>
              <a:rPr lang="en-US" sz="2800" dirty="0" smtClean="0"/>
              <a:t>Do you have anyone to talk to?</a:t>
            </a:r>
          </a:p>
          <a:p>
            <a:pPr lvl="2"/>
            <a:r>
              <a:rPr lang="en-US" sz="2800" dirty="0" smtClean="0"/>
              <a:t>How are you feeling?</a:t>
            </a:r>
          </a:p>
          <a:p>
            <a:pPr lvl="1">
              <a:buFont typeface="Arial"/>
              <a:buChar char="•"/>
            </a:pPr>
            <a:endParaRPr lang="en-US" sz="26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104</a:t>
            </a:fld>
            <a:endParaRPr lang="en-US" dirty="0"/>
          </a:p>
        </p:txBody>
      </p:sp>
    </p:spTree>
    <p:extLst>
      <p:ext uri="{BB962C8B-B14F-4D97-AF65-F5344CB8AC3E}">
        <p14:creationId xmlns:p14="http://schemas.microsoft.com/office/powerpoint/2010/main" val="16871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Do</a:t>
            </a:r>
          </a:p>
          <a:p>
            <a:pPr marL="857250" lvl="2" indent="0">
              <a:buNone/>
            </a:pPr>
            <a:r>
              <a:rPr lang="en-US" sz="2800" dirty="0" smtClean="0"/>
              <a:t>Accompany the victim </a:t>
            </a:r>
            <a:r>
              <a:rPr lang="en-US" sz="2800" dirty="0"/>
              <a:t>through steps </a:t>
            </a:r>
            <a:r>
              <a:rPr lang="en-US" sz="2800" dirty="0" smtClean="0">
                <a:solidFill>
                  <a:srgbClr val="4F81BD"/>
                </a:solidFill>
              </a:rPr>
              <a:t>victim</a:t>
            </a:r>
            <a:r>
              <a:rPr lang="en-US" sz="2800" dirty="0" smtClean="0"/>
              <a:t> </a:t>
            </a:r>
            <a:r>
              <a:rPr lang="en-US" sz="2800" dirty="0"/>
              <a:t>chooses</a:t>
            </a:r>
            <a:r>
              <a:rPr lang="en-US" sz="2800" dirty="0" smtClean="0"/>
              <a:t>:</a:t>
            </a:r>
          </a:p>
          <a:p>
            <a:pPr lvl="2"/>
            <a:r>
              <a:rPr lang="en-US" sz="2800" dirty="0"/>
              <a:t>Give </a:t>
            </a:r>
            <a:r>
              <a:rPr lang="en-US" sz="2800" dirty="0" smtClean="0"/>
              <a:t>the victim </a:t>
            </a:r>
            <a:r>
              <a:rPr lang="en-US" sz="2800" dirty="0"/>
              <a:t>referral information and resources.</a:t>
            </a:r>
          </a:p>
          <a:p>
            <a:pPr lvl="2"/>
            <a:r>
              <a:rPr lang="en-US" sz="2800" dirty="0" smtClean="0"/>
              <a:t>Calling shelters</a:t>
            </a:r>
            <a:endParaRPr lang="en-US" sz="2800" dirty="0"/>
          </a:p>
          <a:p>
            <a:pPr lvl="2"/>
            <a:r>
              <a:rPr lang="en-US" sz="2800" dirty="0"/>
              <a:t>Visiting a</a:t>
            </a:r>
            <a:r>
              <a:rPr lang="en-US" sz="2800" dirty="0" smtClean="0"/>
              <a:t> </a:t>
            </a:r>
            <a:r>
              <a:rPr lang="en-US" sz="2800" dirty="0"/>
              <a:t>police </a:t>
            </a:r>
            <a:r>
              <a:rPr lang="en-US" sz="2800" dirty="0" smtClean="0"/>
              <a:t>station</a:t>
            </a:r>
            <a:endParaRPr lang="en-US" sz="2800" dirty="0"/>
          </a:p>
          <a:p>
            <a:pPr lvl="2"/>
            <a:r>
              <a:rPr lang="en-US" sz="2800" dirty="0" smtClean="0"/>
              <a:t>Making a safety plan</a:t>
            </a:r>
          </a:p>
          <a:p>
            <a:pPr lvl="2"/>
            <a:r>
              <a:rPr lang="en-US" sz="2800" dirty="0" smtClean="0"/>
              <a:t>Obtaining </a:t>
            </a:r>
            <a:r>
              <a:rPr lang="en-US" sz="2800" dirty="0"/>
              <a:t>legal </a:t>
            </a:r>
            <a:r>
              <a:rPr lang="en-US" sz="2800" dirty="0" smtClean="0"/>
              <a:t>protection</a:t>
            </a:r>
          </a:p>
          <a:p>
            <a:pPr marL="457200" lvl="1" indent="0">
              <a:buNone/>
            </a:pPr>
            <a:endParaRPr lang="en-US" sz="3200" dirty="0"/>
          </a:p>
          <a:p>
            <a:pPr marL="914400" lvl="2" indent="0">
              <a:buNone/>
            </a:pPr>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105</a:t>
            </a:fld>
            <a:endParaRPr lang="en-US" dirty="0"/>
          </a:p>
        </p:txBody>
      </p:sp>
    </p:spTree>
    <p:extLst>
      <p:ext uri="{BB962C8B-B14F-4D97-AF65-F5344CB8AC3E}">
        <p14:creationId xmlns:p14="http://schemas.microsoft.com/office/powerpoint/2010/main" val="288066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smtClean="0">
                <a:solidFill>
                  <a:srgbClr val="4F81BD"/>
                </a:solidFill>
              </a:rPr>
              <a:t>Do not:</a:t>
            </a:r>
          </a:p>
          <a:p>
            <a:pPr lvl="2"/>
            <a:r>
              <a:rPr lang="en-US" sz="2800" dirty="0"/>
              <a:t>e</a:t>
            </a:r>
            <a:r>
              <a:rPr lang="en-US" sz="2800" dirty="0" smtClean="0"/>
              <a:t>ncourage dependence </a:t>
            </a:r>
            <a:r>
              <a:rPr lang="en-US" sz="2800" dirty="0"/>
              <a:t>on you. </a:t>
            </a:r>
            <a:endParaRPr lang="en-US" sz="2800" dirty="0" smtClean="0"/>
          </a:p>
          <a:p>
            <a:pPr lvl="2"/>
            <a:endParaRPr lang="en-US" sz="2800" dirty="0"/>
          </a:p>
          <a:p>
            <a:pPr lvl="2"/>
            <a:r>
              <a:rPr lang="en-US" sz="2800" dirty="0" smtClean="0"/>
              <a:t>react </a:t>
            </a:r>
            <a:r>
              <a:rPr lang="en-US" sz="2800" dirty="0"/>
              <a:t>with disbelief, disgust, or anger at what </a:t>
            </a:r>
            <a:r>
              <a:rPr lang="en-US" sz="2800" dirty="0" smtClean="0"/>
              <a:t>he or she </a:t>
            </a:r>
            <a:r>
              <a:rPr lang="en-US" sz="2800" dirty="0"/>
              <a:t>tells you. </a:t>
            </a:r>
            <a:endParaRPr lang="en-US" sz="2800" dirty="0" smtClean="0"/>
          </a:p>
          <a:p>
            <a:pPr lvl="2"/>
            <a:endParaRPr lang="en-US" sz="2800" dirty="0" smtClean="0"/>
          </a:p>
          <a:p>
            <a:pPr lvl="2"/>
            <a:r>
              <a:rPr lang="en-US" sz="2800" dirty="0" smtClean="0"/>
              <a:t>minimize </a:t>
            </a:r>
            <a:r>
              <a:rPr lang="en-US" sz="2800" dirty="0"/>
              <a:t>the </a:t>
            </a:r>
            <a:r>
              <a:rPr lang="en-US" sz="2800" dirty="0" smtClean="0"/>
              <a:t>danger. </a:t>
            </a:r>
          </a:p>
          <a:p>
            <a:pPr lvl="2"/>
            <a:endParaRPr lang="en-US" sz="2800" dirty="0"/>
          </a:p>
          <a:p>
            <a:pPr lvl="2"/>
            <a:r>
              <a:rPr lang="en-US" sz="2800" dirty="0"/>
              <a:t>b</a:t>
            </a:r>
            <a:r>
              <a:rPr lang="en-US" sz="2800" dirty="0" smtClean="0"/>
              <a:t>lame the victim </a:t>
            </a:r>
            <a:r>
              <a:rPr lang="en-US" sz="2800" dirty="0"/>
              <a:t>for </a:t>
            </a:r>
            <a:r>
              <a:rPr lang="en-US" sz="2800" dirty="0" smtClean="0"/>
              <a:t>the violence</a:t>
            </a:r>
            <a:r>
              <a:rPr lang="en-US" sz="2800" dirty="0"/>
              <a:t>. </a:t>
            </a:r>
          </a:p>
          <a:p>
            <a:pPr marL="914400" lvl="2" indent="0">
              <a:buNone/>
            </a:pP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106</a:t>
            </a:fld>
            <a:endParaRPr lang="en-US" dirty="0"/>
          </a:p>
        </p:txBody>
      </p:sp>
    </p:spTree>
    <p:extLst>
      <p:ext uri="{BB962C8B-B14F-4D97-AF65-F5344CB8AC3E}">
        <p14:creationId xmlns:p14="http://schemas.microsoft.com/office/powerpoint/2010/main" val="247904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Do not:</a:t>
            </a:r>
          </a:p>
          <a:p>
            <a:pPr lvl="2"/>
            <a:r>
              <a:rPr lang="en-US" sz="2800" dirty="0"/>
              <a:t>e</a:t>
            </a:r>
            <a:r>
              <a:rPr lang="en-US" sz="2800" dirty="0" smtClean="0"/>
              <a:t>ncourage the victim </a:t>
            </a:r>
            <a:r>
              <a:rPr lang="en-US" sz="2800" dirty="0"/>
              <a:t>to forgive </a:t>
            </a:r>
            <a:r>
              <a:rPr lang="en-US" sz="2800" dirty="0" smtClean="0"/>
              <a:t>the abuser </a:t>
            </a:r>
            <a:r>
              <a:rPr lang="en-US" sz="2800" dirty="0"/>
              <a:t>and take </a:t>
            </a:r>
            <a:r>
              <a:rPr lang="en-US" sz="2800" dirty="0" smtClean="0"/>
              <a:t>them back</a:t>
            </a:r>
            <a:r>
              <a:rPr lang="en-US" sz="2800" dirty="0"/>
              <a:t>. </a:t>
            </a:r>
          </a:p>
          <a:p>
            <a:pPr lvl="2"/>
            <a:r>
              <a:rPr lang="en-US" sz="2800" dirty="0" smtClean="0"/>
              <a:t>send him or her </a:t>
            </a:r>
            <a:r>
              <a:rPr lang="en-US" sz="2800" dirty="0"/>
              <a:t>home with just a prayer and directive to </a:t>
            </a:r>
            <a:r>
              <a:rPr lang="en-US" sz="2800" dirty="0" smtClean="0"/>
              <a:t>submit </a:t>
            </a:r>
            <a:r>
              <a:rPr lang="en-US" sz="2800" dirty="0"/>
              <a:t>to </a:t>
            </a:r>
            <a:r>
              <a:rPr lang="en-US" sz="2800" dirty="0" smtClean="0"/>
              <a:t>the abuser, </a:t>
            </a:r>
            <a:r>
              <a:rPr lang="en-US" sz="2800" dirty="0"/>
              <a:t>bring </a:t>
            </a:r>
            <a:r>
              <a:rPr lang="en-US" sz="2800" dirty="0" smtClean="0"/>
              <a:t>the abuser </a:t>
            </a:r>
            <a:r>
              <a:rPr lang="en-US" sz="2800" dirty="0"/>
              <a:t>to church, or be a better Christian </a:t>
            </a:r>
            <a:r>
              <a:rPr lang="en-US" sz="2800" dirty="0" smtClean="0"/>
              <a:t>wife or husband. </a:t>
            </a:r>
            <a:endParaRPr lang="en-US" sz="2800" dirty="0"/>
          </a:p>
          <a:p>
            <a:pPr marL="914400" lvl="2" indent="0">
              <a:buNone/>
            </a:pPr>
            <a:endParaRPr lang="en-US" sz="28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107</a:t>
            </a:fld>
            <a:endParaRPr lang="en-US" dirty="0"/>
          </a:p>
        </p:txBody>
      </p:sp>
    </p:spTree>
    <p:extLst>
      <p:ext uri="{BB962C8B-B14F-4D97-AF65-F5344CB8AC3E}">
        <p14:creationId xmlns:p14="http://schemas.microsoft.com/office/powerpoint/2010/main" val="373895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lnSpc>
                <a:spcPct val="90000"/>
              </a:lnSpc>
              <a:buSzPct val="90000"/>
              <a:buFont typeface="Wingdings" charset="2"/>
              <a:buChar char="§"/>
              <a:defRPr/>
            </a:pPr>
            <a:r>
              <a:rPr lang="en-US" sz="3200" dirty="0">
                <a:solidFill>
                  <a:srgbClr val="4F81BD"/>
                </a:solidFill>
              </a:rPr>
              <a:t>Do </a:t>
            </a:r>
            <a:r>
              <a:rPr lang="en-US" sz="3200" dirty="0" smtClean="0">
                <a:solidFill>
                  <a:srgbClr val="4F81BD"/>
                </a:solidFill>
              </a:rPr>
              <a:t>not</a:t>
            </a:r>
            <a:endParaRPr lang="en-US" sz="3200" dirty="0">
              <a:solidFill>
                <a:srgbClr val="4F81BD"/>
              </a:solidFill>
            </a:endParaRPr>
          </a:p>
          <a:p>
            <a:pPr marL="914400" lvl="2" indent="0">
              <a:lnSpc>
                <a:spcPct val="90000"/>
              </a:lnSpc>
              <a:buSzPct val="90000"/>
              <a:buNone/>
              <a:defRPr/>
            </a:pPr>
            <a:r>
              <a:rPr lang="en-US" sz="3100" dirty="0" smtClean="0">
                <a:solidFill>
                  <a:srgbClr val="171717"/>
                </a:solidFill>
                <a:cs typeface="ＭＳ Ｐゴシック" charset="0"/>
              </a:rPr>
              <a:t>You feel it is necessary to get both sides of the story because…</a:t>
            </a:r>
          </a:p>
          <a:p>
            <a:pPr lvl="2">
              <a:lnSpc>
                <a:spcPct val="90000"/>
              </a:lnSpc>
              <a:buSzPct val="90000"/>
              <a:defRPr/>
            </a:pPr>
            <a:r>
              <a:rPr lang="en-US" sz="3000" dirty="0">
                <a:solidFill>
                  <a:srgbClr val="171717"/>
                </a:solidFill>
                <a:cs typeface="ＭＳ Ｐゴシック" charset="0"/>
              </a:rPr>
              <a:t>Y</a:t>
            </a:r>
            <a:r>
              <a:rPr lang="en-US" sz="3000" dirty="0" smtClean="0">
                <a:solidFill>
                  <a:srgbClr val="171717"/>
                </a:solidFill>
                <a:cs typeface="ＭＳ Ｐゴシック" charset="0"/>
              </a:rPr>
              <a:t>ou want to be fair.</a:t>
            </a:r>
          </a:p>
          <a:p>
            <a:pPr lvl="2">
              <a:lnSpc>
                <a:spcPct val="90000"/>
              </a:lnSpc>
              <a:buSzPct val="90000"/>
              <a:defRPr/>
            </a:pPr>
            <a:r>
              <a:rPr lang="en-US" sz="3000" dirty="0">
                <a:solidFill>
                  <a:srgbClr val="171717"/>
                </a:solidFill>
                <a:cs typeface="ＭＳ Ｐゴシック" charset="0"/>
              </a:rPr>
              <a:t>Y</a:t>
            </a:r>
            <a:r>
              <a:rPr lang="en-US" sz="3000" dirty="0" smtClean="0">
                <a:solidFill>
                  <a:srgbClr val="171717"/>
                </a:solidFill>
                <a:cs typeface="ＭＳ Ｐゴシック" charset="0"/>
              </a:rPr>
              <a:t>ou are afraid that the victim </a:t>
            </a:r>
            <a:r>
              <a:rPr lang="en-US" sz="3000" dirty="0">
                <a:solidFill>
                  <a:srgbClr val="171717"/>
                </a:solidFill>
                <a:cs typeface="ＭＳ Ｐゴシック" charset="0"/>
              </a:rPr>
              <a:t>may be </a:t>
            </a:r>
            <a:r>
              <a:rPr lang="en-US" sz="3000" dirty="0" smtClean="0">
                <a:solidFill>
                  <a:srgbClr val="171717"/>
                </a:solidFill>
                <a:cs typeface="ＭＳ Ｐゴシック" charset="0"/>
              </a:rPr>
              <a:t>exaggerating or that the victim </a:t>
            </a:r>
            <a:r>
              <a:rPr lang="en-US" sz="3000" dirty="0">
                <a:solidFill>
                  <a:srgbClr val="171717"/>
                </a:solidFill>
                <a:cs typeface="ＭＳ Ｐゴシック" charset="0"/>
              </a:rPr>
              <a:t>may be the cause of the problem</a:t>
            </a:r>
            <a:r>
              <a:rPr lang="en-US" sz="3000" dirty="0">
                <a:solidFill>
                  <a:srgbClr val="400080"/>
                </a:solidFill>
                <a:cs typeface="ＭＳ Ｐゴシック" charset="0"/>
              </a:rPr>
              <a:t>.</a:t>
            </a:r>
          </a:p>
          <a:p>
            <a:pPr lvl="2">
              <a:lnSpc>
                <a:spcPct val="90000"/>
              </a:lnSpc>
              <a:buSzPct val="90000"/>
              <a:defRPr/>
            </a:pPr>
            <a:r>
              <a:rPr lang="en-US" sz="3000" dirty="0">
                <a:solidFill>
                  <a:srgbClr val="171717"/>
                </a:solidFill>
                <a:cs typeface="ＭＳ Ｐゴシック" charset="0"/>
              </a:rPr>
              <a:t>Y</a:t>
            </a:r>
            <a:r>
              <a:rPr lang="en-US" sz="3000" dirty="0" smtClean="0">
                <a:solidFill>
                  <a:srgbClr val="171717"/>
                </a:solidFill>
                <a:cs typeface="ＭＳ Ｐゴシック" charset="0"/>
              </a:rPr>
              <a:t>ou </a:t>
            </a:r>
            <a:r>
              <a:rPr lang="en-US" sz="3000" dirty="0">
                <a:solidFill>
                  <a:srgbClr val="171717"/>
                </a:solidFill>
                <a:cs typeface="ＭＳ Ｐゴシック" charset="0"/>
              </a:rPr>
              <a:t>make </a:t>
            </a:r>
            <a:r>
              <a:rPr lang="en-US" sz="3000" dirty="0" smtClean="0">
                <a:solidFill>
                  <a:srgbClr val="171717"/>
                </a:solidFill>
                <a:cs typeface="ＭＳ Ｐゴシック" charset="0"/>
              </a:rPr>
              <a:t>an appointment </a:t>
            </a:r>
            <a:r>
              <a:rPr lang="en-US" sz="3000" dirty="0">
                <a:solidFill>
                  <a:srgbClr val="171717"/>
                </a:solidFill>
                <a:cs typeface="ＭＳ Ｐゴシック" charset="0"/>
              </a:rPr>
              <a:t>with both of them</a:t>
            </a:r>
            <a:r>
              <a:rPr lang="en-US" sz="3000" dirty="0" smtClean="0">
                <a:solidFill>
                  <a:srgbClr val="171717"/>
                </a:solidFill>
                <a:cs typeface="ＭＳ Ｐゴシック" charset="0"/>
              </a:rPr>
              <a:t>. </a:t>
            </a:r>
          </a:p>
          <a:p>
            <a:pPr lvl="1">
              <a:lnSpc>
                <a:spcPct val="90000"/>
              </a:lnSpc>
              <a:buSzPct val="90000"/>
              <a:buFont typeface="Wingdings" charset="2"/>
              <a:buChar char="§"/>
              <a:defRPr/>
            </a:pPr>
            <a:r>
              <a:rPr lang="en-US" sz="3200" dirty="0" smtClean="0">
                <a:solidFill>
                  <a:srgbClr val="4F81BD"/>
                </a:solidFill>
                <a:cs typeface="ＭＳ Ｐゴシック" charset="0"/>
              </a:rPr>
              <a:t>Bad idea. This is dangerous.</a:t>
            </a:r>
          </a:p>
          <a:p>
            <a:pPr marL="457200" lvl="1" indent="0">
              <a:lnSpc>
                <a:spcPct val="90000"/>
              </a:lnSpc>
              <a:buSzPct val="90000"/>
              <a:buNone/>
              <a:defRPr/>
            </a:pPr>
            <a:endParaRPr lang="en-US" sz="2200" dirty="0" smtClean="0">
              <a:solidFill>
                <a:srgbClr val="171717"/>
              </a:solidFill>
              <a:cs typeface="ＭＳ Ｐゴシック" charset="0"/>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108</a:t>
            </a:fld>
            <a:endParaRPr lang="en-US" dirty="0"/>
          </a:p>
        </p:txBody>
      </p:sp>
    </p:spTree>
    <p:extLst>
      <p:ext uri="{BB962C8B-B14F-4D97-AF65-F5344CB8AC3E}">
        <p14:creationId xmlns:p14="http://schemas.microsoft.com/office/powerpoint/2010/main" val="307680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lnSpc>
                <a:spcPct val="90000"/>
              </a:lnSpc>
              <a:buFont typeface="Wingdings" charset="2"/>
              <a:buChar char="§"/>
              <a:defRPr/>
            </a:pPr>
            <a:r>
              <a:rPr lang="en-US" sz="3200" dirty="0">
                <a:solidFill>
                  <a:srgbClr val="4F81BD"/>
                </a:solidFill>
              </a:rPr>
              <a:t>Do </a:t>
            </a:r>
            <a:r>
              <a:rPr lang="en-US" sz="3200" dirty="0" smtClean="0">
                <a:solidFill>
                  <a:srgbClr val="4F81BD"/>
                </a:solidFill>
              </a:rPr>
              <a:t>not</a:t>
            </a:r>
            <a:endParaRPr lang="en-US" sz="3200" dirty="0">
              <a:solidFill>
                <a:srgbClr val="4F81BD"/>
              </a:solidFill>
            </a:endParaRPr>
          </a:p>
          <a:p>
            <a:pPr marL="857250" lvl="2" indent="0">
              <a:lnSpc>
                <a:spcPct val="90000"/>
              </a:lnSpc>
              <a:buNone/>
              <a:defRPr/>
            </a:pPr>
            <a:r>
              <a:rPr lang="en-US" sz="2800" dirty="0" smtClean="0">
                <a:solidFill>
                  <a:srgbClr val="171717"/>
                </a:solidFill>
                <a:cs typeface="ＭＳ Ｐゴシック" charset="0"/>
              </a:rPr>
              <a:t>Your bias </a:t>
            </a:r>
            <a:r>
              <a:rPr lang="en-US" sz="2800" dirty="0">
                <a:solidFill>
                  <a:srgbClr val="171717"/>
                </a:solidFill>
                <a:cs typeface="ＭＳ Ｐゴシック" charset="0"/>
              </a:rPr>
              <a:t>is to save the </a:t>
            </a:r>
            <a:r>
              <a:rPr lang="en-US" sz="2800" dirty="0" smtClean="0">
                <a:solidFill>
                  <a:srgbClr val="171717"/>
                </a:solidFill>
                <a:cs typeface="ＭＳ Ｐゴシック" charset="0"/>
              </a:rPr>
              <a:t>marriage. So…</a:t>
            </a:r>
            <a:endParaRPr lang="en-US" sz="2800" dirty="0">
              <a:solidFill>
                <a:srgbClr val="171717"/>
              </a:solidFill>
              <a:cs typeface="ＭＳ Ｐゴシック" charset="0"/>
            </a:endParaRPr>
          </a:p>
          <a:p>
            <a:pPr lvl="2">
              <a:lnSpc>
                <a:spcPct val="90000"/>
              </a:lnSpc>
              <a:defRPr/>
            </a:pPr>
            <a:r>
              <a:rPr lang="en-US" sz="2800" dirty="0">
                <a:solidFill>
                  <a:srgbClr val="171717"/>
                </a:solidFill>
                <a:cs typeface="ＭＳ Ｐゴシック" charset="0"/>
              </a:rPr>
              <a:t>Y</a:t>
            </a:r>
            <a:r>
              <a:rPr lang="en-US" sz="2800" dirty="0" smtClean="0">
                <a:solidFill>
                  <a:srgbClr val="171717"/>
                </a:solidFill>
                <a:cs typeface="ＭＳ Ｐゴシック" charset="0"/>
              </a:rPr>
              <a:t>ou encourage the victim </a:t>
            </a:r>
            <a:r>
              <a:rPr lang="en-US" sz="2800" dirty="0">
                <a:solidFill>
                  <a:srgbClr val="171717"/>
                </a:solidFill>
                <a:cs typeface="ＭＳ Ｐゴシック" charset="0"/>
              </a:rPr>
              <a:t>to be forgiving.</a:t>
            </a:r>
          </a:p>
          <a:p>
            <a:pPr lvl="2">
              <a:lnSpc>
                <a:spcPct val="90000"/>
              </a:lnSpc>
              <a:defRPr/>
            </a:pPr>
            <a:r>
              <a:rPr lang="en-US" sz="2800" dirty="0">
                <a:solidFill>
                  <a:srgbClr val="171717"/>
                </a:solidFill>
                <a:cs typeface="ＭＳ Ｐゴシック" charset="0"/>
              </a:rPr>
              <a:t>Give </a:t>
            </a:r>
            <a:r>
              <a:rPr lang="en-US" sz="2800" dirty="0" smtClean="0">
                <a:solidFill>
                  <a:srgbClr val="171717"/>
                </a:solidFill>
                <a:cs typeface="ＭＳ Ｐゴシック" charset="0"/>
              </a:rPr>
              <a:t>victim </a:t>
            </a:r>
            <a:r>
              <a:rPr lang="en-US" sz="2800" dirty="0">
                <a:solidFill>
                  <a:srgbClr val="171717"/>
                </a:solidFill>
                <a:cs typeface="ＭＳ Ｐゴシック" charset="0"/>
              </a:rPr>
              <a:t>tips on how not to avoid </a:t>
            </a:r>
            <a:r>
              <a:rPr lang="en-US" sz="2800" dirty="0" smtClean="0">
                <a:solidFill>
                  <a:srgbClr val="171717"/>
                </a:solidFill>
                <a:cs typeface="ＭＳ Ｐゴシック" charset="0"/>
              </a:rPr>
              <a:t>antagonizing her </a:t>
            </a:r>
            <a:r>
              <a:rPr lang="en-US" sz="2800" dirty="0">
                <a:solidFill>
                  <a:srgbClr val="171717"/>
                </a:solidFill>
                <a:cs typeface="ＭＳ Ｐゴシック" charset="0"/>
              </a:rPr>
              <a:t>abuser. </a:t>
            </a:r>
            <a:endParaRPr lang="en-US" altLang="ja-JP" sz="2800" dirty="0">
              <a:solidFill>
                <a:srgbClr val="171717"/>
              </a:solidFill>
              <a:cs typeface="ＭＳ Ｐゴシック" charset="0"/>
            </a:endParaRPr>
          </a:p>
          <a:p>
            <a:pPr lvl="2">
              <a:lnSpc>
                <a:spcPct val="90000"/>
              </a:lnSpc>
              <a:defRPr/>
            </a:pPr>
            <a:r>
              <a:rPr lang="en-US" sz="2800" dirty="0">
                <a:solidFill>
                  <a:srgbClr val="171717"/>
                </a:solidFill>
                <a:cs typeface="ＭＳ Ｐゴシック" charset="0"/>
              </a:rPr>
              <a:t>You recommend marriage counseling.</a:t>
            </a:r>
          </a:p>
          <a:p>
            <a:pPr lvl="2">
              <a:lnSpc>
                <a:spcPct val="90000"/>
              </a:lnSpc>
              <a:defRPr/>
            </a:pPr>
            <a:r>
              <a:rPr lang="en-US" sz="2800" dirty="0">
                <a:solidFill>
                  <a:srgbClr val="171717"/>
                </a:solidFill>
                <a:cs typeface="ＭＳ Ｐゴシック" charset="0"/>
              </a:rPr>
              <a:t>Y</a:t>
            </a:r>
            <a:r>
              <a:rPr lang="en-US" sz="2800" dirty="0" smtClean="0">
                <a:solidFill>
                  <a:srgbClr val="171717"/>
                </a:solidFill>
                <a:cs typeface="ＭＳ Ｐゴシック" charset="0"/>
              </a:rPr>
              <a:t>ou </a:t>
            </a:r>
            <a:r>
              <a:rPr lang="en-US" sz="2800" dirty="0">
                <a:solidFill>
                  <a:srgbClr val="171717"/>
                </a:solidFill>
                <a:cs typeface="ＭＳ Ｐゴシック" charset="0"/>
              </a:rPr>
              <a:t>pray with </a:t>
            </a:r>
            <a:r>
              <a:rPr lang="en-US" sz="2800" dirty="0" smtClean="0">
                <a:solidFill>
                  <a:srgbClr val="171717"/>
                </a:solidFill>
                <a:cs typeface="ＭＳ Ｐゴシック" charset="0"/>
              </a:rPr>
              <a:t>the victim </a:t>
            </a:r>
            <a:r>
              <a:rPr lang="en-US" sz="2800" dirty="0">
                <a:solidFill>
                  <a:srgbClr val="171717"/>
                </a:solidFill>
                <a:cs typeface="ＭＳ Ｐゴシック" charset="0"/>
              </a:rPr>
              <a:t>for healing the marriage.</a:t>
            </a:r>
          </a:p>
          <a:p>
            <a:pPr lvl="1">
              <a:buFont typeface="Wingdings" charset="2"/>
              <a:buChar char="§"/>
            </a:pPr>
            <a:r>
              <a:rPr lang="en-US" sz="3200" dirty="0" smtClean="0">
                <a:solidFill>
                  <a:srgbClr val="4F81BD"/>
                </a:solidFill>
              </a:rPr>
              <a:t>Bad ideas. These actions do not provide help.</a:t>
            </a:r>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109</a:t>
            </a:fld>
            <a:endParaRPr lang="en-US" dirty="0"/>
          </a:p>
        </p:txBody>
      </p:sp>
    </p:spTree>
    <p:extLst>
      <p:ext uri="{BB962C8B-B14F-4D97-AF65-F5344CB8AC3E}">
        <p14:creationId xmlns:p14="http://schemas.microsoft.com/office/powerpoint/2010/main" val="96554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rPr>
              <a:t>Archdiocese of Chicago</a:t>
            </a:r>
            <a:br>
              <a:rPr lang="en-US" dirty="0">
                <a:solidFill>
                  <a:srgbClr val="4F81BD"/>
                </a:solidFill>
              </a:rPr>
            </a:br>
            <a:r>
              <a:rPr lang="en-US" dirty="0">
                <a:solidFill>
                  <a:srgbClr val="4F81BD"/>
                </a:solidFill>
              </a:rPr>
              <a:t>Domestic Violence Outreach </a:t>
            </a: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pPr marL="0" indent="0" algn="ctr">
              <a:buNone/>
            </a:pPr>
            <a:r>
              <a:rPr lang="en-US" sz="2600" dirty="0" smtClean="0">
                <a:latin typeface="CAMPBELL"/>
              </a:rPr>
              <a:t>Awareness</a:t>
            </a:r>
            <a:r>
              <a:rPr lang="en-US" sz="2600" dirty="0">
                <a:latin typeface="CAMPBELL"/>
              </a:rPr>
              <a:t>–Services–Prevention</a:t>
            </a:r>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a:t>
            </a:fld>
            <a:endParaRPr lang="en-US" dirty="0"/>
          </a:p>
        </p:txBody>
      </p:sp>
    </p:spTree>
    <p:extLst>
      <p:ext uri="{BB962C8B-B14F-4D97-AF65-F5344CB8AC3E}">
        <p14:creationId xmlns:p14="http://schemas.microsoft.com/office/powerpoint/2010/main" val="10804237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t>
            </a:r>
            <a:r>
              <a:rPr lang="en-US" dirty="0" smtClean="0"/>
              <a:t>Abusers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charset="2"/>
              <a:buChar char="§"/>
            </a:pPr>
            <a:r>
              <a:rPr lang="en-US" sz="4100" dirty="0" smtClean="0">
                <a:solidFill>
                  <a:srgbClr val="4F81BD"/>
                </a:solidFill>
              </a:rPr>
              <a:t>Be prepared. </a:t>
            </a:r>
          </a:p>
          <a:p>
            <a:pPr marL="400050" lvl="1" indent="0">
              <a:buNone/>
            </a:pPr>
            <a:r>
              <a:rPr lang="en-US" sz="4100" dirty="0" smtClean="0"/>
              <a:t>When speaking to an abuser, understand that they are </a:t>
            </a:r>
            <a:r>
              <a:rPr lang="en-US" sz="4100" dirty="0"/>
              <a:t>likely to be</a:t>
            </a:r>
            <a:r>
              <a:rPr lang="en-US" sz="4100" dirty="0" smtClean="0"/>
              <a:t>:</a:t>
            </a:r>
          </a:p>
          <a:p>
            <a:pPr lvl="1">
              <a:buFont typeface="Arial"/>
              <a:buChar char="•"/>
            </a:pPr>
            <a:r>
              <a:rPr lang="en-US" sz="4000" dirty="0"/>
              <a:t>A liar and self-</a:t>
            </a:r>
            <a:r>
              <a:rPr lang="en-US" sz="4000" dirty="0" smtClean="0"/>
              <a:t>absorbed</a:t>
            </a:r>
            <a:r>
              <a:rPr lang="en-US" sz="4000" dirty="0"/>
              <a:t>.</a:t>
            </a:r>
            <a:endParaRPr lang="en-US" sz="4000" dirty="0" smtClean="0"/>
          </a:p>
          <a:p>
            <a:pPr lvl="1">
              <a:buFont typeface="Arial"/>
              <a:buChar char="•"/>
            </a:pPr>
            <a:endParaRPr lang="en-US" sz="4000" dirty="0"/>
          </a:p>
          <a:p>
            <a:pPr lvl="1">
              <a:buFont typeface="Arial"/>
              <a:buChar char="•"/>
            </a:pPr>
            <a:r>
              <a:rPr lang="en-US" sz="4000" dirty="0"/>
              <a:t>Righteous, arrogant, and narcissistic</a:t>
            </a:r>
            <a:r>
              <a:rPr lang="en-US" sz="4000" dirty="0" smtClean="0"/>
              <a:t>.</a:t>
            </a:r>
          </a:p>
          <a:p>
            <a:pPr lvl="1">
              <a:buFont typeface="Arial"/>
              <a:buChar char="•"/>
            </a:pPr>
            <a:endParaRPr lang="en-US" sz="4000" dirty="0"/>
          </a:p>
          <a:p>
            <a:pPr lvl="1">
              <a:buFont typeface="Arial"/>
              <a:buChar char="•"/>
            </a:pPr>
            <a:r>
              <a:rPr lang="en-US" sz="4000" dirty="0"/>
              <a:t>Jealous or envious</a:t>
            </a:r>
            <a:r>
              <a:rPr lang="en-US" sz="4000" dirty="0" smtClean="0"/>
              <a:t>.</a:t>
            </a:r>
          </a:p>
          <a:p>
            <a:pPr lvl="1">
              <a:buFont typeface="Arial"/>
              <a:buChar char="•"/>
            </a:pPr>
            <a:endParaRPr lang="en-US" sz="4000" dirty="0"/>
          </a:p>
          <a:p>
            <a:pPr lvl="1">
              <a:buFont typeface="Arial"/>
              <a:buChar char="•"/>
            </a:pPr>
            <a:r>
              <a:rPr lang="en-US" sz="4000" dirty="0" smtClean="0"/>
              <a:t>Right </a:t>
            </a:r>
            <a:r>
              <a:rPr lang="en-US" sz="4000" dirty="0"/>
              <a:t>about everything.</a:t>
            </a:r>
          </a:p>
          <a:p>
            <a:pPr marL="914400" lvl="2" indent="0" algn="r">
              <a:buNone/>
            </a:pPr>
            <a:r>
              <a:rPr lang="en-US" sz="2000" dirty="0" smtClean="0"/>
              <a:t>Fr</a:t>
            </a:r>
            <a:r>
              <a:rPr lang="en-US" sz="2000" dirty="0"/>
              <a:t>. Charles W. Dahm, O.P.</a:t>
            </a:r>
            <a:r>
              <a:rPr lang="en-US" sz="2000" baseline="30000" dirty="0"/>
              <a:t>1</a:t>
            </a:r>
            <a:endParaRPr lang="en-US" sz="2000" dirty="0"/>
          </a:p>
          <a:p>
            <a:pPr marL="914400" lvl="2" indent="0" algn="r">
              <a:buNone/>
            </a:pPr>
            <a:endParaRPr lang="en-US" sz="1500" dirty="0"/>
          </a:p>
          <a:p>
            <a:pPr lvl="2"/>
            <a:endParaRPr lang="en-US" dirty="0" smtClean="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110</a:t>
            </a:fld>
            <a:endParaRPr lang="en-US" dirty="0"/>
          </a:p>
        </p:txBody>
      </p:sp>
    </p:spTree>
    <p:extLst>
      <p:ext uri="{BB962C8B-B14F-4D97-AF65-F5344CB8AC3E}">
        <p14:creationId xmlns:p14="http://schemas.microsoft.com/office/powerpoint/2010/main" val="183939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t>
            </a:r>
            <a:r>
              <a:rPr lang="en-US" dirty="0" smtClean="0"/>
              <a:t>Abusers</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sz="3000" dirty="0" smtClean="0"/>
              <a:t>In </a:t>
            </a:r>
            <a:r>
              <a:rPr lang="en-US" sz="3000" dirty="0"/>
              <a:t>denial</a:t>
            </a:r>
            <a:r>
              <a:rPr lang="en-US" sz="3000" dirty="0" smtClean="0"/>
              <a:t>.</a:t>
            </a:r>
          </a:p>
          <a:p>
            <a:pPr lvl="1">
              <a:buFont typeface="Arial"/>
              <a:buChar char="•"/>
            </a:pPr>
            <a:endParaRPr lang="en-US" sz="3000" dirty="0"/>
          </a:p>
          <a:p>
            <a:pPr lvl="1">
              <a:buFont typeface="Arial"/>
              <a:buChar char="•"/>
            </a:pPr>
            <a:r>
              <a:rPr lang="en-US" sz="3000" dirty="0" smtClean="0"/>
              <a:t>Angry, simmering, and explosive.</a:t>
            </a:r>
          </a:p>
          <a:p>
            <a:pPr lvl="1">
              <a:buFont typeface="Arial"/>
              <a:buChar char="•"/>
            </a:pPr>
            <a:endParaRPr lang="en-US" sz="3000" dirty="0" smtClean="0"/>
          </a:p>
          <a:p>
            <a:pPr lvl="1">
              <a:buFont typeface="Arial"/>
              <a:buChar char="•"/>
            </a:pPr>
            <a:r>
              <a:rPr lang="en-US" sz="3000" dirty="0" smtClean="0"/>
              <a:t>Lacking remorse and refusing advice. </a:t>
            </a:r>
          </a:p>
          <a:p>
            <a:pPr lvl="1">
              <a:buFont typeface="Arial"/>
              <a:buChar char="•"/>
            </a:pPr>
            <a:endParaRPr lang="en-US" sz="3000" dirty="0" smtClean="0"/>
          </a:p>
          <a:p>
            <a:pPr lvl="1">
              <a:buFont typeface="Arial"/>
              <a:buChar char="•"/>
            </a:pPr>
            <a:r>
              <a:rPr lang="en-US" sz="3000" dirty="0" smtClean="0"/>
              <a:t>Likely to be a charmer.</a:t>
            </a:r>
          </a:p>
          <a:p>
            <a:pPr marL="914400" lvl="2" indent="0" algn="r">
              <a:buNone/>
            </a:pPr>
            <a:endParaRPr lang="en-US" sz="1500" dirty="0" smtClean="0"/>
          </a:p>
          <a:p>
            <a:pPr marL="914400" lvl="2" indent="0" algn="r">
              <a:buNone/>
            </a:pPr>
            <a:endParaRPr lang="en-US" sz="1500" dirty="0"/>
          </a:p>
          <a:p>
            <a:pPr marL="914400" lvl="2" indent="0" algn="r">
              <a:buNone/>
            </a:pPr>
            <a:endParaRPr lang="en-US" sz="1500" dirty="0" smtClean="0"/>
          </a:p>
          <a:p>
            <a:pPr marL="914400" lvl="2" indent="0" algn="r">
              <a:buNone/>
            </a:pPr>
            <a:endParaRPr lang="en-US" sz="1500" dirty="0"/>
          </a:p>
          <a:p>
            <a:pPr marL="914400" lvl="2" indent="0" algn="r">
              <a:buNone/>
            </a:pPr>
            <a:endParaRPr lang="en-US" sz="1500" dirty="0" smtClean="0"/>
          </a:p>
          <a:p>
            <a:pPr marL="914400" lvl="2" indent="0" algn="r">
              <a:buNone/>
            </a:pPr>
            <a:endParaRPr lang="en-US" sz="1500" dirty="0"/>
          </a:p>
          <a:p>
            <a:pPr marL="914400" lvl="2" indent="0" algn="r">
              <a:buNone/>
            </a:pPr>
            <a:endParaRPr lang="en-US" sz="1500" dirty="0" smtClean="0"/>
          </a:p>
          <a:p>
            <a:pPr marL="914400" lvl="2" indent="0" algn="r">
              <a:buNone/>
            </a:pPr>
            <a:endParaRPr lang="en-US" sz="1500" dirty="0"/>
          </a:p>
          <a:p>
            <a:pPr lvl="2"/>
            <a:endParaRPr lang="en-US" dirty="0" smtClean="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111</a:t>
            </a:fld>
            <a:endParaRPr lang="en-US" dirty="0"/>
          </a:p>
        </p:txBody>
      </p:sp>
    </p:spTree>
    <p:extLst>
      <p:ext uri="{BB962C8B-B14F-4D97-AF65-F5344CB8AC3E}">
        <p14:creationId xmlns:p14="http://schemas.microsoft.com/office/powerpoint/2010/main" val="359728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solidFill>
                  <a:srgbClr val="4F81BD"/>
                </a:solidFill>
              </a:rPr>
              <a:t>Be straightforward.  </a:t>
            </a:r>
          </a:p>
          <a:p>
            <a:pPr lvl="1">
              <a:buFont typeface="Arial"/>
              <a:buChar char="•"/>
            </a:pPr>
            <a:r>
              <a:rPr lang="en-US" dirty="0" smtClean="0"/>
              <a:t>Advise that abuse is the perpetrator’s problem.</a:t>
            </a:r>
          </a:p>
          <a:p>
            <a:pPr lvl="1">
              <a:buFont typeface="Arial"/>
              <a:buChar char="•"/>
            </a:pPr>
            <a:endParaRPr lang="en-US" dirty="0" smtClean="0"/>
          </a:p>
          <a:p>
            <a:pPr lvl="1">
              <a:buFont typeface="Arial"/>
              <a:buChar char="•"/>
            </a:pPr>
            <a:r>
              <a:rPr lang="en-US" dirty="0" smtClean="0"/>
              <a:t>The abuser must take responsibility for actions.</a:t>
            </a:r>
          </a:p>
          <a:p>
            <a:pPr lvl="1">
              <a:buFont typeface="Arial"/>
              <a:buChar char="•"/>
            </a:pPr>
            <a:endParaRPr lang="en-US" dirty="0" smtClean="0"/>
          </a:p>
          <a:p>
            <a:pPr lvl="1">
              <a:buFont typeface="Arial"/>
              <a:buChar char="•"/>
            </a:pPr>
            <a:r>
              <a:rPr lang="en-US" dirty="0" smtClean="0"/>
              <a:t>Remorse must be accompanied by positive actions.</a:t>
            </a:r>
          </a:p>
          <a:p>
            <a:pPr lvl="2"/>
            <a:endParaRPr lang="en-US" sz="3200" dirty="0" smtClean="0"/>
          </a:p>
          <a:p>
            <a:pPr marL="914400" lvl="2" indent="0">
              <a:buNone/>
            </a:pPr>
            <a:endParaRPr lang="en-US" sz="3200" dirty="0" smtClean="0"/>
          </a:p>
          <a:p>
            <a:pPr lvl="2"/>
            <a:endParaRPr lang="en-US" sz="3200" dirty="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112</a:t>
            </a:fld>
            <a:endParaRPr lang="en-US" dirty="0"/>
          </a:p>
        </p:txBody>
      </p:sp>
    </p:spTree>
    <p:extLst>
      <p:ext uri="{BB962C8B-B14F-4D97-AF65-F5344CB8AC3E}">
        <p14:creationId xmlns:p14="http://schemas.microsoft.com/office/powerpoint/2010/main" val="59275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solidFill>
                  <a:srgbClr val="4F81BD"/>
                </a:solidFill>
              </a:rPr>
              <a:t>Be clear with the abuser:</a:t>
            </a:r>
          </a:p>
          <a:p>
            <a:pPr lvl="1">
              <a:buFont typeface="Arial"/>
              <a:buChar char="•"/>
            </a:pPr>
            <a:r>
              <a:rPr lang="en-US" dirty="0" smtClean="0"/>
              <a:t>Anger management training is no substitute for DV counseling.</a:t>
            </a:r>
          </a:p>
          <a:p>
            <a:pPr lvl="1">
              <a:buFont typeface="Arial"/>
              <a:buChar char="•"/>
            </a:pPr>
            <a:r>
              <a:rPr lang="en-US" dirty="0" smtClean="0"/>
              <a:t>If drinking is an issue, that needs to be addressed apart from DV counseling. </a:t>
            </a:r>
          </a:p>
          <a:p>
            <a:pPr lvl="1">
              <a:buFont typeface="Arial"/>
              <a:buChar char="•"/>
            </a:pPr>
            <a:r>
              <a:rPr lang="en-US" dirty="0"/>
              <a:t>Remorse, being sorry, is not the same as repentance, a change in behavior. </a:t>
            </a:r>
          </a:p>
          <a:p>
            <a:pPr lvl="1">
              <a:buFont typeface="Arial"/>
              <a:buChar char="•"/>
            </a:pPr>
            <a:r>
              <a:rPr lang="en-US" dirty="0" smtClean="0"/>
              <a:t>Relate </a:t>
            </a:r>
            <a:r>
              <a:rPr lang="en-US" dirty="0"/>
              <a:t>that forgiveness may come in time. </a:t>
            </a:r>
            <a:r>
              <a:rPr lang="en-US" dirty="0" smtClean="0"/>
              <a:t>That </a:t>
            </a:r>
            <a:r>
              <a:rPr lang="en-US" dirty="0"/>
              <a:t>is up to the victim.</a:t>
            </a:r>
          </a:p>
          <a:p>
            <a:pPr marL="914400" lvl="2" indent="0">
              <a:buNone/>
            </a:pPr>
            <a:endParaRPr lang="en-US" sz="2800" dirty="0" smtClean="0"/>
          </a:p>
          <a:p>
            <a:pPr lvl="2"/>
            <a:endParaRPr lang="en-US" sz="3200" dirty="0" smtClean="0"/>
          </a:p>
          <a:p>
            <a:pPr lvl="2"/>
            <a:endParaRPr lang="en-US" sz="3200" dirty="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113</a:t>
            </a:fld>
            <a:endParaRPr lang="en-US" dirty="0"/>
          </a:p>
        </p:txBody>
      </p:sp>
    </p:spTree>
    <p:extLst>
      <p:ext uri="{BB962C8B-B14F-4D97-AF65-F5344CB8AC3E}">
        <p14:creationId xmlns:p14="http://schemas.microsoft.com/office/powerpoint/2010/main" val="32815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solidFill>
                  <a:srgbClr val="4F81BD"/>
                </a:solidFill>
              </a:rPr>
              <a:t>Identify support services for the abuser.  </a:t>
            </a:r>
            <a:endParaRPr lang="en-US" dirty="0">
              <a:solidFill>
                <a:srgbClr val="4F81BD"/>
              </a:solidFill>
            </a:endParaRPr>
          </a:p>
          <a:p>
            <a:pPr lvl="1">
              <a:buFont typeface="Arial"/>
              <a:buChar char="•"/>
            </a:pPr>
            <a:r>
              <a:rPr lang="en-US" dirty="0"/>
              <a:t>Recommend individual counseling</a:t>
            </a:r>
            <a:r>
              <a:rPr lang="en-US" dirty="0" smtClean="0"/>
              <a:t>.</a:t>
            </a:r>
          </a:p>
          <a:p>
            <a:pPr lvl="1">
              <a:buFont typeface="Arial"/>
              <a:buChar char="•"/>
            </a:pPr>
            <a:endParaRPr lang="en-US" dirty="0"/>
          </a:p>
          <a:p>
            <a:pPr lvl="1">
              <a:buFont typeface="Arial"/>
              <a:buChar char="•"/>
            </a:pPr>
            <a:r>
              <a:rPr lang="en-US" dirty="0" smtClean="0"/>
              <a:t>Twenty-four-week counseling programs are available.</a:t>
            </a:r>
          </a:p>
          <a:p>
            <a:pPr lvl="1">
              <a:buFont typeface="Arial"/>
              <a:buChar char="•"/>
            </a:pPr>
            <a:endParaRPr lang="en-US" dirty="0" smtClean="0"/>
          </a:p>
          <a:p>
            <a:pPr lvl="1">
              <a:buFont typeface="Arial"/>
              <a:buChar char="•"/>
            </a:pPr>
            <a:r>
              <a:rPr lang="en-US" dirty="0" smtClean="0"/>
              <a:t>Guide them </a:t>
            </a:r>
            <a:r>
              <a:rPr lang="en-US" dirty="0"/>
              <a:t>to the appropriate community resources.</a:t>
            </a:r>
          </a:p>
          <a:p>
            <a:pPr marL="457200" lvl="1" indent="0">
              <a:buNone/>
            </a:pPr>
            <a:endParaRPr lang="en-US" dirty="0" smtClean="0"/>
          </a:p>
          <a:p>
            <a:pPr marL="914400" lvl="2" indent="0">
              <a:buNone/>
            </a:pPr>
            <a:endParaRPr lang="en-US" sz="3200" dirty="0" smtClean="0"/>
          </a:p>
          <a:p>
            <a:pPr lvl="2"/>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114</a:t>
            </a:fld>
            <a:endParaRPr lang="en-US" dirty="0"/>
          </a:p>
        </p:txBody>
      </p:sp>
    </p:spTree>
    <p:extLst>
      <p:ext uri="{BB962C8B-B14F-4D97-AF65-F5344CB8AC3E}">
        <p14:creationId xmlns:p14="http://schemas.microsoft.com/office/powerpoint/2010/main" val="392411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solidFill>
                  <a:srgbClr val="4F81BD"/>
                </a:solidFill>
              </a:rPr>
              <a:t>Provide spiritual direction. </a:t>
            </a:r>
          </a:p>
          <a:p>
            <a:pPr lvl="1">
              <a:buFont typeface="Arial"/>
              <a:buChar char="•"/>
            </a:pPr>
            <a:r>
              <a:rPr lang="en-US" dirty="0" smtClean="0"/>
              <a:t>Do not accept rationalizations.</a:t>
            </a:r>
          </a:p>
          <a:p>
            <a:pPr lvl="1">
              <a:buFont typeface="Arial"/>
              <a:buChar char="•"/>
            </a:pPr>
            <a:endParaRPr lang="en-US" dirty="0" smtClean="0"/>
          </a:p>
          <a:p>
            <a:pPr lvl="1">
              <a:buFont typeface="Arial"/>
              <a:buChar char="•"/>
            </a:pPr>
            <a:r>
              <a:rPr lang="en-US" dirty="0" smtClean="0"/>
              <a:t>All of us are responsible and accountable for our actions</a:t>
            </a:r>
            <a:r>
              <a:rPr lang="en-US" dirty="0"/>
              <a:t>. Pray with him. </a:t>
            </a:r>
            <a:endParaRPr lang="en-US" dirty="0" smtClean="0"/>
          </a:p>
          <a:p>
            <a:pPr lvl="1">
              <a:buFont typeface="Arial"/>
              <a:buChar char="•"/>
            </a:pPr>
            <a:endParaRPr lang="en-US" dirty="0" smtClean="0"/>
          </a:p>
          <a:p>
            <a:pPr lvl="1">
              <a:buFont typeface="Arial"/>
              <a:buChar char="•"/>
            </a:pPr>
            <a:r>
              <a:rPr lang="en-US" dirty="0" smtClean="0"/>
              <a:t>There is no excuse for abuse.</a:t>
            </a:r>
          </a:p>
          <a:p>
            <a:pPr lvl="1">
              <a:buFont typeface="Arial"/>
              <a:buChar char="•"/>
            </a:pPr>
            <a:endParaRPr lang="en-US" dirty="0" smtClean="0"/>
          </a:p>
          <a:p>
            <a:pPr lvl="1">
              <a:buFont typeface="Arial"/>
              <a:buChar char="•"/>
            </a:pPr>
            <a:r>
              <a:rPr lang="en-US" dirty="0"/>
              <a:t>The abuse must stop.</a:t>
            </a:r>
          </a:p>
          <a:p>
            <a:pPr marL="457200" lvl="1" indent="0">
              <a:buNone/>
            </a:pPr>
            <a:endParaRPr lang="en-US" dirty="0" smtClean="0"/>
          </a:p>
          <a:p>
            <a:pPr lvl="2"/>
            <a:endParaRPr lang="en-US" sz="3200" dirty="0" smtClean="0"/>
          </a:p>
          <a:p>
            <a:pPr lvl="2"/>
            <a:endParaRPr lang="en-US" sz="3200" dirty="0" smtClean="0"/>
          </a:p>
          <a:p>
            <a:pPr lvl="2"/>
            <a:endParaRPr lang="en-US" sz="3200" dirty="0" smtClean="0"/>
          </a:p>
          <a:p>
            <a:pPr lvl="2"/>
            <a:endParaRPr lang="en-US" sz="3200" dirty="0"/>
          </a:p>
          <a:p>
            <a:pPr lvl="2"/>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115</a:t>
            </a:fld>
            <a:endParaRPr lang="en-US" dirty="0"/>
          </a:p>
        </p:txBody>
      </p:sp>
    </p:spTree>
    <p:extLst>
      <p:ext uri="{BB962C8B-B14F-4D97-AF65-F5344CB8AC3E}">
        <p14:creationId xmlns:p14="http://schemas.microsoft.com/office/powerpoint/2010/main" val="83616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smtClean="0">
                <a:solidFill>
                  <a:srgbClr val="4F81BD"/>
                </a:solidFill>
              </a:rPr>
              <a:t>Do </a:t>
            </a:r>
          </a:p>
          <a:p>
            <a:pPr lvl="2"/>
            <a:r>
              <a:rPr lang="en-US" sz="3000" dirty="0"/>
              <a:t>W</a:t>
            </a:r>
            <a:r>
              <a:rPr lang="en-US" sz="3000" dirty="0" smtClean="0"/>
              <a:t>arn </a:t>
            </a:r>
            <a:r>
              <a:rPr lang="en-US" sz="3000" dirty="0">
                <a:solidFill>
                  <a:srgbClr val="4F81BD"/>
                </a:solidFill>
              </a:rPr>
              <a:t>the victim </a:t>
            </a:r>
            <a:r>
              <a:rPr lang="en-US" sz="3000" dirty="0"/>
              <a:t>if </a:t>
            </a:r>
            <a:r>
              <a:rPr lang="en-US" sz="3000" dirty="0" smtClean="0"/>
              <a:t>the abuser makes </a:t>
            </a:r>
            <a:r>
              <a:rPr lang="en-US" sz="3000" dirty="0"/>
              <a:t>specific threats towards her</a:t>
            </a:r>
            <a:r>
              <a:rPr lang="en-US" sz="3000" dirty="0" smtClean="0"/>
              <a:t>.</a:t>
            </a:r>
          </a:p>
          <a:p>
            <a:pPr marL="914400" lvl="2" indent="0">
              <a:buNone/>
            </a:pPr>
            <a:endParaRPr lang="en-US" sz="3000" dirty="0" smtClean="0"/>
          </a:p>
          <a:p>
            <a:pPr lvl="2"/>
            <a:endParaRPr lang="en-US" sz="3000" dirty="0" smtClean="0"/>
          </a:p>
          <a:p>
            <a:pPr marL="914400" lvl="2" indent="0" algn="r">
              <a:buNone/>
            </a:pPr>
            <a:endParaRPr lang="en-US" sz="1400" dirty="0" smtClean="0"/>
          </a:p>
          <a:p>
            <a:pPr marL="914400" lvl="2" indent="0" algn="r">
              <a:buNone/>
            </a:pPr>
            <a:endParaRPr lang="en-US" sz="1400" dirty="0"/>
          </a:p>
          <a:p>
            <a:pPr marL="914400" lvl="2" indent="0" algn="r">
              <a:buNone/>
            </a:pPr>
            <a:endParaRPr lang="en-US" sz="1400" dirty="0" smtClean="0"/>
          </a:p>
          <a:p>
            <a:pPr marL="914400" lvl="2" indent="0" algn="r">
              <a:buNone/>
            </a:pPr>
            <a:endParaRPr lang="en-US" sz="1400" dirty="0"/>
          </a:p>
          <a:p>
            <a:pPr marL="914400" lvl="2" indent="0" algn="r">
              <a:buNone/>
            </a:pPr>
            <a:endParaRPr lang="en-US" sz="1400" dirty="0" smtClean="0"/>
          </a:p>
          <a:p>
            <a:pPr marL="914400" lvl="2" indent="0" algn="r">
              <a:buNone/>
            </a:pPr>
            <a:endParaRPr lang="en-US" sz="1400" dirty="0"/>
          </a:p>
          <a:p>
            <a:pPr marL="914400" lvl="2" indent="0" algn="r">
              <a:buNone/>
            </a:pPr>
            <a:endParaRPr lang="en-US" sz="1400" dirty="0" smtClean="0"/>
          </a:p>
          <a:p>
            <a:pPr marL="914400" lvl="2" indent="0" algn="r">
              <a:buNone/>
            </a:pPr>
            <a:endParaRPr lang="en-US" sz="1400" dirty="0" smtClean="0"/>
          </a:p>
          <a:p>
            <a:pPr marL="914400" lvl="2" indent="0" algn="r">
              <a:buNone/>
            </a:pPr>
            <a:endParaRPr lang="en-US" sz="1400" dirty="0"/>
          </a:p>
          <a:p>
            <a:pPr marL="914400" lvl="2" indent="0" algn="r">
              <a:buNone/>
            </a:pPr>
            <a:endParaRPr lang="en-US" sz="1400" dirty="0" smtClean="0"/>
          </a:p>
          <a:p>
            <a:pPr marL="914400" lvl="2" indent="0" algn="r">
              <a:buNone/>
            </a:pPr>
            <a:r>
              <a:rPr lang="en-US" sz="1400" dirty="0" smtClean="0"/>
              <a:t>Faith </a:t>
            </a:r>
            <a:r>
              <a:rPr lang="en-US" sz="1400" dirty="0"/>
              <a:t>Trust Institute, </a:t>
            </a:r>
            <a:r>
              <a:rPr lang="en-US" sz="1400" dirty="0" smtClean="0"/>
              <a:t>adapted</a:t>
            </a:r>
            <a:r>
              <a:rPr lang="en-US" sz="1400" baseline="30000" dirty="0" smtClean="0"/>
              <a:t>10</a:t>
            </a:r>
            <a:r>
              <a:rPr lang="en-US" sz="1400" dirty="0" smtClean="0"/>
              <a:t> </a:t>
            </a:r>
            <a:endParaRPr lang="en-US" sz="1400" dirty="0"/>
          </a:p>
          <a:p>
            <a:pPr marL="914400" lvl="2" indent="0">
              <a:buNone/>
            </a:pPr>
            <a:r>
              <a:rPr lang="en-US" sz="2800" dirty="0" smtClean="0"/>
              <a:t> </a:t>
            </a:r>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116</a:t>
            </a:fld>
            <a:endParaRPr lang="en-US" dirty="0"/>
          </a:p>
        </p:txBody>
      </p:sp>
    </p:spTree>
    <p:extLst>
      <p:ext uri="{BB962C8B-B14F-4D97-AF65-F5344CB8AC3E}">
        <p14:creationId xmlns:p14="http://schemas.microsoft.com/office/powerpoint/2010/main" val="245739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55000" lnSpcReduction="20000"/>
          </a:bodyPr>
          <a:lstStyle/>
          <a:p>
            <a:pPr lvl="1">
              <a:buFont typeface="Wingdings" charset="2"/>
              <a:buChar char="§"/>
            </a:pPr>
            <a:r>
              <a:rPr lang="en-US" sz="5100" dirty="0" smtClean="0">
                <a:solidFill>
                  <a:srgbClr val="4F81BD"/>
                </a:solidFill>
              </a:rPr>
              <a:t>Do </a:t>
            </a:r>
            <a:r>
              <a:rPr lang="en-US" sz="5100" dirty="0">
                <a:solidFill>
                  <a:srgbClr val="4F81BD"/>
                </a:solidFill>
              </a:rPr>
              <a:t>not:</a:t>
            </a:r>
          </a:p>
          <a:p>
            <a:pPr lvl="2"/>
            <a:r>
              <a:rPr lang="en-US" sz="4700" dirty="0"/>
              <a:t>g</a:t>
            </a:r>
            <a:r>
              <a:rPr lang="en-US" sz="4700" dirty="0" smtClean="0"/>
              <a:t>ive the abuser </a:t>
            </a:r>
            <a:r>
              <a:rPr lang="en-US" sz="4700" dirty="0"/>
              <a:t>any information about </a:t>
            </a:r>
            <a:r>
              <a:rPr lang="en-US" sz="4700" dirty="0" smtClean="0"/>
              <a:t>the victim or their whereabouts</a:t>
            </a:r>
            <a:r>
              <a:rPr lang="en-US" sz="4700" dirty="0"/>
              <a:t>. </a:t>
            </a:r>
            <a:endParaRPr lang="en-US" sz="4700" dirty="0" smtClean="0"/>
          </a:p>
          <a:p>
            <a:pPr lvl="2"/>
            <a:endParaRPr lang="en-US" sz="4700" dirty="0" smtClean="0"/>
          </a:p>
          <a:p>
            <a:pPr lvl="2"/>
            <a:r>
              <a:rPr lang="en-US" sz="4700" dirty="0"/>
              <a:t>advocate for the </a:t>
            </a:r>
            <a:r>
              <a:rPr lang="en-US" sz="4700" dirty="0" smtClean="0"/>
              <a:t>abuser in order </a:t>
            </a:r>
            <a:r>
              <a:rPr lang="en-US" sz="4700" dirty="0"/>
              <a:t>to avoid the legal consequences of his violence. </a:t>
            </a:r>
            <a:endParaRPr lang="en-US" sz="4700" dirty="0" smtClean="0"/>
          </a:p>
          <a:p>
            <a:pPr lvl="2"/>
            <a:endParaRPr lang="en-US" sz="4700" dirty="0"/>
          </a:p>
          <a:p>
            <a:pPr lvl="2"/>
            <a:r>
              <a:rPr lang="en-US" sz="4700" dirty="0"/>
              <a:t>provide a character witness for this purpose in any legal proceedings. </a:t>
            </a:r>
            <a:endParaRPr lang="en-US" sz="4700" dirty="0" smtClean="0"/>
          </a:p>
          <a:p>
            <a:pPr lvl="2"/>
            <a:endParaRPr lang="en-US" sz="4700" dirty="0"/>
          </a:p>
          <a:p>
            <a:pPr lvl="2"/>
            <a:r>
              <a:rPr lang="en-US" sz="4700" dirty="0"/>
              <a:t>s</a:t>
            </a:r>
            <a:r>
              <a:rPr lang="en-US" sz="4700" dirty="0" smtClean="0"/>
              <a:t>end abuser </a:t>
            </a:r>
            <a:r>
              <a:rPr lang="en-US" sz="4700" dirty="0"/>
              <a:t>home with just a prayer. </a:t>
            </a:r>
          </a:p>
          <a:p>
            <a:pPr marL="914400" lvl="2" indent="0">
              <a:buNone/>
            </a:pPr>
            <a:endParaRPr lang="en-US" sz="4700"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117</a:t>
            </a:fld>
            <a:endParaRPr lang="en-US" dirty="0"/>
          </a:p>
        </p:txBody>
      </p:sp>
    </p:spTree>
    <p:extLst>
      <p:ext uri="{BB962C8B-B14F-4D97-AF65-F5344CB8AC3E}">
        <p14:creationId xmlns:p14="http://schemas.microsoft.com/office/powerpoint/2010/main" val="214887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a:t>
            </a:r>
            <a:r>
              <a:rPr lang="en-US" dirty="0" smtClean="0"/>
              <a:t>with Children</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charset="2"/>
              <a:buChar char="§"/>
            </a:pPr>
            <a:r>
              <a:rPr lang="en-US" sz="3800" dirty="0" smtClean="0">
                <a:solidFill>
                  <a:schemeClr val="accent1"/>
                </a:solidFill>
              </a:rPr>
              <a:t>How are children exposed to DV?</a:t>
            </a:r>
            <a:endParaRPr lang="en-US" sz="3800" dirty="0">
              <a:solidFill>
                <a:schemeClr val="accent1"/>
              </a:solidFill>
            </a:endParaRPr>
          </a:p>
          <a:p>
            <a:pPr lvl="1">
              <a:buFont typeface="Arial"/>
              <a:buChar char="•"/>
            </a:pPr>
            <a:r>
              <a:rPr lang="en-US" sz="2900" dirty="0">
                <a:cs typeface="Times New Roman" charset="0"/>
              </a:rPr>
              <a:t>Directly witness assault, rape</a:t>
            </a:r>
          </a:p>
          <a:p>
            <a:pPr lvl="1">
              <a:buFont typeface="Arial"/>
              <a:buChar char="•"/>
            </a:pPr>
            <a:r>
              <a:rPr lang="en-US" sz="2900" dirty="0">
                <a:cs typeface="Times New Roman" charset="0"/>
              </a:rPr>
              <a:t>Hear the violence, </a:t>
            </a:r>
            <a:r>
              <a:rPr lang="en-US" sz="2900" dirty="0" smtClean="0">
                <a:cs typeface="Times New Roman" charset="0"/>
              </a:rPr>
              <a:t>name-calling</a:t>
            </a:r>
            <a:r>
              <a:rPr lang="en-US" sz="2900" dirty="0">
                <a:cs typeface="Times New Roman" charset="0"/>
              </a:rPr>
              <a:t>, intimidation, threats, disrespect</a:t>
            </a:r>
          </a:p>
          <a:p>
            <a:pPr lvl="1">
              <a:buFont typeface="Arial"/>
              <a:buChar char="•"/>
            </a:pPr>
            <a:r>
              <a:rPr lang="en-US" sz="2900" dirty="0">
                <a:cs typeface="Times New Roman" charset="0"/>
              </a:rPr>
              <a:t>Feel the tension</a:t>
            </a:r>
          </a:p>
          <a:p>
            <a:pPr lvl="1">
              <a:buFont typeface="Arial"/>
              <a:buChar char="•"/>
            </a:pPr>
            <a:r>
              <a:rPr lang="en-US" sz="2900" dirty="0">
                <a:cs typeface="Times New Roman" charset="0"/>
              </a:rPr>
              <a:t>See the aftermath—broken furniture, bruises on their </a:t>
            </a:r>
            <a:r>
              <a:rPr lang="en-US" sz="2900" dirty="0" smtClean="0">
                <a:cs typeface="Times New Roman" charset="0"/>
              </a:rPr>
              <a:t>the victim, the abuser </a:t>
            </a:r>
            <a:r>
              <a:rPr lang="en-US" sz="2900" dirty="0">
                <a:cs typeface="Times New Roman" charset="0"/>
              </a:rPr>
              <a:t>being taken away by police</a:t>
            </a:r>
          </a:p>
          <a:p>
            <a:pPr lvl="1">
              <a:lnSpc>
                <a:spcPct val="110000"/>
              </a:lnSpc>
              <a:buFont typeface="Arial"/>
              <a:buChar char="•"/>
            </a:pPr>
            <a:r>
              <a:rPr lang="en-US" sz="2900" dirty="0">
                <a:cs typeface="Times New Roman" charset="0"/>
              </a:rPr>
              <a:t>Forced to participate in or watch the abuse of </a:t>
            </a:r>
            <a:r>
              <a:rPr lang="en-US" sz="2900" dirty="0" smtClean="0">
                <a:cs typeface="Times New Roman" charset="0"/>
              </a:rPr>
              <a:t>the victim</a:t>
            </a:r>
            <a:endParaRPr lang="en-US" sz="2900" dirty="0">
              <a:cs typeface="Times New Roman" charset="0"/>
            </a:endParaRPr>
          </a:p>
          <a:p>
            <a:pPr lvl="1">
              <a:lnSpc>
                <a:spcPct val="110000"/>
              </a:lnSpc>
              <a:buFont typeface="Arial"/>
              <a:buChar char="•"/>
            </a:pPr>
            <a:r>
              <a:rPr lang="en-US" sz="2900" dirty="0">
                <a:cs typeface="Times New Roman" charset="0"/>
              </a:rPr>
              <a:t>Intervene to </a:t>
            </a:r>
            <a:r>
              <a:rPr lang="en-US" sz="2900" dirty="0" smtClean="0">
                <a:cs typeface="Times New Roman" charset="0"/>
              </a:rPr>
              <a:t>protect [the victim]</a:t>
            </a:r>
            <a:endParaRPr lang="en-US" sz="2900" dirty="0">
              <a:cs typeface="Times New Roman" charset="0"/>
            </a:endParaRPr>
          </a:p>
          <a:p>
            <a:pPr marL="0" indent="0" algn="r">
              <a:lnSpc>
                <a:spcPct val="110000"/>
              </a:lnSpc>
              <a:buNone/>
            </a:pPr>
            <a:endParaRPr lang="en-US" sz="2900" dirty="0">
              <a:cs typeface="Times New Roman" charset="0"/>
            </a:endParaRPr>
          </a:p>
          <a:p>
            <a:pPr marL="0" indent="0" algn="r">
              <a:lnSpc>
                <a:spcPct val="110000"/>
              </a:lnSpc>
              <a:buNone/>
            </a:pPr>
            <a:r>
              <a:rPr lang="en-US" sz="1600" dirty="0" smtClean="0">
                <a:cs typeface="Times New Roman" charset="0"/>
              </a:rPr>
              <a:t>Futures Without Violence (formerly Family Violence Prevention Fund)</a:t>
            </a:r>
            <a:r>
              <a:rPr lang="en-US" sz="1600" baseline="30000" dirty="0" smtClean="0">
                <a:cs typeface="Times New Roman" charset="0"/>
              </a:rPr>
              <a:t>11</a:t>
            </a:r>
            <a:r>
              <a:rPr lang="en-US" sz="1600" dirty="0" smtClean="0">
                <a:cs typeface="Times New Roman" charset="0"/>
              </a:rPr>
              <a:t>–quoted</a:t>
            </a:r>
            <a:endParaRPr lang="en-US" sz="1600" dirty="0">
              <a:cs typeface="Times New Roman" charset="0"/>
            </a:endParaRPr>
          </a:p>
          <a:p>
            <a:pPr lvl="1">
              <a:buFont typeface="Arial"/>
              <a:buChar char="•"/>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118</a:t>
            </a:fld>
            <a:endParaRPr lang="en-US" dirty="0"/>
          </a:p>
        </p:txBody>
      </p:sp>
    </p:spTree>
    <p:extLst>
      <p:ext uri="{BB962C8B-B14F-4D97-AF65-F5344CB8AC3E}">
        <p14:creationId xmlns:p14="http://schemas.microsoft.com/office/powerpoint/2010/main" val="372305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47500" lnSpcReduction="20000"/>
          </a:bodyPr>
          <a:lstStyle/>
          <a:p>
            <a:pPr lvl="1">
              <a:lnSpc>
                <a:spcPct val="110000"/>
              </a:lnSpc>
              <a:buFont typeface="Arial"/>
              <a:buChar char="•"/>
            </a:pPr>
            <a:r>
              <a:rPr lang="en-US" sz="5900" dirty="0" smtClean="0">
                <a:cs typeface="Times New Roman" charset="0"/>
              </a:rPr>
              <a:t>They may have their </a:t>
            </a:r>
            <a:r>
              <a:rPr lang="en-US" sz="5900" dirty="0">
                <a:cs typeface="Times New Roman" charset="0"/>
              </a:rPr>
              <a:t>own safety or well-being </a:t>
            </a:r>
            <a:r>
              <a:rPr lang="en-US" sz="5900" dirty="0" smtClean="0">
                <a:cs typeface="Times New Roman" charset="0"/>
              </a:rPr>
              <a:t>threatened: threats </a:t>
            </a:r>
            <a:r>
              <a:rPr lang="en-US" sz="5900" dirty="0">
                <a:cs typeface="Times New Roman" charset="0"/>
              </a:rPr>
              <a:t>to kill, threats to </a:t>
            </a:r>
            <a:r>
              <a:rPr lang="en-US" sz="5900" dirty="0" smtClean="0">
                <a:cs typeface="Times New Roman" charset="0"/>
              </a:rPr>
              <a:t>call DCFS, </a:t>
            </a:r>
            <a:r>
              <a:rPr lang="en-US" sz="5900" dirty="0">
                <a:cs typeface="Times New Roman" charset="0"/>
              </a:rPr>
              <a:t>threats of kidnapping, </a:t>
            </a:r>
            <a:r>
              <a:rPr lang="en-US" sz="5900" dirty="0" smtClean="0">
                <a:cs typeface="Times New Roman" charset="0"/>
              </a:rPr>
              <a:t>threats to never see </a:t>
            </a:r>
            <a:r>
              <a:rPr lang="en-US" sz="5900" dirty="0">
                <a:cs typeface="Times New Roman" charset="0"/>
              </a:rPr>
              <a:t>their mother </a:t>
            </a:r>
            <a:r>
              <a:rPr lang="en-US" sz="5900" dirty="0" smtClean="0">
                <a:cs typeface="Times New Roman" charset="0"/>
              </a:rPr>
              <a:t>again.</a:t>
            </a:r>
            <a:endParaRPr lang="en-US" sz="5900" dirty="0">
              <a:cs typeface="Times New Roman" charset="0"/>
            </a:endParaRPr>
          </a:p>
          <a:p>
            <a:pPr lvl="1">
              <a:lnSpc>
                <a:spcPct val="110000"/>
              </a:lnSpc>
              <a:buFont typeface="Arial"/>
              <a:buChar char="•"/>
            </a:pPr>
            <a:r>
              <a:rPr lang="en-US" sz="5900" dirty="0" smtClean="0">
                <a:cs typeface="Times New Roman" charset="0"/>
              </a:rPr>
              <a:t>Be physically </a:t>
            </a:r>
            <a:r>
              <a:rPr lang="en-US" sz="5900" dirty="0">
                <a:cs typeface="Times New Roman" charset="0"/>
              </a:rPr>
              <a:t>placed in </a:t>
            </a:r>
            <a:r>
              <a:rPr lang="en-US" sz="5900" dirty="0" smtClean="0">
                <a:cs typeface="Times New Roman" charset="0"/>
              </a:rPr>
              <a:t>harm’s way.</a:t>
            </a:r>
            <a:endParaRPr lang="en-US" sz="5900" dirty="0">
              <a:cs typeface="Times New Roman" charset="0"/>
            </a:endParaRPr>
          </a:p>
          <a:p>
            <a:pPr lvl="1">
              <a:lnSpc>
                <a:spcPct val="110000"/>
              </a:lnSpc>
              <a:buFont typeface="Arial"/>
              <a:buChar char="•"/>
            </a:pPr>
            <a:r>
              <a:rPr lang="en-US" sz="5900" dirty="0" smtClean="0">
                <a:cs typeface="Times New Roman" charset="0"/>
              </a:rPr>
              <a:t>Be killed or seriously injured </a:t>
            </a:r>
            <a:r>
              <a:rPr lang="en-US" sz="5900" dirty="0">
                <a:cs typeface="Times New Roman" charset="0"/>
              </a:rPr>
              <a:t>during an </a:t>
            </a:r>
            <a:r>
              <a:rPr lang="en-US" sz="5900" dirty="0" smtClean="0">
                <a:cs typeface="Times New Roman" charset="0"/>
              </a:rPr>
              <a:t>assault.</a:t>
            </a:r>
            <a:endParaRPr lang="en-US" sz="5900" dirty="0">
              <a:cs typeface="Times New Roman" charset="0"/>
            </a:endParaRPr>
          </a:p>
          <a:p>
            <a:pPr lvl="1">
              <a:lnSpc>
                <a:spcPct val="110000"/>
              </a:lnSpc>
              <a:buFont typeface="Arial"/>
              <a:buChar char="•"/>
            </a:pPr>
            <a:r>
              <a:rPr lang="en-US" sz="5900" dirty="0">
                <a:cs typeface="Times New Roman" charset="0"/>
              </a:rPr>
              <a:t>Witness homicide of </a:t>
            </a:r>
            <a:r>
              <a:rPr lang="en-US" sz="5900" dirty="0" smtClean="0">
                <a:cs typeface="Times New Roman" charset="0"/>
              </a:rPr>
              <a:t>the victim.</a:t>
            </a:r>
          </a:p>
          <a:p>
            <a:pPr lvl="1">
              <a:lnSpc>
                <a:spcPct val="110000"/>
              </a:lnSpc>
              <a:buFont typeface="Arial"/>
              <a:buChar char="•"/>
            </a:pPr>
            <a:r>
              <a:rPr lang="en-US" sz="5900" dirty="0" smtClean="0">
                <a:cs typeface="Times New Roman" charset="0"/>
              </a:rPr>
              <a:t>After </a:t>
            </a:r>
            <a:r>
              <a:rPr lang="en-US" sz="5900" dirty="0">
                <a:cs typeface="Times New Roman" charset="0"/>
              </a:rPr>
              <a:t>separation, may be used to relay messages, keep tabs on </a:t>
            </a:r>
            <a:r>
              <a:rPr lang="en-US" sz="5900" dirty="0" smtClean="0">
                <a:cs typeface="Times New Roman" charset="0"/>
              </a:rPr>
              <a:t>the victim, </a:t>
            </a:r>
            <a:r>
              <a:rPr lang="en-US" sz="5900" dirty="0">
                <a:cs typeface="Times New Roman" charset="0"/>
              </a:rPr>
              <a:t>harass </a:t>
            </a:r>
            <a:r>
              <a:rPr lang="en-US" sz="5900" dirty="0" smtClean="0">
                <a:cs typeface="Times New Roman" charset="0"/>
              </a:rPr>
              <a:t>the victim.</a:t>
            </a:r>
            <a:endParaRPr lang="en-US" sz="5900" dirty="0">
              <a:cs typeface="Times New Roman" charset="0"/>
            </a:endParaRPr>
          </a:p>
          <a:p>
            <a:pPr marL="0" indent="0">
              <a:lnSpc>
                <a:spcPct val="110000"/>
              </a:lnSpc>
              <a:buNone/>
            </a:pPr>
            <a:endParaRPr lang="en-US" sz="3400" dirty="0" smtClean="0">
              <a:latin typeface="Times New Roman" charset="0"/>
              <a:cs typeface="Times New Roman" charset="0"/>
            </a:endParaRPr>
          </a:p>
          <a:p>
            <a:pPr marL="0" indent="0">
              <a:lnSpc>
                <a:spcPct val="110000"/>
              </a:lnSpc>
              <a:buNone/>
            </a:pPr>
            <a:endParaRPr lang="en-US" sz="1500" dirty="0" smtClean="0">
              <a:latin typeface="Times New Roman" charset="0"/>
              <a:cs typeface="Times New Roman" charset="0"/>
            </a:endParaRPr>
          </a:p>
          <a:p>
            <a:pPr marL="0" indent="0">
              <a:lnSpc>
                <a:spcPct val="110000"/>
              </a:lnSpc>
              <a:buNone/>
            </a:pPr>
            <a:endParaRPr lang="en-US" sz="1500" dirty="0">
              <a:latin typeface="Times New Roman" charset="0"/>
              <a:cs typeface="Times New Roman" charset="0"/>
            </a:endParaRPr>
          </a:p>
          <a:p>
            <a:pPr marL="0" indent="0">
              <a:lnSpc>
                <a:spcPct val="110000"/>
              </a:lnSpc>
              <a:buNone/>
            </a:pPr>
            <a:endParaRPr lang="en-US" sz="1500" dirty="0" smtClean="0">
              <a:latin typeface="Times New Roman" charset="0"/>
              <a:cs typeface="Times New Roman" charset="0"/>
            </a:endParaRPr>
          </a:p>
          <a:p>
            <a:pPr marL="0" indent="0">
              <a:lnSpc>
                <a:spcPct val="110000"/>
              </a:lnSpc>
              <a:buNone/>
            </a:pPr>
            <a:endParaRPr lang="en-US" sz="1500" dirty="0" smtClean="0">
              <a:latin typeface="Times New Roman" charset="0"/>
              <a:cs typeface="Times New Roman" charset="0"/>
            </a:endParaRPr>
          </a:p>
          <a:p>
            <a:pPr lvl="1">
              <a:buFont typeface="Arial"/>
              <a:buChar char="•"/>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119</a:t>
            </a:fld>
            <a:endParaRPr lang="en-US" dirty="0"/>
          </a:p>
        </p:txBody>
      </p:sp>
    </p:spTree>
    <p:extLst>
      <p:ext uri="{BB962C8B-B14F-4D97-AF65-F5344CB8AC3E}">
        <p14:creationId xmlns:p14="http://schemas.microsoft.com/office/powerpoint/2010/main" val="27847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Parish </a:t>
            </a:r>
            <a:r>
              <a:rPr lang="en-US" dirty="0"/>
              <a:t>Domestic Violence </a:t>
            </a:r>
            <a:r>
              <a:rPr lang="en-US" dirty="0" smtClean="0"/>
              <a:t>Training</a:t>
            </a:r>
            <a:br>
              <a:rPr lang="en-US" dirty="0" smtClean="0"/>
            </a:br>
            <a:endParaRPr lang="en-US" dirty="0">
              <a:solidFill>
                <a:srgbClr val="4F81BD"/>
              </a:solidFill>
            </a:endParaRPr>
          </a:p>
        </p:txBody>
      </p:sp>
      <p:sp>
        <p:nvSpPr>
          <p:cNvPr id="3" name="Content Placeholder 2"/>
          <p:cNvSpPr>
            <a:spLocks noGrp="1"/>
          </p:cNvSpPr>
          <p:nvPr>
            <p:ph idx="1"/>
          </p:nvPr>
        </p:nvSpPr>
        <p:spPr/>
        <p:txBody>
          <a:bodyPr/>
          <a:lstStyle/>
          <a:p>
            <a:pPr>
              <a:buFont typeface="Wingdings" charset="2"/>
              <a:buChar char="§"/>
            </a:pPr>
            <a:r>
              <a:rPr lang="en-US" dirty="0" smtClean="0">
                <a:solidFill>
                  <a:schemeClr val="accent1"/>
                </a:solidFill>
              </a:rPr>
              <a:t>As we begin please keep in mind:</a:t>
            </a:r>
          </a:p>
          <a:p>
            <a:pPr marL="914400" lvl="1" indent="-514350">
              <a:buFont typeface="Wingdings" charset="2"/>
              <a:buChar char="§"/>
            </a:pPr>
            <a:r>
              <a:rPr lang="en-US" dirty="0"/>
              <a:t>Both women and men are </a:t>
            </a:r>
            <a:r>
              <a:rPr lang="en-US" dirty="0" smtClean="0"/>
              <a:t>victims of domestic violence and dating violence.</a:t>
            </a:r>
          </a:p>
          <a:p>
            <a:pPr marL="914400" lvl="1" indent="-514350">
              <a:buFont typeface="Wingdings" charset="2"/>
              <a:buChar char="§"/>
            </a:pPr>
            <a:r>
              <a:rPr lang="en-US" dirty="0" smtClean="0"/>
              <a:t>Domestic violence and dating violence are never the victim’s fault.</a:t>
            </a:r>
          </a:p>
          <a:p>
            <a:pPr marL="914400" lvl="1" indent="-514350">
              <a:buFont typeface="Wingdings" charset="2"/>
              <a:buChar char="§"/>
            </a:pPr>
            <a:r>
              <a:rPr lang="en-US" dirty="0" smtClean="0"/>
              <a:t>From time to time, this presentation focuses on women as victims since approximately 85% of victims are women. This does not in any way intend to diminish men’s suffering. </a:t>
            </a:r>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a:t>
            </a:fld>
            <a:endParaRPr lang="en-US" dirty="0"/>
          </a:p>
        </p:txBody>
      </p:sp>
    </p:spTree>
    <p:extLst>
      <p:ext uri="{BB962C8B-B14F-4D97-AF65-F5344CB8AC3E}">
        <p14:creationId xmlns:p14="http://schemas.microsoft.com/office/powerpoint/2010/main" val="17177220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solidFill>
                  <a:srgbClr val="4F81BD"/>
                </a:solidFill>
              </a:rPr>
              <a:t>Children who live with domestic violence feel:</a:t>
            </a:r>
          </a:p>
          <a:p>
            <a:pPr lvl="1">
              <a:buFont typeface="Arial"/>
              <a:buChar char="•"/>
            </a:pPr>
            <a:r>
              <a:rPr lang="en-US" sz="2400" dirty="0" smtClean="0"/>
              <a:t>Powerless. They can’t stop the violence.</a:t>
            </a:r>
          </a:p>
          <a:p>
            <a:pPr lvl="1">
              <a:buFont typeface="Arial"/>
              <a:buChar char="•"/>
            </a:pPr>
            <a:r>
              <a:rPr lang="en-US" sz="2400" dirty="0" smtClean="0"/>
              <a:t>Confused.  It doesn’t make sense.</a:t>
            </a:r>
          </a:p>
          <a:p>
            <a:pPr lvl="1">
              <a:buFont typeface="Arial"/>
              <a:buChar char="•"/>
            </a:pPr>
            <a:r>
              <a:rPr lang="en-US" sz="2400" dirty="0" smtClean="0"/>
              <a:t>Angry. It shouldn't be happening.</a:t>
            </a:r>
          </a:p>
          <a:p>
            <a:pPr lvl="1">
              <a:buFont typeface="Arial"/>
              <a:buChar char="•"/>
            </a:pPr>
            <a:r>
              <a:rPr lang="en-US" sz="2400" dirty="0" smtClean="0"/>
              <a:t>Guilty. They think they’ve done something wrong.</a:t>
            </a:r>
          </a:p>
          <a:p>
            <a:pPr lvl="1">
              <a:buFont typeface="Arial"/>
              <a:buChar char="•"/>
            </a:pPr>
            <a:r>
              <a:rPr lang="en-US" sz="2400" dirty="0" smtClean="0"/>
              <a:t>Sad. It’s a loss.</a:t>
            </a:r>
          </a:p>
          <a:p>
            <a:pPr lvl="1">
              <a:buFont typeface="Arial"/>
              <a:buChar char="•"/>
            </a:pPr>
            <a:r>
              <a:rPr lang="en-US" sz="2400" dirty="0" smtClean="0"/>
              <a:t>Afraid. They may be hurt, lose someone they love, or others may find out.</a:t>
            </a:r>
          </a:p>
          <a:p>
            <a:pPr lvl="1">
              <a:buFont typeface="Arial"/>
              <a:buChar char="•"/>
            </a:pPr>
            <a:r>
              <a:rPr lang="en-US" sz="2400" dirty="0" smtClean="0"/>
              <a:t>Alone. </a:t>
            </a:r>
            <a:r>
              <a:rPr lang="en-US" sz="2400" dirty="0"/>
              <a:t>T</a:t>
            </a:r>
            <a:r>
              <a:rPr lang="en-US" sz="2400" dirty="0" smtClean="0"/>
              <a:t>hey think it’s happening only to them.</a:t>
            </a:r>
          </a:p>
          <a:p>
            <a:pPr marL="457200" lvl="1" indent="0">
              <a:buNone/>
            </a:pPr>
            <a:endParaRPr lang="en-US" sz="2400" dirty="0" smtClean="0"/>
          </a:p>
          <a:p>
            <a:pPr marL="457200" lvl="1" indent="0" algn="r">
              <a:buNone/>
            </a:pPr>
            <a:r>
              <a:rPr lang="en-US" sz="1400" dirty="0" smtClean="0"/>
              <a:t>ADVA (Against DV &amp; Abuse), Devon County Council, UK</a:t>
            </a:r>
            <a:r>
              <a:rPr lang="en-US" sz="1400" baseline="30000" dirty="0" smtClean="0"/>
              <a:t>12</a:t>
            </a:r>
            <a:r>
              <a:rPr lang="en-US" sz="1400" dirty="0"/>
              <a:t>–</a:t>
            </a:r>
            <a:r>
              <a:rPr lang="en-US" sz="1400" dirty="0" smtClean="0"/>
              <a:t>quoted</a:t>
            </a:r>
          </a:p>
          <a:p>
            <a:pPr lvl="1">
              <a:buFont typeface="Arial"/>
              <a:buChar char="•"/>
            </a:pPr>
            <a:endParaRPr lang="en-US" sz="1200" dirty="0"/>
          </a:p>
          <a:p>
            <a:pPr lvl="1">
              <a:buFont typeface="Arial"/>
              <a:buChar char="•"/>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120</a:t>
            </a:fld>
            <a:endParaRPr lang="en-US" dirty="0"/>
          </a:p>
        </p:txBody>
      </p:sp>
    </p:spTree>
    <p:extLst>
      <p:ext uri="{BB962C8B-B14F-4D97-AF65-F5344CB8AC3E}">
        <p14:creationId xmlns:p14="http://schemas.microsoft.com/office/powerpoint/2010/main" val="70742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000" dirty="0">
                <a:solidFill>
                  <a:srgbClr val="4F81BD"/>
                </a:solidFill>
              </a:rPr>
              <a:t>This advice is for </a:t>
            </a:r>
            <a:r>
              <a:rPr lang="en-US" sz="3000" dirty="0" smtClean="0">
                <a:solidFill>
                  <a:srgbClr val="4F81BD"/>
                </a:solidFill>
              </a:rPr>
              <a:t>parents, guardians, and DV ministry members. Children need to hear that DV: </a:t>
            </a:r>
          </a:p>
          <a:p>
            <a:pPr lvl="2"/>
            <a:r>
              <a:rPr lang="en-US" sz="2800" dirty="0" smtClean="0"/>
              <a:t>It is not okay.</a:t>
            </a:r>
          </a:p>
          <a:p>
            <a:pPr lvl="2"/>
            <a:r>
              <a:rPr lang="en-US" sz="2800" dirty="0" smtClean="0"/>
              <a:t>It is not your fault.</a:t>
            </a:r>
          </a:p>
          <a:p>
            <a:pPr lvl="2"/>
            <a:r>
              <a:rPr lang="en-US" sz="2800" dirty="0" smtClean="0"/>
              <a:t>It must be scary for you.</a:t>
            </a:r>
          </a:p>
          <a:p>
            <a:pPr lvl="2"/>
            <a:r>
              <a:rPr lang="en-US" sz="2800" dirty="0" smtClean="0"/>
              <a:t>I will listen to you.</a:t>
            </a:r>
          </a:p>
          <a:p>
            <a:pPr lvl="2"/>
            <a:r>
              <a:rPr lang="en-US" sz="2800" dirty="0" smtClean="0"/>
              <a:t>You can tell me how you feel. It is important.</a:t>
            </a:r>
          </a:p>
          <a:p>
            <a:pPr lvl="2"/>
            <a:r>
              <a:rPr lang="en-US" sz="2800" dirty="0" smtClean="0"/>
              <a:t>I am sorry you had to see and hear it.</a:t>
            </a:r>
          </a:p>
          <a:p>
            <a:pPr lvl="2"/>
            <a:r>
              <a:rPr lang="en-US" sz="2800" dirty="0" smtClean="0"/>
              <a:t>You do not deserve to have this in your family.</a:t>
            </a:r>
          </a:p>
          <a:p>
            <a:pPr lvl="2"/>
            <a:r>
              <a:rPr lang="en-US" sz="2800" dirty="0" smtClean="0"/>
              <a:t>I will help to keep you safe.</a:t>
            </a:r>
          </a:p>
          <a:p>
            <a:pPr lvl="1">
              <a:buFont typeface="Arial"/>
              <a:buChar char="•"/>
            </a:pPr>
            <a:endParaRPr lang="en-US" sz="1200" dirty="0"/>
          </a:p>
          <a:p>
            <a:pPr marL="914400" lvl="2" indent="0" algn="r">
              <a:buNone/>
            </a:pPr>
            <a:endParaRPr lang="en-US" sz="1400" dirty="0"/>
          </a:p>
          <a:p>
            <a:pPr lvl="2"/>
            <a:endParaRPr lang="en-US" dirty="0" smtClean="0"/>
          </a:p>
          <a:p>
            <a:pPr lvl="2"/>
            <a:endParaRPr lang="en-US" dirty="0" smtClean="0"/>
          </a:p>
          <a:p>
            <a:pPr lvl="2"/>
            <a:endParaRPr lang="en-US" dirty="0"/>
          </a:p>
          <a:p>
            <a:pPr lvl="1">
              <a:buFont typeface="Arial"/>
              <a:buChar char="•"/>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121</a:t>
            </a:fld>
            <a:endParaRPr lang="en-US" dirty="0"/>
          </a:p>
        </p:txBody>
      </p:sp>
    </p:spTree>
    <p:extLst>
      <p:ext uri="{BB962C8B-B14F-4D97-AF65-F5344CB8AC3E}">
        <p14:creationId xmlns:p14="http://schemas.microsoft.com/office/powerpoint/2010/main" val="280889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2"/>
            <a:r>
              <a:rPr lang="en-US" sz="2800" dirty="0" smtClean="0"/>
              <a:t>There is nothing you could have done to prevent or change it.</a:t>
            </a:r>
          </a:p>
          <a:p>
            <a:pPr lvl="2"/>
            <a:r>
              <a:rPr lang="en-US" sz="2800" dirty="0" smtClean="0"/>
              <a:t>We can talk about what to do to keep you safe if it happens again.</a:t>
            </a:r>
          </a:p>
          <a:p>
            <a:pPr lvl="2"/>
            <a:r>
              <a:rPr lang="en-US" sz="2800" dirty="0" smtClean="0"/>
              <a:t>You are an individual, and you can choose not to fight or hurt people.</a:t>
            </a:r>
          </a:p>
          <a:p>
            <a:pPr marL="914400" lvl="2" indent="0">
              <a:buNone/>
            </a:pPr>
            <a:endParaRPr lang="en-US" dirty="0" smtClean="0"/>
          </a:p>
          <a:p>
            <a:pPr lvl="2"/>
            <a:endParaRPr lang="en-US" dirty="0" smtClean="0"/>
          </a:p>
          <a:p>
            <a:pPr marL="914400" lvl="2" indent="0" algn="r">
              <a:buNone/>
            </a:pPr>
            <a:endParaRPr lang="en-US" sz="1400" dirty="0"/>
          </a:p>
          <a:p>
            <a:pPr lvl="2"/>
            <a:endParaRPr lang="en-US" sz="1400" dirty="0"/>
          </a:p>
          <a:p>
            <a:pPr lvl="2" algn="r"/>
            <a:endParaRPr lang="en-US" dirty="0"/>
          </a:p>
          <a:p>
            <a:pPr marL="457200" lvl="1" indent="0" algn="r">
              <a:buNone/>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122</a:t>
            </a:fld>
            <a:endParaRPr lang="en-US" dirty="0"/>
          </a:p>
        </p:txBody>
      </p:sp>
    </p:spTree>
    <p:extLst>
      <p:ext uri="{BB962C8B-B14F-4D97-AF65-F5344CB8AC3E}">
        <p14:creationId xmlns:p14="http://schemas.microsoft.com/office/powerpoint/2010/main" val="191414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smtClean="0">
                <a:solidFill>
                  <a:srgbClr val="4F81BD"/>
                </a:solidFill>
              </a:rPr>
              <a:t>How to talk about an ex-partner:</a:t>
            </a:r>
          </a:p>
          <a:p>
            <a:pPr lvl="2"/>
            <a:r>
              <a:rPr lang="en-US" sz="2800" dirty="0" smtClean="0"/>
              <a:t>Speak about your “ex” [current] in a general way.</a:t>
            </a:r>
          </a:p>
          <a:p>
            <a:pPr lvl="2"/>
            <a:r>
              <a:rPr lang="en-US" sz="2800" dirty="0" smtClean="0"/>
              <a:t>Try to avoid name-calling.</a:t>
            </a:r>
          </a:p>
          <a:p>
            <a:pPr lvl="2"/>
            <a:r>
              <a:rPr lang="en-US" sz="2800" dirty="0" smtClean="0"/>
              <a:t>Challenge behavior, but not the person.</a:t>
            </a:r>
          </a:p>
          <a:p>
            <a:pPr lvl="2"/>
            <a:r>
              <a:rPr lang="en-US" sz="2800" dirty="0" smtClean="0"/>
              <a:t>Your child may still love the abusive parent and may be confused by feeling the way that they do.</a:t>
            </a:r>
          </a:p>
          <a:p>
            <a:pPr lvl="2"/>
            <a:r>
              <a:rPr lang="en-US" sz="2800" dirty="0" smtClean="0"/>
              <a:t>It will really help if your child is able to express feelings.</a:t>
            </a:r>
          </a:p>
          <a:p>
            <a:pPr lvl="2"/>
            <a:endParaRPr lang="en-US" dirty="0"/>
          </a:p>
          <a:p>
            <a:pPr lvl="2"/>
            <a:endParaRPr lang="en-US" sz="1300" dirty="0" smtClean="0"/>
          </a:p>
          <a:p>
            <a:pPr marL="914400" lvl="2" indent="0" algn="r">
              <a:buNone/>
            </a:pPr>
            <a:endParaRPr lang="en-US" sz="1400" dirty="0"/>
          </a:p>
          <a:p>
            <a:pPr marL="914400" lvl="2" indent="0" algn="r">
              <a:buNone/>
            </a:pPr>
            <a:endParaRPr lang="en-US" sz="1400" dirty="0" smtClean="0"/>
          </a:p>
          <a:p>
            <a:pPr lvl="2"/>
            <a:endParaRPr lang="en-US" dirty="0" smtClean="0"/>
          </a:p>
          <a:p>
            <a:pPr lvl="2" algn="r"/>
            <a:endParaRPr lang="en-US" dirty="0"/>
          </a:p>
          <a:p>
            <a:pPr marL="457200" lvl="1" indent="0" algn="r">
              <a:buNone/>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123</a:t>
            </a:fld>
            <a:endParaRPr lang="en-US" dirty="0"/>
          </a:p>
        </p:txBody>
      </p:sp>
    </p:spTree>
    <p:extLst>
      <p:ext uri="{BB962C8B-B14F-4D97-AF65-F5344CB8AC3E}">
        <p14:creationId xmlns:p14="http://schemas.microsoft.com/office/powerpoint/2010/main" val="2329976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smtClean="0">
                <a:solidFill>
                  <a:srgbClr val="4F81BD"/>
                </a:solidFill>
              </a:rPr>
              <a:t>Ideas for helping children when they have witnessed domestic violence</a:t>
            </a:r>
            <a:r>
              <a:rPr lang="en-US" sz="3200" dirty="0" smtClean="0"/>
              <a:t>.</a:t>
            </a:r>
          </a:p>
          <a:p>
            <a:pPr lvl="2"/>
            <a:r>
              <a:rPr lang="en-US" sz="2800" dirty="0"/>
              <a:t>Let them talk if they want to.</a:t>
            </a:r>
          </a:p>
          <a:p>
            <a:pPr lvl="2"/>
            <a:r>
              <a:rPr lang="en-US" sz="2800" dirty="0"/>
              <a:t>Accept that they may not be willing or able to talk about it right away.</a:t>
            </a:r>
          </a:p>
          <a:p>
            <a:pPr lvl="2"/>
            <a:r>
              <a:rPr lang="en-US" sz="2800" dirty="0" smtClean="0"/>
              <a:t>Listen to them.</a:t>
            </a:r>
          </a:p>
          <a:p>
            <a:pPr lvl="2"/>
            <a:r>
              <a:rPr lang="en-US" sz="2800" dirty="0" smtClean="0"/>
              <a:t>Talk about their feelings.</a:t>
            </a:r>
          </a:p>
          <a:p>
            <a:pPr lvl="2"/>
            <a:r>
              <a:rPr lang="en-US" sz="2800" dirty="0" smtClean="0"/>
              <a:t>Show understanding.</a:t>
            </a:r>
          </a:p>
          <a:p>
            <a:pPr lvl="2"/>
            <a:r>
              <a:rPr lang="en-US" sz="2800" dirty="0" smtClean="0"/>
              <a:t>Let them know it is not their fault.</a:t>
            </a:r>
          </a:p>
          <a:p>
            <a:pPr marL="914400" lvl="2" indent="0" algn="r">
              <a:buNone/>
            </a:pPr>
            <a:endParaRPr lang="en-US" sz="1400" dirty="0"/>
          </a:p>
          <a:p>
            <a:pPr marL="914400" lvl="2" indent="0" algn="r">
              <a:buNone/>
            </a:pPr>
            <a:endParaRPr lang="en-US" sz="1400" dirty="0" smtClean="0"/>
          </a:p>
          <a:p>
            <a:pPr lvl="2" algn="r"/>
            <a:endParaRPr lang="en-US" dirty="0"/>
          </a:p>
          <a:p>
            <a:pPr marL="457200" lvl="1" indent="0" algn="r">
              <a:buNone/>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124</a:t>
            </a:fld>
            <a:endParaRPr lang="en-US" dirty="0"/>
          </a:p>
        </p:txBody>
      </p:sp>
    </p:spTree>
    <p:extLst>
      <p:ext uri="{BB962C8B-B14F-4D97-AF65-F5344CB8AC3E}">
        <p14:creationId xmlns:p14="http://schemas.microsoft.com/office/powerpoint/2010/main" val="115677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Arial"/>
              <a:buChar char="•"/>
            </a:pPr>
            <a:r>
              <a:rPr lang="en-US" dirty="0" smtClean="0"/>
              <a:t>Let </a:t>
            </a:r>
            <a:r>
              <a:rPr lang="en-US" dirty="0"/>
              <a:t>them know you will try to keep them safe</a:t>
            </a:r>
            <a:r>
              <a:rPr lang="en-US" dirty="0" smtClean="0"/>
              <a:t>.</a:t>
            </a:r>
          </a:p>
          <a:p>
            <a:pPr marL="457200" lvl="1" indent="0">
              <a:buNone/>
            </a:pPr>
            <a:endParaRPr lang="en-US" dirty="0"/>
          </a:p>
          <a:p>
            <a:pPr lvl="1">
              <a:buFont typeface="Arial"/>
              <a:buChar char="•"/>
            </a:pPr>
            <a:r>
              <a:rPr lang="en-US" dirty="0" smtClean="0"/>
              <a:t>Let them know that violence is not okay.</a:t>
            </a:r>
          </a:p>
          <a:p>
            <a:pPr lvl="1">
              <a:buFont typeface="Arial"/>
              <a:buChar char="•"/>
            </a:pPr>
            <a:endParaRPr lang="en-US" dirty="0" smtClean="0"/>
          </a:p>
          <a:p>
            <a:pPr lvl="1">
              <a:buFont typeface="Arial"/>
              <a:buChar char="•"/>
            </a:pPr>
            <a:r>
              <a:rPr lang="en-US" dirty="0" smtClean="0"/>
              <a:t>Acknowledge that it is hard and scary for them.</a:t>
            </a:r>
          </a:p>
          <a:p>
            <a:pPr lvl="1">
              <a:buFont typeface="Arial"/>
              <a:buChar char="•"/>
            </a:pPr>
            <a:endParaRPr lang="en-US" dirty="0" smtClean="0"/>
          </a:p>
          <a:p>
            <a:pPr lvl="1">
              <a:buFont typeface="Arial"/>
              <a:buChar char="•"/>
            </a:pPr>
            <a:r>
              <a:rPr lang="en-US" dirty="0" smtClean="0"/>
              <a:t>Always act in a way that is nonthreatening and nonviolent to your kids.</a:t>
            </a:r>
          </a:p>
          <a:p>
            <a:pPr marL="914400" lvl="2" indent="0" algn="r">
              <a:buNone/>
            </a:pPr>
            <a:endParaRPr lang="en-US" sz="1600" dirty="0"/>
          </a:p>
          <a:p>
            <a:pPr marL="914400" lvl="2" indent="0" algn="r">
              <a:buNone/>
            </a:pPr>
            <a:endParaRPr lang="en-US" sz="1500" dirty="0" smtClean="0"/>
          </a:p>
          <a:p>
            <a:pPr lvl="2" algn="r"/>
            <a:endParaRPr lang="en-US" dirty="0"/>
          </a:p>
          <a:p>
            <a:pPr marL="457200" lvl="1" indent="0" algn="r">
              <a:buNone/>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125</a:t>
            </a:fld>
            <a:endParaRPr lang="en-US" dirty="0"/>
          </a:p>
        </p:txBody>
      </p:sp>
    </p:spTree>
    <p:extLst>
      <p:ext uri="{BB962C8B-B14F-4D97-AF65-F5344CB8AC3E}">
        <p14:creationId xmlns:p14="http://schemas.microsoft.com/office/powerpoint/2010/main" val="3363028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2"/>
            <a:r>
              <a:rPr lang="en-US" sz="2800" dirty="0"/>
              <a:t>Take them to counseling if they need it.</a:t>
            </a:r>
          </a:p>
          <a:p>
            <a:pPr lvl="1">
              <a:buFont typeface="Arial"/>
              <a:buChar char="•"/>
            </a:pPr>
            <a:endParaRPr lang="en-US" dirty="0"/>
          </a:p>
          <a:p>
            <a:pPr lvl="2"/>
            <a:r>
              <a:rPr lang="en-US" sz="2800" dirty="0" smtClean="0"/>
              <a:t>Let them be children and try to share your own worries with another adult.</a:t>
            </a:r>
          </a:p>
          <a:p>
            <a:pPr marL="914400" lvl="2" indent="0">
              <a:buNone/>
            </a:pPr>
            <a:endParaRPr lang="en-US" sz="2800" dirty="0" smtClean="0"/>
          </a:p>
          <a:p>
            <a:pPr lvl="2"/>
            <a:r>
              <a:rPr lang="en-US" sz="2800" dirty="0" smtClean="0"/>
              <a:t>Set limits respectfully if your child behaves in a violent or abusive way.</a:t>
            </a:r>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smtClean="0"/>
          </a:p>
          <a:p>
            <a:pPr marL="914400" lvl="2" indent="0" algn="r">
              <a:buNone/>
            </a:pPr>
            <a:endParaRPr lang="en-US" sz="1600" dirty="0"/>
          </a:p>
          <a:p>
            <a:pPr marL="914400" lvl="2" indent="0" algn="r">
              <a:buNone/>
            </a:pPr>
            <a:endParaRPr lang="en-US" sz="1500" dirty="0" smtClean="0"/>
          </a:p>
          <a:p>
            <a:pPr lvl="2" algn="r"/>
            <a:endParaRPr lang="en-US" dirty="0"/>
          </a:p>
          <a:p>
            <a:pPr marL="457200" lvl="1" indent="0" algn="r">
              <a:buNone/>
            </a:pPr>
            <a:endParaRPr lang="en-US" dirty="0" smtClean="0"/>
          </a:p>
          <a:p>
            <a:pPr marL="457200" lvl="1" indent="0">
              <a:buNone/>
            </a:pPr>
            <a:endParaRPr lang="en-US" dirty="0"/>
          </a:p>
          <a:p>
            <a:pPr lvl="1">
              <a:buFont typeface="Arial"/>
              <a:buChar char="•"/>
            </a:pPr>
            <a:endParaRPr lang="en-US" dirty="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126</a:t>
            </a:fld>
            <a:endParaRPr lang="en-US" dirty="0"/>
          </a:p>
        </p:txBody>
      </p:sp>
    </p:spTree>
    <p:extLst>
      <p:ext uri="{BB962C8B-B14F-4D97-AF65-F5344CB8AC3E}">
        <p14:creationId xmlns:p14="http://schemas.microsoft.com/office/powerpoint/2010/main" val="10217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Interacting with Victims</a:t>
            </a:r>
          </a:p>
        </p:txBody>
      </p:sp>
      <p:sp>
        <p:nvSpPr>
          <p:cNvPr id="3" name="Content Placeholder 2"/>
          <p:cNvSpPr>
            <a:spLocks noGrp="1"/>
          </p:cNvSpPr>
          <p:nvPr>
            <p:ph idx="1"/>
          </p:nvPr>
        </p:nvSpPr>
        <p:spPr/>
        <p:txBody>
          <a:bodyPr>
            <a:normAutofit/>
          </a:bodyPr>
          <a:lstStyle/>
          <a:p>
            <a:pPr marL="1314450" lvl="2" indent="-514350">
              <a:buFont typeface="Wingdings" charset="2"/>
              <a:buChar char="§"/>
            </a:pPr>
            <a:r>
              <a:rPr lang="en-US" sz="3600" dirty="0" smtClean="0">
                <a:solidFill>
                  <a:schemeClr val="accent1"/>
                </a:solidFill>
              </a:rPr>
              <a:t>The bottom </a:t>
            </a:r>
            <a:r>
              <a:rPr lang="en-US" sz="3600" dirty="0" smtClean="0">
                <a:solidFill>
                  <a:srgbClr val="4F81BD"/>
                </a:solidFill>
              </a:rPr>
              <a:t>line when interacting </a:t>
            </a:r>
            <a:r>
              <a:rPr lang="en-US" sz="3600" dirty="0" smtClean="0"/>
              <a:t>with </a:t>
            </a:r>
            <a:r>
              <a:rPr lang="en-US" sz="3600" dirty="0" smtClean="0">
                <a:solidFill>
                  <a:srgbClr val="4F81BD"/>
                </a:solidFill>
              </a:rPr>
              <a:t>victims</a:t>
            </a:r>
            <a:r>
              <a:rPr lang="en-US" sz="3600" dirty="0" smtClean="0"/>
              <a:t>, </a:t>
            </a:r>
            <a:r>
              <a:rPr lang="en-US" sz="3600" dirty="0" smtClean="0">
                <a:solidFill>
                  <a:srgbClr val="4F81BD"/>
                </a:solidFill>
              </a:rPr>
              <a:t>abusers,</a:t>
            </a:r>
            <a:r>
              <a:rPr lang="en-US" sz="3600" dirty="0" smtClean="0"/>
              <a:t> and </a:t>
            </a:r>
            <a:r>
              <a:rPr lang="en-US" sz="3600" dirty="0" smtClean="0">
                <a:solidFill>
                  <a:srgbClr val="4F81BD"/>
                </a:solidFill>
              </a:rPr>
              <a:t>children</a:t>
            </a:r>
            <a:r>
              <a:rPr lang="en-US" sz="3600" dirty="0" smtClean="0"/>
              <a:t> is: </a:t>
            </a:r>
            <a:r>
              <a:rPr lang="en-US" sz="3600" dirty="0"/>
              <a:t>I</a:t>
            </a:r>
            <a:r>
              <a:rPr lang="en-US" sz="3600" dirty="0" smtClean="0"/>
              <a:t>f you are not sure of a course of action, talk to a professional.</a:t>
            </a:r>
          </a:p>
          <a:p>
            <a:pPr marL="800100" lvl="2" indent="0">
              <a:buNone/>
            </a:pPr>
            <a:endParaRPr lang="en-US" sz="3200" dirty="0" smtClean="0"/>
          </a:p>
          <a:p>
            <a:pPr marL="0" indent="0" algn="ctr">
              <a:buNone/>
            </a:pPr>
            <a:r>
              <a:rPr lang="en-US" sz="4400" dirty="0" smtClean="0">
                <a:solidFill>
                  <a:srgbClr val="FF0000"/>
                </a:solidFill>
              </a:rPr>
              <a:t>Do No Harm!</a:t>
            </a:r>
          </a:p>
          <a:p>
            <a:pPr marL="800100" lvl="2" indent="0" algn="ctr">
              <a:buNone/>
            </a:pPr>
            <a:endParaRPr lang="en-US" sz="3600" dirty="0" smtClean="0"/>
          </a:p>
          <a:p>
            <a:pPr marL="1314450" lvl="2" indent="-514350">
              <a:buFont typeface="Wingdings" charset="2"/>
              <a:buChar char="§"/>
            </a:pPr>
            <a:endParaRPr lang="en-US" sz="48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127</a:t>
            </a:fld>
            <a:endParaRPr lang="en-US" dirty="0"/>
          </a:p>
        </p:txBody>
      </p:sp>
    </p:spTree>
    <p:extLst>
      <p:ext uri="{BB962C8B-B14F-4D97-AF65-F5344CB8AC3E}">
        <p14:creationId xmlns:p14="http://schemas.microsoft.com/office/powerpoint/2010/main" val="241762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Interacting with Victims, Abusers, and Children</a:t>
            </a:r>
            <a:br>
              <a:rPr lang="en-US" sz="3200" dirty="0" smtClean="0"/>
            </a:br>
            <a:r>
              <a:rPr lang="en-US" sz="3200" dirty="0"/>
              <a:t>Let’s review our </a:t>
            </a:r>
            <a:r>
              <a:rPr lang="en-US" sz="3200" dirty="0" smtClean="0"/>
              <a:t>objectives…</a:t>
            </a:r>
            <a:endParaRPr lang="en-US" sz="3200" dirty="0"/>
          </a:p>
        </p:txBody>
      </p:sp>
      <p:sp>
        <p:nvSpPr>
          <p:cNvPr id="3" name="Content Placeholder 2"/>
          <p:cNvSpPr>
            <a:spLocks noGrp="1"/>
          </p:cNvSpPr>
          <p:nvPr>
            <p:ph idx="1"/>
          </p:nvPr>
        </p:nvSpPr>
        <p:spPr/>
        <p:txBody>
          <a:bodyPr>
            <a:normAutofit/>
          </a:bodyPr>
          <a:lstStyle/>
          <a:p>
            <a:pPr marL="914400" lvl="1" indent="-514350">
              <a:buFont typeface="+mj-lt"/>
              <a:buAutoNum type="arabicPeriod"/>
            </a:pPr>
            <a:r>
              <a:rPr lang="en-US" sz="2400" dirty="0" smtClean="0"/>
              <a:t>Recognize </a:t>
            </a:r>
            <a:r>
              <a:rPr lang="en-US" sz="2400" dirty="0"/>
              <a:t>the </a:t>
            </a:r>
            <a:r>
              <a:rPr lang="en-US" sz="2400" dirty="0" smtClean="0"/>
              <a:t>reasonable, supporting appropriate interaction and responses.</a:t>
            </a:r>
          </a:p>
          <a:p>
            <a:pPr marL="1085850" lvl="2"/>
            <a:r>
              <a:rPr lang="en-US" dirty="0" smtClean="0">
                <a:solidFill>
                  <a:srgbClr val="4F81BD"/>
                </a:solidFill>
              </a:rPr>
              <a:t>The do’s and don’ts presented here are sound, but not exhaustive. Some may not seem intuitive or are contrary to what you might have previously believed.   Consult when you are unsure or leave it to the professionals. </a:t>
            </a:r>
          </a:p>
          <a:p>
            <a:pPr marL="914400" lvl="1" indent="-514350">
              <a:buFont typeface="+mj-lt"/>
              <a:buAutoNum type="arabicPeriod" startAt="2"/>
            </a:pPr>
            <a:r>
              <a:rPr lang="en-US" sz="2400" dirty="0"/>
              <a:t>Describe children’s feelings as witnesses to DV.</a:t>
            </a:r>
          </a:p>
          <a:p>
            <a:pPr marL="1085850" lvl="2" indent="-285750"/>
            <a:r>
              <a:rPr lang="en-US" dirty="0">
                <a:solidFill>
                  <a:srgbClr val="4F81BD"/>
                </a:solidFill>
              </a:rPr>
              <a:t>Children tend to feel powerless, confused, angry, guilty, sad, afraid, and alone…</a:t>
            </a:r>
          </a:p>
          <a:p>
            <a:pPr marL="914400" lvl="1" indent="-514350">
              <a:buFont typeface="+mj-lt"/>
              <a:buAutoNum type="arabicPeriod"/>
            </a:pPr>
            <a:endParaRPr lang="en-US" sz="3200" dirty="0">
              <a:solidFill>
                <a:srgbClr val="4F81BD"/>
              </a:solidFill>
            </a:endParaRPr>
          </a:p>
          <a:p>
            <a:pPr marL="1257300" lvl="3" indent="0">
              <a:buNone/>
            </a:pPr>
            <a:endParaRPr lang="en-US" sz="2800" dirty="0" smtClean="0"/>
          </a:p>
          <a:p>
            <a:pPr marL="1314450" lvl="2" indent="-514350">
              <a:buFont typeface="Wingdings" charset="2"/>
              <a:buChar char="§"/>
            </a:pPr>
            <a:endParaRPr lang="en-US" sz="3200" dirty="0" smtClean="0"/>
          </a:p>
          <a:p>
            <a:pPr marL="800100" lvl="2" indent="0" algn="ctr">
              <a:buNone/>
            </a:pPr>
            <a:endParaRPr lang="en-US" sz="4800" dirty="0" smtClean="0"/>
          </a:p>
          <a:p>
            <a:pPr marL="1314450" lvl="2" indent="-514350">
              <a:buFont typeface="Wingdings" charset="2"/>
              <a:buChar char="§"/>
            </a:pPr>
            <a:endParaRPr lang="en-US" sz="48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128</a:t>
            </a:fld>
            <a:endParaRPr lang="en-US" dirty="0"/>
          </a:p>
        </p:txBody>
      </p:sp>
    </p:spTree>
    <p:extLst>
      <p:ext uri="{BB962C8B-B14F-4D97-AF65-F5344CB8AC3E}">
        <p14:creationId xmlns:p14="http://schemas.microsoft.com/office/powerpoint/2010/main" val="1135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Interacting with Victims, </a:t>
            </a:r>
            <a:r>
              <a:rPr lang="en-US" sz="3200" dirty="0" smtClean="0"/>
              <a:t>Abusers, </a:t>
            </a:r>
            <a:r>
              <a:rPr lang="en-US" sz="3200" dirty="0"/>
              <a:t>and </a:t>
            </a:r>
            <a:r>
              <a:rPr lang="en-US" sz="3200" dirty="0" smtClean="0"/>
              <a:t>Children</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pPr marL="914400" lvl="1" indent="-514350">
              <a:buFont typeface="+mj-lt"/>
              <a:buAutoNum type="arabicPeriod" startAt="3"/>
            </a:pPr>
            <a:r>
              <a:rPr lang="en-US" sz="2600" dirty="0" smtClean="0"/>
              <a:t>Summarize what children need to understand as related to DV and them.</a:t>
            </a:r>
          </a:p>
          <a:p>
            <a:pPr lvl="2" indent="-342900"/>
            <a:r>
              <a:rPr lang="en-US" sz="2600" dirty="0" smtClean="0">
                <a:solidFill>
                  <a:srgbClr val="4F81BD"/>
                </a:solidFill>
              </a:rPr>
              <a:t>DV is not okay.  It is not your fault. It must be scary for you. I will listen. Tell me how you feel. I am sorry you have experienced the abuse. You do not deserve it. It is not your fault. You could not have done anything to prevent it. I will work to keep you safe. You can choose not to fight or hurt people. You are you and I love you.</a:t>
            </a:r>
          </a:p>
          <a:p>
            <a:pPr marL="914400" lvl="1" indent="-514350">
              <a:buFont typeface="+mj-lt"/>
              <a:buAutoNum type="arabicPeriod" startAt="3"/>
            </a:pPr>
            <a:r>
              <a:rPr lang="en-US" sz="2600" dirty="0"/>
              <a:t>Explain why “do no harm” requires training and study.</a:t>
            </a:r>
          </a:p>
          <a:p>
            <a:pPr marL="1257300" lvl="2" indent="-457200"/>
            <a:r>
              <a:rPr lang="en-US" sz="2600" dirty="0">
                <a:solidFill>
                  <a:srgbClr val="4F81BD"/>
                </a:solidFill>
              </a:rPr>
              <a:t>Giving the wrong advice can have bad consequences.  Study and seek out professional support. Know what you are talking about.</a:t>
            </a:r>
          </a:p>
          <a:p>
            <a:pPr marL="400050" lvl="1" indent="0">
              <a:buNone/>
            </a:pPr>
            <a:endParaRPr lang="en-US" dirty="0" smtClean="0">
              <a:solidFill>
                <a:srgbClr val="4F81BD"/>
              </a:solidFill>
            </a:endParaRPr>
          </a:p>
          <a:p>
            <a:pPr marL="1771650" lvl="3" indent="-514350">
              <a:buFont typeface="+mj-lt"/>
              <a:buAutoNum type="arabicPeriod"/>
            </a:pPr>
            <a:endParaRPr lang="en-US" sz="2400" dirty="0" smtClean="0">
              <a:solidFill>
                <a:srgbClr val="4F81BD"/>
              </a:solidFill>
            </a:endParaRPr>
          </a:p>
          <a:p>
            <a:pPr marL="1314450" lvl="2" indent="-514350">
              <a:buFont typeface="Wingdings" charset="2"/>
              <a:buChar char="§"/>
            </a:pPr>
            <a:endParaRPr lang="en-US" dirty="0" smtClean="0"/>
          </a:p>
          <a:p>
            <a:pPr marL="800100" lvl="2" indent="0" algn="ctr">
              <a:buNone/>
            </a:pPr>
            <a:endParaRPr lang="en-US" sz="4800" dirty="0" smtClean="0"/>
          </a:p>
          <a:p>
            <a:pPr marL="1314450" lvl="2" indent="-514350">
              <a:buFont typeface="Wingdings" charset="2"/>
              <a:buChar char="§"/>
            </a:pPr>
            <a:endParaRPr lang="en-US" sz="48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129</a:t>
            </a:fld>
            <a:endParaRPr lang="en-US" dirty="0"/>
          </a:p>
        </p:txBody>
      </p:sp>
    </p:spTree>
    <p:extLst>
      <p:ext uri="{BB962C8B-B14F-4D97-AF65-F5344CB8AC3E}">
        <p14:creationId xmlns:p14="http://schemas.microsoft.com/office/powerpoint/2010/main" val="373907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Parish Domestic Violence Training</a:t>
            </a:r>
            <a:br>
              <a:rPr lang="en-US" dirty="0"/>
            </a:br>
            <a:endParaRPr lang="en-US" dirty="0">
              <a:solidFill>
                <a:srgbClr val="4F81BD"/>
              </a:solidFill>
            </a:endParaRPr>
          </a:p>
        </p:txBody>
      </p:sp>
      <p:sp>
        <p:nvSpPr>
          <p:cNvPr id="3" name="Content Placeholder 2"/>
          <p:cNvSpPr>
            <a:spLocks noGrp="1"/>
          </p:cNvSpPr>
          <p:nvPr>
            <p:ph idx="1"/>
          </p:nvPr>
        </p:nvSpPr>
        <p:spPr/>
        <p:txBody>
          <a:bodyPr/>
          <a:lstStyle/>
          <a:p>
            <a:pPr>
              <a:buFont typeface="Wingdings" charset="2"/>
              <a:buChar char="§"/>
            </a:pPr>
            <a:r>
              <a:rPr lang="en-US" dirty="0" smtClean="0">
                <a:solidFill>
                  <a:schemeClr val="accent1"/>
                </a:solidFill>
              </a:rPr>
              <a:t>As we begin please keep in mind:</a:t>
            </a:r>
          </a:p>
          <a:p>
            <a:pPr marL="914400" lvl="1" indent="-514350">
              <a:buFont typeface="Wingdings" charset="2"/>
              <a:buChar char="§"/>
            </a:pPr>
            <a:r>
              <a:rPr lang="en-US" dirty="0" smtClean="0"/>
              <a:t>Domestic violence dynamics in the LGBT (lesbian, gay, bisexual, and transgender) communities appear to be the same as in the straight community.  As such, we will not distinguish between communities. </a:t>
            </a:r>
          </a:p>
          <a:p>
            <a:pPr marL="914400" lvl="1" indent="-514350">
              <a:buFont typeface="Wingdings" charset="2"/>
              <a:buChar char="§"/>
            </a:pPr>
            <a:r>
              <a:rPr lang="en-US" dirty="0" smtClean="0"/>
              <a:t>Elder abuse is a sad and very troubling problem. However, it is not part of this training program at this time.</a:t>
            </a:r>
          </a:p>
          <a:p>
            <a:pPr marL="914400" lvl="1" indent="-514350">
              <a:buFont typeface="+mj-lt"/>
              <a:buAutoNum type="arabicPeriod" startAt="5"/>
            </a:pPr>
            <a:endParaRPr lang="en-US" dirty="0" smtClean="0"/>
          </a:p>
          <a:p>
            <a:pPr marL="914400" lvl="1" indent="-514350">
              <a:buFont typeface="+mj-lt"/>
              <a:buAutoNum type="arabicPeriod" startAt="5"/>
            </a:pPr>
            <a:endParaRPr lang="en-US" dirty="0" smtClean="0"/>
          </a:p>
          <a:p>
            <a:pPr marL="914400" lvl="1" indent="-514350">
              <a:buFont typeface="+mj-lt"/>
              <a:buAutoNum type="arabicPeriod" startAt="5"/>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a:t>
            </a:fld>
            <a:endParaRPr lang="en-US" dirty="0"/>
          </a:p>
        </p:txBody>
      </p:sp>
    </p:spTree>
    <p:extLst>
      <p:ext uri="{BB962C8B-B14F-4D97-AF65-F5344CB8AC3E}">
        <p14:creationId xmlns:p14="http://schemas.microsoft.com/office/powerpoint/2010/main" val="1472307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“Sin by Silence”</a:t>
            </a:r>
            <a:r>
              <a:rPr lang="en-US" sz="3200" baseline="30000" dirty="0" smtClean="0"/>
              <a:t>13</a:t>
            </a:r>
            <a:r>
              <a:rPr lang="en-US" sz="3200" dirty="0" smtClean="0"/>
              <a:t>  </a:t>
            </a:r>
            <a:r>
              <a:rPr lang="en-US" sz="1400" dirty="0" smtClean="0"/>
              <a:t>(DVD is available for purchase. See Reference 13.) </a:t>
            </a:r>
          </a:p>
          <a:p>
            <a:pPr marL="1257300" lvl="2" indent="-457200">
              <a:buFont typeface="Wingdings" charset="2"/>
              <a:buChar char="§"/>
            </a:pPr>
            <a:endParaRPr lang="en-US" sz="1400" dirty="0" smtClean="0"/>
          </a:p>
          <a:p>
            <a:pPr marL="1257300" lvl="2" indent="-457200">
              <a:buFont typeface="Wingdings" charset="2"/>
              <a:buChar char="§"/>
            </a:pPr>
            <a:r>
              <a:rPr lang="en-US" sz="2800" dirty="0">
                <a:solidFill>
                  <a:srgbClr val="4F81BD"/>
                </a:solidFill>
              </a:rPr>
              <a:t>Questions to consider as you watch this video</a:t>
            </a:r>
            <a:r>
              <a:rPr lang="en-US" sz="2800" dirty="0" smtClean="0">
                <a:solidFill>
                  <a:srgbClr val="4F81BD"/>
                </a:solidFill>
              </a:rPr>
              <a:t>:</a:t>
            </a:r>
          </a:p>
          <a:p>
            <a:pPr marL="1714500" lvl="3" indent="-457200">
              <a:buFont typeface="Arial"/>
              <a:buChar char="•"/>
            </a:pPr>
            <a:r>
              <a:rPr lang="en-US" sz="2800" dirty="0" smtClean="0"/>
              <a:t>What drove these women to desperate action?</a:t>
            </a:r>
          </a:p>
          <a:p>
            <a:pPr marL="1714500" lvl="3" indent="-457200">
              <a:buFont typeface="Arial"/>
              <a:buChar char="•"/>
            </a:pPr>
            <a:r>
              <a:rPr lang="en-US" sz="2800" dirty="0" smtClean="0"/>
              <a:t>Why did these women stay in their abusive relationships?</a:t>
            </a:r>
          </a:p>
          <a:p>
            <a:pPr marL="1714500" lvl="3" indent="-457200">
              <a:buFont typeface="Arial"/>
              <a:buChar char="•"/>
            </a:pPr>
            <a:r>
              <a:rPr lang="en-US" sz="2800" dirty="0" smtClean="0"/>
              <a:t>Are </a:t>
            </a:r>
            <a:r>
              <a:rPr lang="en-US" sz="2800" dirty="0"/>
              <a:t>there any relationships between </a:t>
            </a:r>
            <a:r>
              <a:rPr lang="en-US" sz="2800" dirty="0" smtClean="0"/>
              <a:t>the three videos ?</a:t>
            </a:r>
            <a:endParaRPr lang="en-US" sz="2800" dirty="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130</a:t>
            </a:fld>
            <a:endParaRPr lang="en-US" dirty="0"/>
          </a:p>
        </p:txBody>
      </p:sp>
    </p:spTree>
    <p:extLst>
      <p:ext uri="{BB962C8B-B14F-4D97-AF65-F5344CB8AC3E}">
        <p14:creationId xmlns:p14="http://schemas.microsoft.com/office/powerpoint/2010/main" val="34831004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“Sin by Silence”</a:t>
            </a:r>
            <a:endParaRPr lang="en-US" sz="3200" baseline="30000" dirty="0" smtClean="0"/>
          </a:p>
          <a:p>
            <a:pPr marL="1257300" lvl="2" indent="-457200">
              <a:buFont typeface="Wingdings" charset="2"/>
              <a:buChar char="§"/>
            </a:pPr>
            <a:r>
              <a:rPr lang="en-US" sz="2800" dirty="0" smtClean="0">
                <a:solidFill>
                  <a:srgbClr val="4F81BD"/>
                </a:solidFill>
              </a:rPr>
              <a:t>Question to think about:</a:t>
            </a:r>
            <a:endParaRPr lang="en-US" sz="1400" dirty="0">
              <a:solidFill>
                <a:srgbClr val="4F81BD"/>
              </a:solidFill>
            </a:endParaRPr>
          </a:p>
          <a:p>
            <a:pPr marL="1714500" lvl="3" indent="-457200">
              <a:buFont typeface="Arial"/>
              <a:buChar char="•"/>
            </a:pPr>
            <a:r>
              <a:rPr lang="en-US" sz="2800" dirty="0" smtClean="0"/>
              <a:t>What drove these women to desperate action?</a:t>
            </a:r>
          </a:p>
          <a:p>
            <a:pPr marL="1714500" lvl="3" indent="-457200">
              <a:buFont typeface="Arial"/>
              <a:buChar char="•"/>
            </a:pPr>
            <a:r>
              <a:rPr lang="en-US" sz="2800" dirty="0" smtClean="0"/>
              <a:t>Why did these women stay in their abusive relationships?</a:t>
            </a:r>
          </a:p>
          <a:p>
            <a:pPr marL="1714500" lvl="3" indent="-457200">
              <a:buFont typeface="Arial"/>
              <a:buChar char="•"/>
            </a:pPr>
            <a:r>
              <a:rPr lang="en-US" sz="2800" dirty="0"/>
              <a:t>Are there any relationships between the three videos ?</a:t>
            </a:r>
          </a:p>
          <a:p>
            <a:pPr marL="1257300" lvl="3" indent="0">
              <a:buNone/>
            </a:pPr>
            <a:endParaRPr lang="en-US" sz="2800" dirty="0" smtClean="0"/>
          </a:p>
          <a:p>
            <a:pPr marL="1257300" lvl="3" indent="0">
              <a:buNone/>
            </a:pPr>
            <a:endParaRPr lang="en-US" sz="2800" dirty="0" smtClean="0"/>
          </a:p>
          <a:p>
            <a:pPr marL="1714500" lvl="3" indent="-457200">
              <a:buFont typeface="Arial"/>
              <a:buChar char="•"/>
            </a:pPr>
            <a:endParaRPr lang="en-US" sz="2800" dirty="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131</a:t>
            </a:fld>
            <a:endParaRPr lang="en-US" dirty="0"/>
          </a:p>
        </p:txBody>
      </p:sp>
    </p:spTree>
    <p:extLst>
      <p:ext uri="{BB962C8B-B14F-4D97-AF65-F5344CB8AC3E}">
        <p14:creationId xmlns:p14="http://schemas.microsoft.com/office/powerpoint/2010/main" val="328537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900" dirty="0" smtClean="0"/>
              <a:t>First</a:t>
            </a:r>
            <a:r>
              <a:rPr lang="en-US" sz="4900" dirty="0"/>
              <a:t> </a:t>
            </a:r>
            <a:r>
              <a:rPr lang="en-US" sz="4900" dirty="0" smtClean="0"/>
              <a:t>Person Accounts</a:t>
            </a:r>
            <a:br>
              <a:rPr lang="en-US" sz="4900" dirty="0" smtClean="0"/>
            </a:br>
            <a:r>
              <a:rPr lang="en-US" sz="4000" dirty="0"/>
              <a:t>Let’s review our objectives:</a:t>
            </a:r>
          </a:p>
        </p:txBody>
      </p:sp>
      <p:sp>
        <p:nvSpPr>
          <p:cNvPr id="6" name="Content Placeholder 5"/>
          <p:cNvSpPr>
            <a:spLocks noGrp="1"/>
          </p:cNvSpPr>
          <p:nvPr>
            <p:ph idx="1"/>
          </p:nvPr>
        </p:nvSpPr>
        <p:spPr/>
        <p:txBody>
          <a:bodyPr>
            <a:normAutofit/>
          </a:bodyPr>
          <a:lstStyle/>
          <a:p>
            <a:pPr marL="914400" lvl="1" indent="-514350">
              <a:buFont typeface="+mj-lt"/>
              <a:buAutoNum type="arabicPeriod"/>
            </a:pPr>
            <a:r>
              <a:rPr lang="en-US" sz="2600" dirty="0" smtClean="0"/>
              <a:t>Emotionally identify with DV victims.</a:t>
            </a:r>
          </a:p>
          <a:p>
            <a:pPr marL="971550" lvl="2" indent="-171450"/>
            <a:r>
              <a:rPr lang="en-US" sz="2600" dirty="0" smtClean="0">
                <a:solidFill>
                  <a:srgbClr val="4F81BD"/>
                </a:solidFill>
              </a:rPr>
              <a:t>Somehow we all connect with the victims. Our work should not become a “head trip.”</a:t>
            </a:r>
          </a:p>
          <a:p>
            <a:pPr marL="914400" lvl="1" indent="-514350">
              <a:buFont typeface="+mj-lt"/>
              <a:buAutoNum type="arabicPeriod"/>
            </a:pPr>
            <a:r>
              <a:rPr lang="en-US" sz="2600" dirty="0" smtClean="0"/>
              <a:t>Recognize common elements in victims across age, educational, racial, and ethnic groups.</a:t>
            </a:r>
          </a:p>
          <a:p>
            <a:pPr marL="971550" lvl="2" indent="-171450"/>
            <a:r>
              <a:rPr lang="en-US" sz="2600" dirty="0" smtClean="0">
                <a:solidFill>
                  <a:srgbClr val="4F81BD"/>
                </a:solidFill>
              </a:rPr>
              <a:t>Power and control, isolation, and various forms of abuse…</a:t>
            </a:r>
          </a:p>
          <a:p>
            <a:pPr marL="1257300" lvl="3" indent="0">
              <a:buNone/>
            </a:pPr>
            <a:endParaRPr lang="en-US" sz="2800" dirty="0" smtClean="0">
              <a:solidFill>
                <a:srgbClr val="4F81BD"/>
              </a:solidFill>
            </a:endParaRPr>
          </a:p>
          <a:p>
            <a:pPr marL="1257300" lvl="2" indent="-457200">
              <a:buFont typeface="Wingdings" charset="2"/>
              <a:buChar char="§"/>
            </a:pPr>
            <a:endParaRPr lang="en-US" sz="1400" dirty="0" smtClean="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132</a:t>
            </a:fld>
            <a:endParaRPr lang="en-US" dirty="0"/>
          </a:p>
        </p:txBody>
      </p:sp>
    </p:spTree>
    <p:extLst>
      <p:ext uri="{BB962C8B-B14F-4D97-AF65-F5344CB8AC3E}">
        <p14:creationId xmlns:p14="http://schemas.microsoft.com/office/powerpoint/2010/main" val="81057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900" dirty="0" smtClean="0"/>
              <a:t/>
            </a:r>
            <a:br>
              <a:rPr lang="en-US" sz="4900" dirty="0" smtClean="0"/>
            </a:br>
            <a:r>
              <a:rPr lang="en-US" sz="4900" dirty="0" smtClean="0"/>
              <a:t>First Person Accounts</a:t>
            </a:r>
            <a:r>
              <a:rPr lang="en-US" dirty="0" smtClean="0"/>
              <a:t/>
            </a:r>
            <a:br>
              <a:rPr lang="en-US" dirty="0" smtClean="0"/>
            </a:br>
            <a:endParaRPr lang="en-US" dirty="0"/>
          </a:p>
        </p:txBody>
      </p:sp>
      <p:sp>
        <p:nvSpPr>
          <p:cNvPr id="6" name="Content Placeholder 5"/>
          <p:cNvSpPr>
            <a:spLocks noGrp="1"/>
          </p:cNvSpPr>
          <p:nvPr>
            <p:ph idx="1"/>
          </p:nvPr>
        </p:nvSpPr>
        <p:spPr/>
        <p:txBody>
          <a:bodyPr>
            <a:normAutofit/>
          </a:bodyPr>
          <a:lstStyle/>
          <a:p>
            <a:pPr marL="914400" lvl="1" indent="-514350">
              <a:buFont typeface="+mj-lt"/>
              <a:buAutoNum type="arabicPeriod" startAt="3"/>
            </a:pPr>
            <a:r>
              <a:rPr lang="en-US" sz="2600" dirty="0" smtClean="0"/>
              <a:t>Discern that prevention or avoiding DV is as important as dealing with DV.</a:t>
            </a:r>
          </a:p>
          <a:p>
            <a:pPr marL="971550" lvl="2" indent="-171450"/>
            <a:r>
              <a:rPr lang="en-US" sz="2600" dirty="0" smtClean="0">
                <a:solidFill>
                  <a:srgbClr val="4F81BD"/>
                </a:solidFill>
              </a:rPr>
              <a:t>“An ounce of prevention is worth a pound of cure.”  A domestic violence relationship can have consequences that last a lifetime. Establishing a health relationship is best. Avoiding an unhealthy relationship is common sense, but not necessarily easy to do. Education is a must. </a:t>
            </a:r>
            <a:endParaRPr lang="en-US" sz="2600" dirty="0">
              <a:solidFill>
                <a:srgbClr val="4F81BD"/>
              </a:solidFill>
            </a:endParaRPr>
          </a:p>
          <a:p>
            <a:pPr marL="800100" lvl="2" indent="0">
              <a:buNone/>
            </a:pPr>
            <a:r>
              <a:rPr lang="en-US" sz="1700" dirty="0" smtClean="0">
                <a:solidFill>
                  <a:srgbClr val="4F81BD"/>
                </a:solidFill>
              </a:rPr>
              <a:t> </a:t>
            </a:r>
            <a:endParaRPr lang="en-US" sz="1700" dirty="0">
              <a:solidFill>
                <a:srgbClr val="4F81BD"/>
              </a:solidFill>
            </a:endParaRPr>
          </a:p>
          <a:p>
            <a:pPr marL="1257300" lvl="3" indent="0">
              <a:buNone/>
            </a:pPr>
            <a:endParaRPr lang="en-US" sz="2800" dirty="0" smtClean="0"/>
          </a:p>
          <a:p>
            <a:pPr marL="1257300" lvl="2" indent="-457200">
              <a:buFont typeface="Wingdings" charset="2"/>
              <a:buChar char="§"/>
            </a:pPr>
            <a:endParaRPr lang="en-US" sz="1400" dirty="0" smtClean="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133</a:t>
            </a:fld>
            <a:endParaRPr lang="en-US" dirty="0"/>
          </a:p>
        </p:txBody>
      </p:sp>
    </p:spTree>
    <p:extLst>
      <p:ext uri="{BB962C8B-B14F-4D97-AF65-F5344CB8AC3E}">
        <p14:creationId xmlns:p14="http://schemas.microsoft.com/office/powerpoint/2010/main" val="274860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3600" dirty="0" smtClean="0"/>
              <a:t>Teen Dating Violence – Objectives</a:t>
            </a:r>
            <a:endParaRPr lang="en-US" sz="3600"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Participants will be able to:</a:t>
            </a:r>
          </a:p>
          <a:p>
            <a:pPr marL="1428750" lvl="2" indent="-514350">
              <a:buFont typeface="+mj-lt"/>
              <a:buAutoNum type="arabicPeriod"/>
            </a:pPr>
            <a:r>
              <a:rPr lang="en-US" sz="2800" dirty="0" smtClean="0"/>
              <a:t>Summarize the similarities and differences between dating violence and domestic violence.</a:t>
            </a:r>
          </a:p>
          <a:p>
            <a:pPr marL="1428750" lvl="2" indent="-514350">
              <a:buFont typeface="+mj-lt"/>
              <a:buAutoNum type="arabicPeriod"/>
            </a:pPr>
            <a:r>
              <a:rPr lang="en-US" sz="2800" dirty="0" smtClean="0"/>
              <a:t>Recognize the warning signs of teen dating violence for victims and perpetrators.</a:t>
            </a:r>
          </a:p>
          <a:p>
            <a:pPr marL="1428750" lvl="2" indent="-514350">
              <a:buFont typeface="+mj-lt"/>
              <a:buAutoNum type="arabicPeriod"/>
            </a:pPr>
            <a:r>
              <a:rPr lang="en-US" sz="2800" dirty="0" smtClean="0"/>
              <a:t>Identify stop signs in a relationship.</a:t>
            </a:r>
          </a:p>
          <a:p>
            <a:pPr marL="1428750" lvl="2" indent="-514350">
              <a:buFont typeface="+mj-lt"/>
              <a:buAutoNum type="arabicPeriod"/>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134</a:t>
            </a:fld>
            <a:endParaRPr lang="en-US" dirty="0"/>
          </a:p>
        </p:txBody>
      </p:sp>
    </p:spTree>
    <p:extLst>
      <p:ext uri="{BB962C8B-B14F-4D97-AF65-F5344CB8AC3E}">
        <p14:creationId xmlns:p14="http://schemas.microsoft.com/office/powerpoint/2010/main" val="32455052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3600" dirty="0" smtClean="0"/>
              <a:t/>
            </a:r>
            <a:br>
              <a:rPr lang="en-US" sz="3600" dirty="0" smtClean="0"/>
            </a:br>
            <a:r>
              <a:rPr lang="en-US" sz="4400" dirty="0" smtClean="0"/>
              <a:t>Teen Dating Violence</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Domestic violence </a:t>
            </a:r>
            <a:r>
              <a:rPr lang="en-US" dirty="0"/>
              <a:t>and </a:t>
            </a:r>
            <a:r>
              <a:rPr lang="en-US" dirty="0" smtClean="0"/>
              <a:t>dating </a:t>
            </a:r>
            <a:r>
              <a:rPr lang="en-US" dirty="0"/>
              <a:t>v</a:t>
            </a:r>
            <a:r>
              <a:rPr lang="en-US" dirty="0" smtClean="0"/>
              <a:t>iolence </a:t>
            </a:r>
            <a:r>
              <a:rPr lang="en-US" dirty="0"/>
              <a:t>are one and the same. The dynamics </a:t>
            </a:r>
            <a:r>
              <a:rPr lang="en-US" dirty="0" smtClean="0"/>
              <a:t>are indistinguishable</a:t>
            </a:r>
            <a:r>
              <a:rPr lang="en-US" dirty="0"/>
              <a:t>. </a:t>
            </a:r>
            <a:endParaRPr lang="en-US" dirty="0" smtClean="0"/>
          </a:p>
          <a:p>
            <a:pPr>
              <a:buFont typeface="Wingdings" charset="2"/>
              <a:buChar char="§"/>
            </a:pPr>
            <a:endParaRPr lang="en-US" dirty="0"/>
          </a:p>
          <a:p>
            <a:pPr>
              <a:buFont typeface="Wingdings" charset="2"/>
              <a:buChar char="§"/>
            </a:pPr>
            <a:r>
              <a:rPr lang="en-US" dirty="0"/>
              <a:t>Domestic violence relationships can go on for a lifetime with terrible consequences.</a:t>
            </a:r>
          </a:p>
          <a:p>
            <a:pPr marL="0" indent="0">
              <a:buNone/>
            </a:pPr>
            <a:endParaRPr lang="en-US" dirty="0" smtClean="0"/>
          </a:p>
          <a:p>
            <a:pPr marL="0" indent="0">
              <a:buNone/>
            </a:pPr>
            <a:endParaRPr lang="en-US" dirty="0" smtClean="0"/>
          </a:p>
          <a:p>
            <a:pPr marL="0" indent="0">
              <a:buNone/>
            </a:pPr>
            <a:endParaRPr lang="en-US" dirty="0"/>
          </a:p>
          <a:p>
            <a:pPr marL="971550" lvl="1" indent="-514350">
              <a:buFont typeface="+mj-lt"/>
              <a:buAutoNum type="arabicPeriod"/>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135</a:t>
            </a:fld>
            <a:endParaRPr lang="en-US"/>
          </a:p>
        </p:txBody>
      </p:sp>
    </p:spTree>
    <p:extLst>
      <p:ext uri="{BB962C8B-B14F-4D97-AF65-F5344CB8AC3E}">
        <p14:creationId xmlns:p14="http://schemas.microsoft.com/office/powerpoint/2010/main" val="14023702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Teen Dating Violence</a:t>
            </a:r>
            <a:endParaRPr lang="en-US" sz="4400"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Shorter</a:t>
            </a:r>
            <a:r>
              <a:rPr lang="en-US" dirty="0"/>
              <a:t>-term </a:t>
            </a:r>
            <a:r>
              <a:rPr lang="en-US" dirty="0" smtClean="0"/>
              <a:t>domestic </a:t>
            </a:r>
            <a:r>
              <a:rPr lang="en-US" dirty="0"/>
              <a:t>v</a:t>
            </a:r>
            <a:r>
              <a:rPr lang="en-US" dirty="0" smtClean="0"/>
              <a:t>iolence </a:t>
            </a:r>
            <a:r>
              <a:rPr lang="en-US" dirty="0"/>
              <a:t>relationships </a:t>
            </a:r>
            <a:r>
              <a:rPr lang="en-US" dirty="0" smtClean="0"/>
              <a:t>are also painful and </a:t>
            </a:r>
            <a:r>
              <a:rPr lang="en-US" dirty="0"/>
              <a:t>damaging, and </a:t>
            </a:r>
            <a:r>
              <a:rPr lang="en-US" dirty="0" smtClean="0"/>
              <a:t>can impact a person for a lifetime.</a:t>
            </a:r>
          </a:p>
          <a:p>
            <a:pPr marL="0" indent="0">
              <a:buNone/>
            </a:pPr>
            <a:endParaRPr lang="en-US" dirty="0" smtClean="0"/>
          </a:p>
          <a:p>
            <a:pPr>
              <a:buFont typeface="Wingdings" charset="2"/>
              <a:buChar char="§"/>
            </a:pPr>
            <a:r>
              <a:rPr lang="en-US" dirty="0"/>
              <a:t>Avoiding an unhealthy, abusive relationship is good common sense.</a:t>
            </a:r>
          </a:p>
          <a:p>
            <a:pPr marL="514350" indent="-514350">
              <a:buFont typeface="+mj-lt"/>
              <a:buAutoNum type="arabicPeriod"/>
            </a:pPr>
            <a:endParaRPr lang="en-US" dirty="0"/>
          </a:p>
          <a:p>
            <a:pPr marL="457200" lvl="1" indent="0">
              <a:buNone/>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136</a:t>
            </a:fld>
            <a:endParaRPr lang="en-US"/>
          </a:p>
        </p:txBody>
      </p:sp>
    </p:spTree>
    <p:extLst>
      <p:ext uri="{BB962C8B-B14F-4D97-AF65-F5344CB8AC3E}">
        <p14:creationId xmlns:p14="http://schemas.microsoft.com/office/powerpoint/2010/main" val="17011539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000" dirty="0" smtClean="0"/>
              <a:t>Teen Dating Violence</a:t>
            </a:r>
            <a:endParaRPr lang="en-US" sz="4000"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Victims </a:t>
            </a:r>
            <a:r>
              <a:rPr lang="en-US" dirty="0"/>
              <a:t>cannot change or save the abuser. </a:t>
            </a:r>
            <a:endParaRPr lang="en-US" dirty="0" smtClean="0"/>
          </a:p>
          <a:p>
            <a:pPr>
              <a:buFont typeface="Wingdings" charset="2"/>
              <a:buChar char="§"/>
            </a:pPr>
            <a:endParaRPr lang="en-US" dirty="0"/>
          </a:p>
          <a:p>
            <a:pPr>
              <a:buFont typeface="Wingdings" charset="2"/>
              <a:buChar char="§"/>
            </a:pPr>
            <a:r>
              <a:rPr lang="en-US" dirty="0"/>
              <a:t>Preventing dating violence will dramatically reduce domestic violence relationships.</a:t>
            </a:r>
          </a:p>
          <a:p>
            <a:pPr marL="514350" indent="-514350">
              <a:buFont typeface="+mj-lt"/>
              <a:buAutoNum type="arabicPeriod" startAt="5"/>
            </a:pPr>
            <a:endParaRPr lang="en-US" dirty="0"/>
          </a:p>
          <a:p>
            <a:pPr marL="0" indent="0">
              <a:buNone/>
            </a:pPr>
            <a:endParaRPr lang="en-US" dirty="0"/>
          </a:p>
          <a:p>
            <a:pPr lvl="1">
              <a:buFont typeface="Wingdings" charset="2"/>
              <a:buChar char="§"/>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137</a:t>
            </a:fld>
            <a:endParaRPr lang="en-US"/>
          </a:p>
        </p:txBody>
      </p:sp>
    </p:spTree>
    <p:extLst>
      <p:ext uri="{BB962C8B-B14F-4D97-AF65-F5344CB8AC3E}">
        <p14:creationId xmlns:p14="http://schemas.microsoft.com/office/powerpoint/2010/main" val="99585078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Teen Dating Violence</a:t>
            </a:r>
            <a:endParaRPr lang="en-US" sz="4400" dirty="0"/>
          </a:p>
        </p:txBody>
      </p:sp>
      <p:sp>
        <p:nvSpPr>
          <p:cNvPr id="3" name="Content Placeholder 2"/>
          <p:cNvSpPr>
            <a:spLocks noGrp="1"/>
          </p:cNvSpPr>
          <p:nvPr>
            <p:ph idx="1"/>
          </p:nvPr>
        </p:nvSpPr>
        <p:spPr/>
        <p:txBody>
          <a:bodyPr>
            <a:normAutofit/>
          </a:bodyPr>
          <a:lstStyle/>
          <a:p>
            <a:pPr marL="514350" lvl="1" indent="-514350">
              <a:buFont typeface="Wingdings" charset="2"/>
              <a:buChar char="§"/>
            </a:pPr>
            <a:r>
              <a:rPr lang="en-US" sz="3200" dirty="0" smtClean="0"/>
              <a:t>Unhealthy Relationship Traps: </a:t>
            </a:r>
            <a:r>
              <a:rPr lang="en-US" sz="3200" dirty="0">
                <a:solidFill>
                  <a:schemeClr val="accent1"/>
                </a:solidFill>
              </a:rPr>
              <a:t>“I didn’t know it was </a:t>
            </a:r>
            <a:r>
              <a:rPr lang="en-US" sz="3200" dirty="0" smtClean="0">
                <a:solidFill>
                  <a:schemeClr val="accent1"/>
                </a:solidFill>
              </a:rPr>
              <a:t>abuse.” “I thought I could fix it.”</a:t>
            </a:r>
            <a:r>
              <a:rPr lang="en-US" sz="3200" dirty="0">
                <a:solidFill>
                  <a:schemeClr val="accent1"/>
                </a:solidFill>
              </a:rPr>
              <a:t> “I kept silent.” </a:t>
            </a:r>
            <a:endParaRPr lang="en-US" sz="3200" dirty="0" smtClean="0">
              <a:solidFill>
                <a:schemeClr val="accent1"/>
              </a:solidFill>
            </a:endParaRPr>
          </a:p>
          <a:p>
            <a:pPr marL="514350" lvl="1" indent="-514350">
              <a:buFont typeface="Wingdings" charset="2"/>
              <a:buChar char="§"/>
            </a:pPr>
            <a:endParaRPr lang="en-US" sz="3200" dirty="0" smtClean="0"/>
          </a:p>
          <a:p>
            <a:pPr marL="514350" lvl="1" indent="-514350">
              <a:buFont typeface="Wingdings" charset="2"/>
              <a:buChar char="§"/>
            </a:pPr>
            <a:r>
              <a:rPr lang="en-US" sz="3200" dirty="0" smtClean="0"/>
              <a:t>Recognizing </a:t>
            </a:r>
            <a:r>
              <a:rPr lang="en-US" sz="3200" dirty="0"/>
              <a:t>unhealthy relationships </a:t>
            </a:r>
            <a:r>
              <a:rPr lang="en-US" sz="3200" dirty="0" smtClean="0"/>
              <a:t>and knowing what action to take are critical. </a:t>
            </a:r>
          </a:p>
          <a:p>
            <a:pPr marL="0" lvl="1" indent="0">
              <a:buNone/>
            </a:pPr>
            <a:endParaRPr lang="en-US" sz="3200" dirty="0" smtClean="0"/>
          </a:p>
          <a:p>
            <a:pPr marL="514350" lvl="1" indent="-514350">
              <a:buFont typeface="Wingdings" charset="2"/>
              <a:buChar char="§"/>
            </a:pPr>
            <a:endParaRPr lang="en-US" sz="3200" dirty="0" smtClean="0"/>
          </a:p>
          <a:p>
            <a:pPr marL="514350" lvl="1" indent="-514350">
              <a:buFont typeface="Wingdings" charset="2"/>
              <a:buChar char="§"/>
            </a:pPr>
            <a:endParaRPr lang="en-US" sz="3200" dirty="0" smtClean="0"/>
          </a:p>
          <a:p>
            <a:pPr marL="0" lvl="1" indent="0">
              <a:buNone/>
            </a:pPr>
            <a:endParaRPr lang="en-US" sz="3200" dirty="0" smtClean="0"/>
          </a:p>
          <a:p>
            <a:pPr marL="0" lvl="1" indent="0">
              <a:buNone/>
            </a:pPr>
            <a:endParaRPr lang="en-US" sz="3200" dirty="0" smtClean="0"/>
          </a:p>
          <a:p>
            <a:pPr marL="400050" lvl="2" indent="0">
              <a:buNone/>
            </a:pPr>
            <a:endParaRPr lang="en-US" dirty="0"/>
          </a:p>
          <a:p>
            <a:pPr>
              <a:buFont typeface="Wingdings" charset="2"/>
              <a:buChar char="§"/>
            </a:pPr>
            <a:endParaRPr lang="en-US" dirty="0"/>
          </a:p>
          <a:p>
            <a:pPr marL="457200" lvl="1" indent="0">
              <a:buNone/>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138</a:t>
            </a:fld>
            <a:endParaRPr lang="en-US"/>
          </a:p>
        </p:txBody>
      </p:sp>
    </p:spTree>
    <p:extLst>
      <p:ext uri="{BB962C8B-B14F-4D97-AF65-F5344CB8AC3E}">
        <p14:creationId xmlns:p14="http://schemas.microsoft.com/office/powerpoint/2010/main" val="168566006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Teen Dating Violence</a:t>
            </a:r>
            <a:endParaRPr lang="en-US" sz="4400" dirty="0"/>
          </a:p>
        </p:txBody>
      </p:sp>
      <p:sp>
        <p:nvSpPr>
          <p:cNvPr id="3" name="Content Placeholder 2"/>
          <p:cNvSpPr>
            <a:spLocks noGrp="1"/>
          </p:cNvSpPr>
          <p:nvPr>
            <p:ph idx="1"/>
          </p:nvPr>
        </p:nvSpPr>
        <p:spPr/>
        <p:txBody>
          <a:bodyPr>
            <a:normAutofit/>
          </a:bodyPr>
          <a:lstStyle/>
          <a:p>
            <a:pPr marL="514350" lvl="1" indent="-514350">
              <a:buFont typeface="Wingdings" charset="2"/>
              <a:buChar char="§"/>
            </a:pPr>
            <a:r>
              <a:rPr lang="en-US" sz="3200" dirty="0"/>
              <a:t>Shortcomings in our educational process or system must be addressed. </a:t>
            </a:r>
          </a:p>
          <a:p>
            <a:pPr marL="0" indent="0">
              <a:buNone/>
            </a:pPr>
            <a:endParaRPr lang="en-US" dirty="0" smtClean="0"/>
          </a:p>
          <a:p>
            <a:pPr>
              <a:buFont typeface="Wingdings" charset="2"/>
              <a:buChar char="§"/>
            </a:pPr>
            <a:r>
              <a:rPr lang="en-US" dirty="0" smtClean="0"/>
              <a:t> Developing </a:t>
            </a:r>
            <a:r>
              <a:rPr lang="en-US" dirty="0"/>
              <a:t>healthy relationships is the ultimate prevention</a:t>
            </a:r>
            <a:r>
              <a:rPr lang="en-US" dirty="0" smtClean="0"/>
              <a:t>.</a:t>
            </a:r>
          </a:p>
          <a:p>
            <a:pPr>
              <a:buFont typeface="Wingdings" charset="2"/>
              <a:buChar char="§"/>
            </a:pPr>
            <a:endParaRPr lang="en-US" dirty="0"/>
          </a:p>
          <a:p>
            <a:pPr marL="342900" lvl="1" indent="-342900">
              <a:buFont typeface="Wingdings" charset="2"/>
              <a:buChar char="§"/>
            </a:pPr>
            <a:r>
              <a:rPr lang="en-US" sz="3200" dirty="0"/>
              <a:t>“An ounce of prevention is worth a pound of cure.” </a:t>
            </a:r>
            <a:r>
              <a:rPr lang="en-US" sz="3200" baseline="-25000" dirty="0" smtClean="0"/>
              <a:t>B.</a:t>
            </a:r>
            <a:r>
              <a:rPr lang="en-US" sz="3200" dirty="0" smtClean="0"/>
              <a:t> </a:t>
            </a:r>
            <a:r>
              <a:rPr lang="en-US" sz="3200" baseline="-25000" dirty="0" smtClean="0"/>
              <a:t>Franklin</a:t>
            </a:r>
            <a:endParaRPr lang="en-US" sz="3200" baseline="-25000" dirty="0"/>
          </a:p>
          <a:p>
            <a:pPr marL="0" indent="0">
              <a:buNone/>
            </a:pPr>
            <a:endParaRPr lang="en-US" dirty="0"/>
          </a:p>
          <a:p>
            <a:pPr marL="0" indent="0">
              <a:buNone/>
            </a:pPr>
            <a:endParaRPr lang="en-US" dirty="0"/>
          </a:p>
          <a:p>
            <a:pPr marL="457200" lvl="1" indent="0">
              <a:buNone/>
            </a:pPr>
            <a:endParaRPr lang="en-US" sz="2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139</a:t>
            </a:fld>
            <a:endParaRPr lang="en-US"/>
          </a:p>
        </p:txBody>
      </p:sp>
    </p:spTree>
    <p:extLst>
      <p:ext uri="{BB962C8B-B14F-4D97-AF65-F5344CB8AC3E}">
        <p14:creationId xmlns:p14="http://schemas.microsoft.com/office/powerpoint/2010/main" val="158650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Parish Domestic Violence Training</a:t>
            </a:r>
            <a:br>
              <a:rPr lang="en-US" dirty="0"/>
            </a:br>
            <a:r>
              <a:rPr lang="en-US" dirty="0"/>
              <a:t> </a:t>
            </a:r>
            <a:endParaRPr lang="en-US" dirty="0">
              <a:solidFill>
                <a:srgbClr val="4F81BD"/>
              </a:solidFill>
            </a:endParaRPr>
          </a:p>
        </p:txBody>
      </p:sp>
      <p:sp>
        <p:nvSpPr>
          <p:cNvPr id="3" name="Content Placeholder 2"/>
          <p:cNvSpPr>
            <a:spLocks noGrp="1"/>
          </p:cNvSpPr>
          <p:nvPr>
            <p:ph idx="1"/>
          </p:nvPr>
        </p:nvSpPr>
        <p:spPr/>
        <p:txBody>
          <a:bodyPr/>
          <a:lstStyle/>
          <a:p>
            <a:pPr>
              <a:buFont typeface="Wingdings" charset="2"/>
              <a:buChar char="§"/>
            </a:pPr>
            <a:r>
              <a:rPr lang="en-US" dirty="0" smtClean="0">
                <a:solidFill>
                  <a:schemeClr val="accent1"/>
                </a:solidFill>
              </a:rPr>
              <a:t>As we begin please keep in mind:</a:t>
            </a:r>
          </a:p>
          <a:p>
            <a:pPr marL="914400" lvl="1" indent="-514350">
              <a:buFont typeface="Wingdings" charset="2"/>
              <a:buChar char="§"/>
            </a:pPr>
            <a:r>
              <a:rPr lang="en-US" dirty="0" smtClean="0"/>
              <a:t>Human trafficking has been described as modern-day slavery. Surely, it is. However, it is not part of this training program at this time.</a:t>
            </a:r>
          </a:p>
          <a:p>
            <a:pPr marL="914400" lvl="1" indent="-514350">
              <a:buFont typeface="+mj-lt"/>
              <a:buAutoNum type="arabicPeriod" startAt="5"/>
            </a:pPr>
            <a:endParaRPr lang="en-US" dirty="0" smtClean="0"/>
          </a:p>
          <a:p>
            <a:pPr marL="914400" lvl="1" indent="-514350">
              <a:buFont typeface="+mj-lt"/>
              <a:buAutoNum type="arabicPeriod" startAt="5"/>
            </a:pPr>
            <a:endParaRPr lang="en-US" dirty="0" smtClean="0"/>
          </a:p>
          <a:p>
            <a:pPr marL="914400" lvl="1" indent="-514350">
              <a:buFont typeface="+mj-lt"/>
              <a:buAutoNum type="arabicPeriod" startAt="5"/>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14</a:t>
            </a:fld>
            <a:endParaRPr lang="en-US" dirty="0"/>
          </a:p>
        </p:txBody>
      </p:sp>
    </p:spTree>
    <p:extLst>
      <p:ext uri="{BB962C8B-B14F-4D97-AF65-F5344CB8AC3E}">
        <p14:creationId xmlns:p14="http://schemas.microsoft.com/office/powerpoint/2010/main" val="38584312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500" dirty="0" smtClean="0"/>
              <a:t>22.4</a:t>
            </a:r>
            <a:r>
              <a:rPr lang="en-US" sz="3500" dirty="0"/>
              <a:t>% of women and 15.0% of men first experienced some form of partner violence between </a:t>
            </a:r>
            <a:r>
              <a:rPr lang="en-US" sz="3500" dirty="0">
                <a:solidFill>
                  <a:srgbClr val="4F81BD"/>
                </a:solidFill>
              </a:rPr>
              <a:t>11 and 17 </a:t>
            </a:r>
            <a:r>
              <a:rPr lang="en-US" sz="3500" dirty="0"/>
              <a:t>years of age. </a:t>
            </a:r>
            <a:endParaRPr lang="en-US" sz="3500" dirty="0" smtClean="0"/>
          </a:p>
          <a:p>
            <a:pPr lvl="1">
              <a:buFont typeface="Wingdings" charset="2"/>
              <a:buChar char="§"/>
            </a:pPr>
            <a:endParaRPr lang="en-US" sz="3500" dirty="0"/>
          </a:p>
          <a:p>
            <a:pPr lvl="1">
              <a:buFont typeface="Wingdings" charset="2"/>
              <a:buChar char="§"/>
            </a:pPr>
            <a:endParaRPr lang="en-US" sz="3500" dirty="0" smtClean="0"/>
          </a:p>
          <a:p>
            <a:pPr lvl="1">
              <a:buFont typeface="Wingdings" charset="2"/>
              <a:buChar char="§"/>
            </a:pPr>
            <a:endParaRPr lang="en-US" sz="3500" dirty="0" smtClean="0"/>
          </a:p>
          <a:p>
            <a:pPr marL="800100" lvl="2" indent="0" algn="r">
              <a:buNone/>
            </a:pPr>
            <a:r>
              <a:rPr lang="en-US" sz="1400" dirty="0"/>
              <a:t>Dating Matters Flyer 2012, </a:t>
            </a:r>
            <a:r>
              <a:rPr lang="en-US" sz="1400" dirty="0" smtClean="0"/>
              <a:t>CDC–quoted</a:t>
            </a:r>
            <a:r>
              <a:rPr lang="en-US" sz="1400" baseline="30000" dirty="0" smtClean="0"/>
              <a:t>14</a:t>
            </a:r>
            <a:endParaRPr lang="en-US" sz="1400" dirty="0"/>
          </a:p>
          <a:p>
            <a:pPr marL="800100" lvl="2" indent="0" algn="r">
              <a:buNone/>
            </a:pPr>
            <a:endParaRPr lang="en-US" dirty="0"/>
          </a:p>
          <a:p>
            <a:pPr marL="0" indent="0">
              <a:buNone/>
            </a:pPr>
            <a:endParaRPr lang="en-US" b="1" dirty="0" smtClean="0"/>
          </a:p>
          <a:p>
            <a:pPr marL="0" indent="0">
              <a:buNone/>
            </a:pPr>
            <a:endParaRPr lang="en-US" b="1" dirty="0" smtClean="0"/>
          </a:p>
          <a:p>
            <a:pPr marL="0" indent="0" algn="r">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140</a:t>
            </a:fld>
            <a:endParaRPr lang="en-US"/>
          </a:p>
        </p:txBody>
      </p:sp>
    </p:spTree>
    <p:extLst>
      <p:ext uri="{BB962C8B-B14F-4D97-AF65-F5344CB8AC3E}">
        <p14:creationId xmlns:p14="http://schemas.microsoft.com/office/powerpoint/2010/main" val="23980394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Teen Dating Violence </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Teen Dating Behavior</a:t>
            </a:r>
            <a:r>
              <a:rPr lang="en-US" dirty="0" smtClean="0">
                <a:solidFill>
                  <a:srgbClr val="4F81BD"/>
                </a:solidFill>
              </a:rPr>
              <a:t>:</a:t>
            </a:r>
          </a:p>
          <a:p>
            <a:pPr lvl="2"/>
            <a:r>
              <a:rPr lang="en-US" sz="2800" dirty="0" smtClean="0"/>
              <a:t>Because teens are fairly new to dating, they might not be able to recognize that they’re in an unhealthy relationship.</a:t>
            </a:r>
          </a:p>
          <a:p>
            <a:pPr lvl="2"/>
            <a:r>
              <a:rPr lang="en-US" sz="2800" dirty="0" smtClean="0"/>
              <a:t>If they do, they might not know what to do about it.</a:t>
            </a:r>
          </a:p>
          <a:p>
            <a:pPr lvl="2">
              <a:buFont typeface="Wingdings" charset="2"/>
              <a:buChar char="§"/>
            </a:pPr>
            <a:endParaRPr lang="en-US" sz="2800" dirty="0" smtClean="0"/>
          </a:p>
          <a:p>
            <a:pPr lvl="1">
              <a:buFont typeface="Wingdings" charset="2"/>
              <a:buChar char="§"/>
            </a:pPr>
            <a:endParaRPr lang="en-US" dirty="0" smtClean="0"/>
          </a:p>
          <a:p>
            <a:pPr marL="457200" lvl="1" indent="0" algn="r">
              <a:buNone/>
            </a:pPr>
            <a:r>
              <a:rPr lang="en-US" sz="1400" dirty="0" smtClean="0"/>
              <a:t>CDC, Liz Claiborne Dating Matters: Understanding Teen Dating Violence Prevention Training Program</a:t>
            </a:r>
            <a:r>
              <a:rPr lang="en-US" sz="1400" baseline="30000" dirty="0" smtClean="0"/>
              <a:t>15</a:t>
            </a:r>
            <a:r>
              <a:rPr lang="en-US" sz="1400" dirty="0" smtClean="0"/>
              <a:t>– quoted</a:t>
            </a:r>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141</a:t>
            </a:fld>
            <a:endParaRPr lang="en-US"/>
          </a:p>
        </p:txBody>
      </p:sp>
    </p:spTree>
    <p:extLst>
      <p:ext uri="{BB962C8B-B14F-4D97-AF65-F5344CB8AC3E}">
        <p14:creationId xmlns:p14="http://schemas.microsoft.com/office/powerpoint/2010/main" val="18957653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Consequences for victims:</a:t>
            </a:r>
          </a:p>
          <a:p>
            <a:pPr lvl="2"/>
            <a:r>
              <a:rPr lang="en-US" sz="2800" dirty="0" smtClean="0"/>
              <a:t>Engaging in physical fights</a:t>
            </a:r>
          </a:p>
          <a:p>
            <a:pPr lvl="2"/>
            <a:r>
              <a:rPr lang="en-US" sz="2800" dirty="0" smtClean="0"/>
              <a:t>Depression</a:t>
            </a:r>
          </a:p>
          <a:p>
            <a:pPr lvl="2"/>
            <a:r>
              <a:rPr lang="en-US" sz="2800" dirty="0" smtClean="0"/>
              <a:t>Suicide attempts [and self-injury]</a:t>
            </a:r>
          </a:p>
          <a:p>
            <a:pPr lvl="2"/>
            <a:r>
              <a:rPr lang="en-US" sz="2800" dirty="0" smtClean="0"/>
              <a:t>Eating disorders</a:t>
            </a:r>
          </a:p>
          <a:p>
            <a:pPr lvl="1">
              <a:buFont typeface="Wingdings" charset="2"/>
              <a:buChar char="§"/>
            </a:pPr>
            <a:endParaRPr lang="en-US" dirty="0" smtClean="0"/>
          </a:p>
          <a:p>
            <a:pPr marL="457200" lvl="1" indent="0">
              <a:buNone/>
            </a:pPr>
            <a:endParaRPr lang="en-US" dirty="0" smtClean="0"/>
          </a:p>
          <a:p>
            <a:pPr marL="457200" lvl="1" indent="0">
              <a:buNone/>
            </a:pPr>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142</a:t>
            </a:fld>
            <a:endParaRPr lang="en-US"/>
          </a:p>
        </p:txBody>
      </p:sp>
    </p:spTree>
    <p:extLst>
      <p:ext uri="{BB962C8B-B14F-4D97-AF65-F5344CB8AC3E}">
        <p14:creationId xmlns:p14="http://schemas.microsoft.com/office/powerpoint/2010/main" val="77558863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2"/>
            <a:r>
              <a:rPr lang="en-US" sz="3000" dirty="0" smtClean="0"/>
              <a:t>Drug </a:t>
            </a:r>
            <a:r>
              <a:rPr lang="en-US" sz="3000" dirty="0"/>
              <a:t>and alcohol abuse</a:t>
            </a:r>
          </a:p>
          <a:p>
            <a:pPr lvl="2"/>
            <a:r>
              <a:rPr lang="en-US" sz="3000" dirty="0"/>
              <a:t>Risky sexual behavior – unintended pregnancy, </a:t>
            </a:r>
            <a:r>
              <a:rPr lang="en-US" sz="3000" dirty="0" smtClean="0"/>
              <a:t>sexually transmitted diseases, </a:t>
            </a:r>
            <a:r>
              <a:rPr lang="en-US" sz="3000" dirty="0"/>
              <a:t>and HIV infections</a:t>
            </a:r>
          </a:p>
          <a:p>
            <a:pPr lvl="2"/>
            <a:r>
              <a:rPr lang="en-US" sz="3000" dirty="0" smtClean="0"/>
              <a:t>Anxiety, headaches, sleep disturbances, stomach aches</a:t>
            </a:r>
          </a:p>
          <a:p>
            <a:pPr lvl="2"/>
            <a:r>
              <a:rPr lang="en-US" sz="3000" dirty="0" smtClean="0"/>
              <a:t>Inability to succeed in school or at work (later in life)</a:t>
            </a:r>
          </a:p>
          <a:p>
            <a:pPr marL="914400" lvl="2" indent="0">
              <a:buNone/>
            </a:pPr>
            <a:endParaRPr lang="en-US" sz="2800" dirty="0"/>
          </a:p>
          <a:p>
            <a:pPr lvl="2"/>
            <a:endParaRPr lang="en-US" sz="2800" dirty="0" smtClean="0"/>
          </a:p>
          <a:p>
            <a:pPr lvl="2"/>
            <a:endParaRPr lang="en-US" dirty="0" smtClean="0"/>
          </a:p>
          <a:p>
            <a:pPr marL="91440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143</a:t>
            </a:fld>
            <a:endParaRPr lang="en-US"/>
          </a:p>
        </p:txBody>
      </p:sp>
    </p:spTree>
    <p:extLst>
      <p:ext uri="{BB962C8B-B14F-4D97-AF65-F5344CB8AC3E}">
        <p14:creationId xmlns:p14="http://schemas.microsoft.com/office/powerpoint/2010/main" val="8720826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800" dirty="0" smtClean="0">
                <a:solidFill>
                  <a:srgbClr val="4F81BD"/>
                </a:solidFill>
              </a:rPr>
              <a:t>Consequences  for abusers:</a:t>
            </a:r>
          </a:p>
          <a:p>
            <a:pPr lvl="2"/>
            <a:r>
              <a:rPr lang="en-US" sz="3300" dirty="0" smtClean="0"/>
              <a:t>Alienation from friends and family</a:t>
            </a:r>
          </a:p>
          <a:p>
            <a:pPr lvl="2"/>
            <a:r>
              <a:rPr lang="en-US" sz="3300" dirty="0" smtClean="0"/>
              <a:t>Loss of friends’ respect</a:t>
            </a:r>
          </a:p>
          <a:p>
            <a:pPr lvl="2"/>
            <a:r>
              <a:rPr lang="en-US" sz="3300" dirty="0" smtClean="0"/>
              <a:t>Loneliness</a:t>
            </a:r>
          </a:p>
          <a:p>
            <a:pPr lvl="2"/>
            <a:r>
              <a:rPr lang="en-US" sz="3300" dirty="0" smtClean="0"/>
              <a:t>Physical health problems</a:t>
            </a:r>
          </a:p>
          <a:p>
            <a:pPr lvl="2"/>
            <a:r>
              <a:rPr lang="en-US" sz="3300" dirty="0" smtClean="0"/>
              <a:t>Expulsion from school</a:t>
            </a:r>
          </a:p>
          <a:p>
            <a:pPr lvl="2"/>
            <a:r>
              <a:rPr lang="en-US" sz="3300" dirty="0" smtClean="0"/>
              <a:t>Loss of job</a:t>
            </a:r>
          </a:p>
          <a:p>
            <a:pPr lvl="2"/>
            <a:r>
              <a:rPr lang="en-US" sz="3300" dirty="0" smtClean="0"/>
              <a:t>Juvenile or criminal record/confinement</a:t>
            </a:r>
          </a:p>
          <a:p>
            <a:pPr lvl="2"/>
            <a:endParaRPr lang="en-US" sz="3300" dirty="0"/>
          </a:p>
          <a:p>
            <a:pPr lvl="2"/>
            <a:endParaRPr lang="en-US" sz="2800" dirty="0" smtClean="0"/>
          </a:p>
          <a:p>
            <a:pPr marL="457200" lvl="1" indent="0" algn="r">
              <a:buNone/>
            </a:pPr>
            <a:endParaRPr lang="en-US" sz="1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144</a:t>
            </a:fld>
            <a:endParaRPr lang="en-US"/>
          </a:p>
        </p:txBody>
      </p:sp>
    </p:spTree>
    <p:extLst>
      <p:ext uri="{BB962C8B-B14F-4D97-AF65-F5344CB8AC3E}">
        <p14:creationId xmlns:p14="http://schemas.microsoft.com/office/powerpoint/2010/main" val="33792343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chemeClr val="accent1"/>
                </a:solidFill>
              </a:rPr>
              <a:t>Warning Signs for Victims:</a:t>
            </a:r>
          </a:p>
          <a:p>
            <a:pPr lvl="2"/>
            <a:r>
              <a:rPr lang="en-US" sz="2800" dirty="0" smtClean="0"/>
              <a:t>Isolation from family and friends</a:t>
            </a:r>
          </a:p>
          <a:p>
            <a:pPr lvl="2"/>
            <a:r>
              <a:rPr lang="en-US" sz="2800" dirty="0" smtClean="0"/>
              <a:t>Loss of interest in activities and hobbies that were once enjoyable</a:t>
            </a:r>
          </a:p>
          <a:p>
            <a:pPr lvl="2"/>
            <a:r>
              <a:rPr lang="en-US" sz="2800" dirty="0" smtClean="0"/>
              <a:t>Making excuses for a dating partner’s behavior</a:t>
            </a:r>
          </a:p>
          <a:p>
            <a:pPr lvl="2"/>
            <a:r>
              <a:rPr lang="en-US" sz="2800" dirty="0" smtClean="0"/>
              <a:t>Noticeable changes in eating or sleeping patterns, or alcohol or drug use</a:t>
            </a:r>
          </a:p>
          <a:p>
            <a:pPr lvl="2"/>
            <a:r>
              <a:rPr lang="en-US" sz="2800" dirty="0" smtClean="0"/>
              <a:t>Loss of self-confidence</a:t>
            </a:r>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145</a:t>
            </a:fld>
            <a:endParaRPr lang="en-US"/>
          </a:p>
        </p:txBody>
      </p:sp>
    </p:spTree>
    <p:extLst>
      <p:ext uri="{BB962C8B-B14F-4D97-AF65-F5344CB8AC3E}">
        <p14:creationId xmlns:p14="http://schemas.microsoft.com/office/powerpoint/2010/main" val="3115773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r>
              <a:rPr lang="en-US" dirty="0"/>
              <a:t>Teen </a:t>
            </a:r>
            <a:r>
              <a:rPr lang="en-US" dirty="0" smtClean="0"/>
              <a:t>Dating Violence</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Warning Signs for Perpetrators:</a:t>
            </a:r>
          </a:p>
          <a:p>
            <a:pPr lvl="2"/>
            <a:r>
              <a:rPr lang="en-US" sz="2800" dirty="0" smtClean="0"/>
              <a:t>Threatening to hurt others in any way</a:t>
            </a:r>
          </a:p>
          <a:p>
            <a:pPr lvl="2"/>
            <a:r>
              <a:rPr lang="en-US" sz="2800" dirty="0" smtClean="0"/>
              <a:t>Insulting a dating partner in public or private</a:t>
            </a:r>
          </a:p>
          <a:p>
            <a:pPr lvl="2"/>
            <a:r>
              <a:rPr lang="en-US" sz="2800" dirty="0" smtClean="0"/>
              <a:t>Insisting on walking a dating partner to each class</a:t>
            </a:r>
          </a:p>
          <a:p>
            <a:pPr lvl="2"/>
            <a:r>
              <a:rPr lang="en-US" sz="2800" dirty="0" smtClean="0"/>
              <a:t>Damaging or destroying a dating partner’s personal belongings</a:t>
            </a:r>
          </a:p>
          <a:p>
            <a:pPr lvl="2"/>
            <a:r>
              <a:rPr lang="en-US" sz="2800" dirty="0" smtClean="0"/>
              <a:t>Attempting to control what a dating partner wears</a:t>
            </a:r>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146</a:t>
            </a:fld>
            <a:endParaRPr lang="en-US"/>
          </a:p>
        </p:txBody>
      </p:sp>
    </p:spTree>
    <p:extLst>
      <p:ext uri="{BB962C8B-B14F-4D97-AF65-F5344CB8AC3E}">
        <p14:creationId xmlns:p14="http://schemas.microsoft.com/office/powerpoint/2010/main" val="17021767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Avoidance of help-seeking applies to victims and perpetrators alike. The CDC notes: </a:t>
            </a:r>
          </a:p>
          <a:p>
            <a:pPr lvl="2"/>
            <a:r>
              <a:rPr lang="en-US" sz="2800" dirty="0"/>
              <a:t>60% of victims did not seek </a:t>
            </a:r>
            <a:r>
              <a:rPr lang="en-US" sz="2800" dirty="0" smtClean="0"/>
              <a:t>help.</a:t>
            </a:r>
            <a:endParaRPr lang="en-US" sz="2800" dirty="0"/>
          </a:p>
          <a:p>
            <a:pPr lvl="2"/>
            <a:r>
              <a:rPr lang="en-US" sz="2800" dirty="0" smtClean="0"/>
              <a:t>79% of perpetrators did not ask for help.</a:t>
            </a:r>
          </a:p>
          <a:p>
            <a:pPr lvl="2"/>
            <a:r>
              <a:rPr lang="en-US" sz="2800" dirty="0" smtClean="0"/>
              <a:t>Only 32% of male adolescents and 44% of female adolescents who report dating violence seek help.</a:t>
            </a:r>
          </a:p>
          <a:p>
            <a:pPr lvl="2"/>
            <a:endParaRPr lang="en-US" sz="2800" dirty="0"/>
          </a:p>
          <a:p>
            <a:pPr lvl="2"/>
            <a:endParaRPr lang="en-US"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147</a:t>
            </a:fld>
            <a:endParaRPr lang="en-US"/>
          </a:p>
        </p:txBody>
      </p:sp>
    </p:spTree>
    <p:extLst>
      <p:ext uri="{BB962C8B-B14F-4D97-AF65-F5344CB8AC3E}">
        <p14:creationId xmlns:p14="http://schemas.microsoft.com/office/powerpoint/2010/main" val="179172006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What do you do if you are in an abusive relationship?:</a:t>
            </a:r>
          </a:p>
          <a:p>
            <a:pPr lvl="2"/>
            <a:r>
              <a:rPr lang="en-US" sz="2800" dirty="0" smtClean="0"/>
              <a:t>Talk with your parents or other trustworthy adults.</a:t>
            </a:r>
          </a:p>
          <a:p>
            <a:pPr lvl="2"/>
            <a:r>
              <a:rPr lang="en-US" sz="2800" dirty="0" smtClean="0"/>
              <a:t>Call the National Dating Abuse Helpline at         1-866-331-9474 or 1-866-331-8453 (TTY)</a:t>
            </a:r>
          </a:p>
          <a:p>
            <a:pPr lvl="2"/>
            <a:r>
              <a:rPr lang="en-US" sz="2800" dirty="0" smtClean="0"/>
              <a:t>Many interventions for adult DV victims apply.  </a:t>
            </a:r>
          </a:p>
          <a:p>
            <a:pPr lvl="2"/>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148</a:t>
            </a:fld>
            <a:endParaRPr lang="en-US"/>
          </a:p>
        </p:txBody>
      </p:sp>
    </p:spTree>
    <p:extLst>
      <p:ext uri="{BB962C8B-B14F-4D97-AF65-F5344CB8AC3E}">
        <p14:creationId xmlns:p14="http://schemas.microsoft.com/office/powerpoint/2010/main" val="419785810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b="1" dirty="0" smtClean="0">
                <a:solidFill>
                  <a:srgbClr val="C0504D"/>
                </a:solidFill>
              </a:rPr>
              <a:t>STOP!</a:t>
            </a:r>
            <a:r>
              <a:rPr lang="en-US" dirty="0" smtClean="0"/>
              <a:t> </a:t>
            </a:r>
            <a:r>
              <a:rPr lang="en-US" dirty="0" smtClean="0">
                <a:solidFill>
                  <a:srgbClr val="4F81BD"/>
                </a:solidFill>
              </a:rPr>
              <a:t>Signs for Teens:</a:t>
            </a:r>
          </a:p>
          <a:p>
            <a:pPr marL="628650" lvl="1" indent="-514350">
              <a:buFont typeface="+mj-lt"/>
              <a:buAutoNum type="arabicPeriod"/>
            </a:pPr>
            <a:r>
              <a:rPr lang="en-US" sz="2600" dirty="0" smtClean="0"/>
              <a:t>Your </a:t>
            </a:r>
            <a:r>
              <a:rPr lang="en-US" sz="2600" dirty="0"/>
              <a:t>partner </a:t>
            </a:r>
            <a:r>
              <a:rPr lang="en-US" sz="2600" dirty="0" smtClean="0"/>
              <a:t>physically abuses you one time. </a:t>
            </a:r>
            <a:r>
              <a:rPr lang="en-US" sz="2600" b="1" dirty="0">
                <a:solidFill>
                  <a:srgbClr val="C0504D"/>
                </a:solidFill>
              </a:rPr>
              <a:t>STOP!</a:t>
            </a:r>
          </a:p>
          <a:p>
            <a:pPr marL="628650" lvl="1" indent="-514350">
              <a:buFont typeface="+mj-lt"/>
              <a:buAutoNum type="arabicPeriod"/>
            </a:pPr>
            <a:r>
              <a:rPr lang="en-US" sz="2600" dirty="0" smtClean="0"/>
              <a:t>Your partner tries to isolate you from family and friends. </a:t>
            </a:r>
            <a:r>
              <a:rPr lang="en-US" sz="2600" b="1" dirty="0">
                <a:solidFill>
                  <a:srgbClr val="C0504D"/>
                </a:solidFill>
              </a:rPr>
              <a:t>STOP!</a:t>
            </a:r>
          </a:p>
          <a:p>
            <a:pPr marL="628650" lvl="1" indent="-514350">
              <a:buFont typeface="+mj-lt"/>
              <a:buAutoNum type="arabicPeriod"/>
            </a:pPr>
            <a:r>
              <a:rPr lang="en-US" sz="2600" dirty="0" smtClean="0"/>
              <a:t>Your partner attempts to destroy your self-esteem and self-confidence. </a:t>
            </a:r>
            <a:r>
              <a:rPr lang="en-US" sz="2600" b="1" dirty="0">
                <a:solidFill>
                  <a:srgbClr val="C0504D"/>
                </a:solidFill>
              </a:rPr>
              <a:t>STOP!</a:t>
            </a:r>
          </a:p>
          <a:p>
            <a:pPr marL="628650" lvl="1" indent="-514350">
              <a:buFont typeface="+mj-lt"/>
              <a:buAutoNum type="arabicPeriod"/>
            </a:pPr>
            <a:r>
              <a:rPr lang="en-US" sz="2600" dirty="0" smtClean="0"/>
              <a:t>You think you need</a:t>
            </a:r>
            <a:r>
              <a:rPr lang="en-US" sz="2600" dirty="0"/>
              <a:t> </a:t>
            </a:r>
            <a:r>
              <a:rPr lang="en-US" sz="2600" dirty="0" smtClean="0"/>
              <a:t>to rescue or change your partner. You can’t. </a:t>
            </a:r>
            <a:r>
              <a:rPr lang="en-US" sz="2600" b="1" dirty="0">
                <a:solidFill>
                  <a:srgbClr val="C0504D"/>
                </a:solidFill>
              </a:rPr>
              <a:t>STOP!</a:t>
            </a:r>
          </a:p>
          <a:p>
            <a:pPr marL="628650" indent="-514350">
              <a:buFont typeface="+mj-lt"/>
              <a:buAutoNum type="arabicPeriod"/>
            </a:pPr>
            <a:endParaRPr lang="en-US" sz="2600"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149</a:t>
            </a:fld>
            <a:endParaRPr lang="en-US"/>
          </a:p>
        </p:txBody>
      </p:sp>
    </p:spTree>
    <p:extLst>
      <p:ext uri="{BB962C8B-B14F-4D97-AF65-F5344CB8AC3E}">
        <p14:creationId xmlns:p14="http://schemas.microsoft.com/office/powerpoint/2010/main" val="132165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First Person Accounts</a:t>
            </a:r>
            <a:br>
              <a:rPr lang="en-US" dirty="0" smtClean="0"/>
            </a:br>
            <a:r>
              <a:rPr lang="en-US" dirty="0" smtClean="0"/>
              <a:t>Objectives</a:t>
            </a:r>
            <a:endParaRPr lang="en-US" dirty="0"/>
          </a:p>
        </p:txBody>
      </p:sp>
      <p:sp>
        <p:nvSpPr>
          <p:cNvPr id="6" name="Content Placeholder 5"/>
          <p:cNvSpPr>
            <a:spLocks noGrp="1"/>
          </p:cNvSpPr>
          <p:nvPr>
            <p:ph idx="1"/>
          </p:nvPr>
        </p:nvSpPr>
        <p:spPr/>
        <p:txBody>
          <a:bodyPr>
            <a:normAutofit/>
          </a:bodyPr>
          <a:lstStyle/>
          <a:p>
            <a:pPr marL="857250" lvl="1" indent="-457200">
              <a:buFont typeface="Wingdings" charset="2"/>
              <a:buChar char="§"/>
            </a:pPr>
            <a:r>
              <a:rPr lang="en-US" sz="3200" dirty="0">
                <a:solidFill>
                  <a:srgbClr val="4F81BD"/>
                </a:solidFill>
              </a:rPr>
              <a:t>Participants will be </a:t>
            </a:r>
            <a:r>
              <a:rPr lang="en-US" sz="3200" dirty="0" smtClean="0">
                <a:solidFill>
                  <a:srgbClr val="4F81BD"/>
                </a:solidFill>
              </a:rPr>
              <a:t>able to:</a:t>
            </a:r>
          </a:p>
          <a:p>
            <a:pPr marL="1314450" lvl="2" indent="-514350">
              <a:buFont typeface="+mj-lt"/>
              <a:buAutoNum type="arabicPeriod"/>
            </a:pPr>
            <a:r>
              <a:rPr lang="en-US" sz="2800" dirty="0" smtClean="0"/>
              <a:t>Emotionally identify with DV victims.</a:t>
            </a:r>
          </a:p>
          <a:p>
            <a:pPr marL="1314450" lvl="2" indent="-514350">
              <a:buFont typeface="+mj-lt"/>
              <a:buAutoNum type="arabicPeriod"/>
            </a:pPr>
            <a:r>
              <a:rPr lang="en-US" sz="2800" dirty="0" smtClean="0"/>
              <a:t>Recognize common elements in victims across age, educational, racial, and ethnic groups.</a:t>
            </a:r>
          </a:p>
          <a:p>
            <a:pPr marL="1314450" lvl="2" indent="-514350">
              <a:buFont typeface="+mj-lt"/>
              <a:buAutoNum type="arabicPeriod"/>
            </a:pPr>
            <a:r>
              <a:rPr lang="en-US" sz="2800" dirty="0" smtClean="0"/>
              <a:t>Discern that prevention or avoiding DV is as important as dealing with DV.  </a:t>
            </a:r>
            <a:endParaRPr lang="en-US" sz="2800" dirty="0"/>
          </a:p>
          <a:p>
            <a:pPr marL="1714500" lvl="4" indent="0">
              <a:buNone/>
            </a:pPr>
            <a:endParaRPr lang="en-US" sz="2800" dirty="0" smtClean="0"/>
          </a:p>
          <a:p>
            <a:pPr marL="1257300" lvl="2" indent="-457200">
              <a:buFont typeface="Wingdings" charset="2"/>
              <a:buChar char="§"/>
            </a:pPr>
            <a:endParaRPr lang="en-US" sz="1400" dirty="0" smtClean="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15</a:t>
            </a:fld>
            <a:endParaRPr lang="en-US" dirty="0"/>
          </a:p>
        </p:txBody>
      </p:sp>
    </p:spTree>
    <p:extLst>
      <p:ext uri="{BB962C8B-B14F-4D97-AF65-F5344CB8AC3E}">
        <p14:creationId xmlns:p14="http://schemas.microsoft.com/office/powerpoint/2010/main" val="348105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fontScale="77500" lnSpcReduction="20000"/>
          </a:bodyPr>
          <a:lstStyle/>
          <a:p>
            <a:pPr lvl="1">
              <a:buFont typeface="Wingdings" charset="2"/>
              <a:buChar char="§"/>
            </a:pPr>
            <a:r>
              <a:rPr lang="en-US" sz="4600" dirty="0" smtClean="0">
                <a:solidFill>
                  <a:srgbClr val="4F81BD"/>
                </a:solidFill>
              </a:rPr>
              <a:t>Best Solution – A Healthy Relationship:</a:t>
            </a:r>
          </a:p>
          <a:p>
            <a:pPr lvl="2"/>
            <a:r>
              <a:rPr lang="en-US" sz="3600" dirty="0" smtClean="0"/>
              <a:t>Belief in nonviolent conflict resolution/anger control</a:t>
            </a:r>
          </a:p>
          <a:p>
            <a:pPr lvl="2"/>
            <a:r>
              <a:rPr lang="en-US" sz="3600" dirty="0" smtClean="0"/>
              <a:t>Ability to negotiate and adjust to stress</a:t>
            </a:r>
          </a:p>
          <a:p>
            <a:pPr lvl="2"/>
            <a:r>
              <a:rPr lang="en-US" sz="3600" dirty="0" smtClean="0"/>
              <a:t>Good communication/open and honest communication</a:t>
            </a:r>
          </a:p>
          <a:p>
            <a:pPr lvl="2"/>
            <a:r>
              <a:rPr lang="en-US" sz="3600" dirty="0" smtClean="0"/>
              <a:t>Partners work together to make decisions.</a:t>
            </a:r>
          </a:p>
          <a:p>
            <a:pPr lvl="2"/>
            <a:r>
              <a:rPr lang="en-US" sz="3600" dirty="0" smtClean="0"/>
              <a:t>Belief in partner’s right to autonomy</a:t>
            </a:r>
          </a:p>
          <a:p>
            <a:pPr lvl="2"/>
            <a:r>
              <a:rPr lang="en-US" sz="3600" dirty="0" smtClean="0"/>
              <a:t>Individuality</a:t>
            </a:r>
          </a:p>
          <a:p>
            <a:pPr marL="914400" lvl="2" indent="0">
              <a:buNone/>
            </a:pPr>
            <a:endParaRPr lang="en-US" sz="2800" dirty="0" smtClean="0"/>
          </a:p>
          <a:p>
            <a:pPr marL="914400" lvl="2" indent="0">
              <a:buNone/>
            </a:pPr>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150</a:t>
            </a:fld>
            <a:endParaRPr lang="en-US"/>
          </a:p>
        </p:txBody>
      </p:sp>
    </p:spTree>
    <p:extLst>
      <p:ext uri="{BB962C8B-B14F-4D97-AF65-F5344CB8AC3E}">
        <p14:creationId xmlns:p14="http://schemas.microsoft.com/office/powerpoint/2010/main" val="42130742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a:t>
            </a:r>
            <a:r>
              <a:rPr lang="en-US" dirty="0" smtClean="0"/>
              <a:t>Dating Violence </a:t>
            </a:r>
            <a:endParaRPr lang="en-US" dirty="0"/>
          </a:p>
        </p:txBody>
      </p:sp>
      <p:sp>
        <p:nvSpPr>
          <p:cNvPr id="3" name="Content Placeholder 2"/>
          <p:cNvSpPr>
            <a:spLocks noGrp="1"/>
          </p:cNvSpPr>
          <p:nvPr>
            <p:ph idx="1"/>
          </p:nvPr>
        </p:nvSpPr>
        <p:spPr/>
        <p:txBody>
          <a:bodyPr>
            <a:normAutofit/>
          </a:bodyPr>
          <a:lstStyle/>
          <a:p>
            <a:pPr lvl="2"/>
            <a:r>
              <a:rPr lang="en-US" sz="2800" dirty="0"/>
              <a:t>Trust</a:t>
            </a:r>
          </a:p>
          <a:p>
            <a:pPr lvl="2"/>
            <a:r>
              <a:rPr lang="en-US" sz="2800" dirty="0"/>
              <a:t>Mutual respect</a:t>
            </a:r>
          </a:p>
          <a:p>
            <a:pPr lvl="2"/>
            <a:r>
              <a:rPr lang="en-US" sz="2800" dirty="0" smtClean="0"/>
              <a:t>Shared decision-making</a:t>
            </a:r>
          </a:p>
          <a:p>
            <a:pPr lvl="2"/>
            <a:r>
              <a:rPr lang="en-US" sz="2800" dirty="0" smtClean="0"/>
              <a:t>Honesty</a:t>
            </a:r>
          </a:p>
          <a:p>
            <a:pPr lvl="2"/>
            <a:r>
              <a:rPr lang="en-US" sz="2800" dirty="0" smtClean="0"/>
              <a:t>Compromise</a:t>
            </a:r>
          </a:p>
          <a:p>
            <a:pPr lvl="2"/>
            <a:r>
              <a:rPr lang="en-US" sz="2800" dirty="0" smtClean="0"/>
              <a:t>Fighting fair</a:t>
            </a:r>
          </a:p>
          <a:p>
            <a:pPr lvl="2"/>
            <a:r>
              <a:rPr lang="en-US" sz="2800" dirty="0" smtClean="0"/>
              <a:t>Empathy</a:t>
            </a:r>
          </a:p>
          <a:p>
            <a:pPr lvl="2"/>
            <a:endParaRPr lang="en-US" dirty="0" smtClean="0"/>
          </a:p>
          <a:p>
            <a:pPr lvl="2"/>
            <a:endParaRPr lang="en-US" sz="2800" dirty="0" smtClean="0"/>
          </a:p>
          <a:p>
            <a:pPr marL="457200" lvl="1" indent="0" algn="r">
              <a:buNone/>
            </a:pPr>
            <a:endParaRPr lang="en-US" sz="14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151</a:t>
            </a:fld>
            <a:endParaRPr lang="en-US"/>
          </a:p>
        </p:txBody>
      </p:sp>
    </p:spTree>
    <p:extLst>
      <p:ext uri="{BB962C8B-B14F-4D97-AF65-F5344CB8AC3E}">
        <p14:creationId xmlns:p14="http://schemas.microsoft.com/office/powerpoint/2010/main" val="402656206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Teen Dating Violence</a:t>
            </a:r>
            <a:br>
              <a:rPr lang="en-US" sz="44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fontScale="92500" lnSpcReduction="20000"/>
          </a:bodyPr>
          <a:lstStyle/>
          <a:p>
            <a:pPr marL="628650" indent="-514350">
              <a:buFont typeface="+mj-lt"/>
              <a:buAutoNum type="arabicPeriod"/>
            </a:pPr>
            <a:r>
              <a:rPr lang="en-US" sz="2600" dirty="0" smtClean="0"/>
              <a:t>Summarize </a:t>
            </a:r>
            <a:r>
              <a:rPr lang="en-US" sz="2600" dirty="0"/>
              <a:t>the similarities and differences between dating violence and domestic violence</a:t>
            </a:r>
            <a:r>
              <a:rPr lang="en-US" sz="2600" dirty="0" smtClean="0"/>
              <a:t>.</a:t>
            </a:r>
          </a:p>
          <a:p>
            <a:pPr marL="800100" lvl="1">
              <a:buFont typeface="Arial"/>
              <a:buChar char="•"/>
            </a:pPr>
            <a:r>
              <a:rPr lang="en-US" sz="2600" dirty="0" smtClean="0">
                <a:solidFill>
                  <a:srgbClr val="4F81BD"/>
                </a:solidFill>
              </a:rPr>
              <a:t>Power and control, isolation, and various forms of abuse are common elements in dating violence and domestic violence relationships. With dating violence, couples tend to be younger, with no marriage responsibilities or children. Dependent on parents.</a:t>
            </a:r>
            <a:endParaRPr lang="en-US" sz="2600" dirty="0">
              <a:solidFill>
                <a:srgbClr val="4F81BD"/>
              </a:solidFill>
            </a:endParaRPr>
          </a:p>
          <a:p>
            <a:pPr marL="628650" indent="-514350">
              <a:buFont typeface="+mj-lt"/>
              <a:buAutoNum type="arabicPeriod"/>
            </a:pPr>
            <a:r>
              <a:rPr lang="en-US" sz="2600" dirty="0"/>
              <a:t>Recognize the warning signs of teen dating violence for victims and perpetrators</a:t>
            </a:r>
            <a:r>
              <a:rPr lang="en-US" sz="2600" dirty="0" smtClean="0"/>
              <a:t>.</a:t>
            </a:r>
          </a:p>
          <a:p>
            <a:pPr marL="685800" lvl="1" indent="-171450">
              <a:buFont typeface="Arial"/>
              <a:buChar char="•"/>
            </a:pPr>
            <a:r>
              <a:rPr lang="en-US" sz="2600" dirty="0" smtClean="0">
                <a:solidFill>
                  <a:srgbClr val="4F81BD"/>
                </a:solidFill>
              </a:rPr>
              <a:t>Victims: Isolation from family and friends, loss of interest, making excuses for dating partner, notable changes in behavior, and  loss of confidence.  Perpetrators: Threats to hurt others, insulting, “hovering,” destruction of property, and controlling.</a:t>
            </a:r>
            <a:endParaRPr lang="en-US" sz="2600" dirty="0">
              <a:solidFill>
                <a:srgbClr val="4F81BD"/>
              </a:solidFill>
            </a:endParaRPr>
          </a:p>
          <a:p>
            <a:pPr marL="457200" lvl="1" indent="0">
              <a:buNone/>
            </a:pPr>
            <a:endParaRPr lang="en-US" sz="1800" dirty="0" smtClean="0"/>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152</a:t>
            </a:fld>
            <a:endParaRPr lang="en-US" dirty="0"/>
          </a:p>
        </p:txBody>
      </p:sp>
    </p:spTree>
    <p:extLst>
      <p:ext uri="{BB962C8B-B14F-4D97-AF65-F5344CB8AC3E}">
        <p14:creationId xmlns:p14="http://schemas.microsoft.com/office/powerpoint/2010/main" val="557830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000" dirty="0" smtClean="0"/>
              <a:t/>
            </a:r>
            <a:br>
              <a:rPr lang="en-US" sz="4000" dirty="0" smtClean="0"/>
            </a:br>
            <a:r>
              <a:rPr lang="en-US" sz="4400" dirty="0" smtClean="0"/>
              <a:t>Teen Dating Violence</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pPr marL="628650" indent="-514350">
              <a:buFont typeface="+mj-lt"/>
              <a:buAutoNum type="arabicPeriod" startAt="3"/>
            </a:pPr>
            <a:r>
              <a:rPr lang="en-US" sz="2600" dirty="0" smtClean="0"/>
              <a:t>Identify stop signs in relationship.</a:t>
            </a:r>
          </a:p>
          <a:p>
            <a:pPr marL="1028700" lvl="2" indent="-514350"/>
            <a:r>
              <a:rPr lang="en-US" sz="2600" dirty="0">
                <a:solidFill>
                  <a:srgbClr val="4F81BD"/>
                </a:solidFill>
              </a:rPr>
              <a:t>Your partner physically abuses you one time. STOP!</a:t>
            </a:r>
          </a:p>
          <a:p>
            <a:pPr marL="1028700" lvl="2" indent="-514350"/>
            <a:r>
              <a:rPr lang="en-US" sz="2600" dirty="0">
                <a:solidFill>
                  <a:srgbClr val="4F81BD"/>
                </a:solidFill>
              </a:rPr>
              <a:t>Your partner tries to isolate you from family and friends. STOP!</a:t>
            </a:r>
          </a:p>
          <a:p>
            <a:pPr marL="1028700" lvl="2" indent="-514350"/>
            <a:r>
              <a:rPr lang="en-US" sz="2600" dirty="0">
                <a:solidFill>
                  <a:srgbClr val="4F81BD"/>
                </a:solidFill>
              </a:rPr>
              <a:t>Your partner attempts to destroy your self-esteem and self-confidence. STOP!</a:t>
            </a:r>
          </a:p>
          <a:p>
            <a:pPr marL="1028700" lvl="2" indent="-514350"/>
            <a:r>
              <a:rPr lang="en-US" sz="2600" dirty="0">
                <a:solidFill>
                  <a:srgbClr val="4F81BD"/>
                </a:solidFill>
              </a:rPr>
              <a:t>You think you need to rescue or change your partner. You can’t. STOP!</a:t>
            </a:r>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153</a:t>
            </a:fld>
            <a:endParaRPr lang="en-US" dirty="0"/>
          </a:p>
        </p:txBody>
      </p:sp>
    </p:spTree>
    <p:extLst>
      <p:ext uri="{BB962C8B-B14F-4D97-AF65-F5344CB8AC3E}">
        <p14:creationId xmlns:p14="http://schemas.microsoft.com/office/powerpoint/2010/main" val="404914110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Engaging the Community</a:t>
            </a:r>
            <a:endParaRPr lang="en-US" sz="3200" dirty="0"/>
          </a:p>
        </p:txBody>
      </p:sp>
      <p:sp>
        <p:nvSpPr>
          <p:cNvPr id="3" name="Content Placeholder 2"/>
          <p:cNvSpPr>
            <a:spLocks noGrp="1"/>
          </p:cNvSpPr>
          <p:nvPr>
            <p:ph idx="1"/>
          </p:nvPr>
        </p:nvSpPr>
        <p:spPr/>
        <p:txBody>
          <a:bodyPr>
            <a:normAutofit/>
          </a:bodyPr>
          <a:lstStyle/>
          <a:p>
            <a:pPr lvl="1">
              <a:buFont typeface="Wingdings" charset="2"/>
              <a:buChar char="§"/>
            </a:pPr>
            <a:endParaRPr lang="en-US" sz="3200" dirty="0" smtClean="0"/>
          </a:p>
          <a:p>
            <a:pPr lvl="1">
              <a:buFont typeface="Wingdings" charset="2"/>
              <a:buChar char="§"/>
            </a:pPr>
            <a:r>
              <a:rPr lang="en-US" sz="3200" dirty="0" smtClean="0"/>
              <a:t>Forming a Ministry</a:t>
            </a:r>
          </a:p>
          <a:p>
            <a:pPr lvl="1">
              <a:buFont typeface="Wingdings" charset="2"/>
              <a:buChar char="§"/>
            </a:pPr>
            <a:r>
              <a:rPr lang="en-US" sz="3200" dirty="0" smtClean="0"/>
              <a:t>Awareness</a:t>
            </a:r>
          </a:p>
          <a:p>
            <a:pPr lvl="1">
              <a:buFont typeface="Wingdings" charset="2"/>
              <a:buChar char="§"/>
            </a:pPr>
            <a:r>
              <a:rPr lang="en-US" sz="3200" dirty="0" smtClean="0"/>
              <a:t>Services</a:t>
            </a:r>
          </a:p>
          <a:p>
            <a:pPr lvl="1">
              <a:buFont typeface="Wingdings" charset="2"/>
              <a:buChar char="§"/>
            </a:pPr>
            <a:r>
              <a:rPr lang="en-US" sz="3200" dirty="0" smtClean="0"/>
              <a:t>Prevention</a:t>
            </a:r>
          </a:p>
          <a:p>
            <a:pPr lvl="1">
              <a:buFont typeface="Wingdings" charset="2"/>
              <a:buChar char="§"/>
            </a:pPr>
            <a:r>
              <a:rPr lang="en-US" sz="3200" dirty="0" smtClean="0"/>
              <a:t>Related Issues</a:t>
            </a:r>
            <a:endParaRPr lang="en-US" sz="3200" dirty="0"/>
          </a:p>
          <a:p>
            <a:pPr marL="457200" lvl="1" indent="0">
              <a:buNone/>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154</a:t>
            </a:fld>
            <a:endParaRPr lang="en-US" dirty="0"/>
          </a:p>
        </p:txBody>
      </p:sp>
    </p:spTree>
    <p:extLst>
      <p:ext uri="{BB962C8B-B14F-4D97-AF65-F5344CB8AC3E}">
        <p14:creationId xmlns:p14="http://schemas.microsoft.com/office/powerpoint/2010/main" val="337693137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Forming a DV Ministry–Objectives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Participants will be able to:</a:t>
            </a:r>
            <a:endParaRPr lang="en-US" sz="3200" dirty="0">
              <a:solidFill>
                <a:srgbClr val="4F81BD"/>
              </a:solidFill>
            </a:endParaRPr>
          </a:p>
          <a:p>
            <a:pPr marL="1428750" lvl="2" indent="-514350">
              <a:buFont typeface="+mj-lt"/>
              <a:buAutoNum type="arabicPeriod"/>
            </a:pPr>
            <a:r>
              <a:rPr lang="en-US" sz="2800" dirty="0" smtClean="0"/>
              <a:t>Summarize the steps in forming a DV ministry.</a:t>
            </a:r>
          </a:p>
          <a:p>
            <a:pPr marL="1428750" lvl="2" indent="-514350">
              <a:buFont typeface="+mj-lt"/>
              <a:buAutoNum type="arabicPeriod"/>
            </a:pPr>
            <a:r>
              <a:rPr lang="en-US" sz="2800" dirty="0"/>
              <a:t>Recognize the need to recruit skilled committee members.</a:t>
            </a:r>
          </a:p>
          <a:p>
            <a:pPr marL="1428750" lvl="2" indent="-514350">
              <a:buFont typeface="+mj-lt"/>
              <a:buAutoNum type="arabicPeriod"/>
            </a:pPr>
            <a:r>
              <a:rPr lang="en-US" sz="2800" dirty="0" smtClean="0"/>
              <a:t>Recognize that establishing a realistic, actionable mission statement is a must.</a:t>
            </a:r>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155</a:t>
            </a:fld>
            <a:endParaRPr lang="en-US" dirty="0"/>
          </a:p>
        </p:txBody>
      </p:sp>
    </p:spTree>
    <p:extLst>
      <p:ext uri="{BB962C8B-B14F-4D97-AF65-F5344CB8AC3E}">
        <p14:creationId xmlns:p14="http://schemas.microsoft.com/office/powerpoint/2010/main" val="113864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Forming a DV Ministry</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Establish </a:t>
            </a:r>
            <a:r>
              <a:rPr lang="en-US" sz="3200" dirty="0"/>
              <a:t>a committee. </a:t>
            </a:r>
            <a:endParaRPr lang="en-US" sz="3200" dirty="0" smtClean="0"/>
          </a:p>
          <a:p>
            <a:pPr marL="457200" lvl="1" indent="0">
              <a:buNone/>
            </a:pPr>
            <a:endParaRPr lang="en-US" sz="3200" dirty="0" smtClean="0"/>
          </a:p>
          <a:p>
            <a:pPr lvl="1">
              <a:buFont typeface="Wingdings" charset="2"/>
              <a:buChar char="§"/>
            </a:pPr>
            <a:r>
              <a:rPr lang="en-US" sz="3200" dirty="0" smtClean="0"/>
              <a:t>Choose </a:t>
            </a:r>
            <a:r>
              <a:rPr lang="en-US" sz="3200" dirty="0"/>
              <a:t>a leader.  </a:t>
            </a:r>
            <a:endParaRPr lang="en-US" sz="3200" dirty="0" smtClean="0"/>
          </a:p>
          <a:p>
            <a:pPr marL="457200" lvl="1" indent="0">
              <a:buNone/>
            </a:pPr>
            <a:endParaRPr lang="en-US" sz="3200" dirty="0" smtClean="0"/>
          </a:p>
          <a:p>
            <a:pPr lvl="1">
              <a:buFont typeface="Wingdings" charset="2"/>
              <a:buChar char="§"/>
            </a:pPr>
            <a:r>
              <a:rPr lang="en-US" sz="3200" dirty="0"/>
              <a:t>Create a mission statement that tells what you want to accomplish</a:t>
            </a:r>
            <a:r>
              <a:rPr lang="en-US" sz="3200" dirty="0" smtClean="0"/>
              <a:t>. Consider how </a:t>
            </a:r>
            <a:r>
              <a:rPr lang="en-US" sz="3200" dirty="0">
                <a:solidFill>
                  <a:schemeClr val="accent1"/>
                </a:solidFill>
                <a:latin typeface="+mj-lt"/>
              </a:rPr>
              <a:t>Awareness–Services–</a:t>
            </a:r>
            <a:r>
              <a:rPr lang="en-US" sz="3200" dirty="0" smtClean="0">
                <a:solidFill>
                  <a:schemeClr val="accent1"/>
                </a:solidFill>
                <a:latin typeface="+mj-lt"/>
              </a:rPr>
              <a:t>Prevention </a:t>
            </a:r>
            <a:r>
              <a:rPr lang="en-US" sz="3200" dirty="0" smtClean="0">
                <a:latin typeface="+mj-lt"/>
              </a:rPr>
              <a:t>fits into your plans.</a:t>
            </a:r>
            <a:endParaRPr lang="en-US" sz="3200" dirty="0">
              <a:latin typeface="+mj-lt"/>
            </a:endParaRPr>
          </a:p>
          <a:p>
            <a:pPr marL="457200" lvl="1"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156</a:t>
            </a:fld>
            <a:endParaRPr lang="en-US" dirty="0"/>
          </a:p>
        </p:txBody>
      </p:sp>
    </p:spTree>
    <p:extLst>
      <p:ext uri="{BB962C8B-B14F-4D97-AF65-F5344CB8AC3E}">
        <p14:creationId xmlns:p14="http://schemas.microsoft.com/office/powerpoint/2010/main" val="410937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Forming a DV Ministry</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Meet </a:t>
            </a:r>
            <a:r>
              <a:rPr lang="en-US" sz="3200" dirty="0"/>
              <a:t>regularly––at least twice a month to start</a:t>
            </a:r>
            <a:r>
              <a:rPr lang="en-US" sz="3200" dirty="0" smtClean="0"/>
              <a:t>.</a:t>
            </a:r>
          </a:p>
          <a:p>
            <a:pPr lvl="1">
              <a:buFont typeface="Wingdings" charset="2"/>
              <a:buChar char="§"/>
            </a:pPr>
            <a:endParaRPr lang="en-US" sz="3200" dirty="0"/>
          </a:p>
          <a:p>
            <a:pPr lvl="1">
              <a:buFont typeface="Wingdings" charset="2"/>
              <a:buChar char="§"/>
            </a:pPr>
            <a:r>
              <a:rPr lang="en-US" sz="3200" dirty="0" smtClean="0"/>
              <a:t>Recruit a cross section of skilled </a:t>
            </a:r>
            <a:r>
              <a:rPr lang="en-US" sz="3200" dirty="0"/>
              <a:t>committee </a:t>
            </a:r>
            <a:r>
              <a:rPr lang="en-US" sz="3200" dirty="0" smtClean="0"/>
              <a:t>members</a:t>
            </a:r>
            <a:r>
              <a:rPr lang="en-US" sz="3200" dirty="0"/>
              <a:t> </a:t>
            </a:r>
            <a:r>
              <a:rPr lang="en-US" sz="3200" dirty="0" smtClean="0"/>
              <a:t>based on your needs.</a:t>
            </a:r>
          </a:p>
          <a:p>
            <a:pPr lvl="1">
              <a:buFont typeface="Wingdings" charset="2"/>
              <a:buChar char="§"/>
            </a:pPr>
            <a:endParaRPr lang="en-US" sz="3200" dirty="0" smtClean="0"/>
          </a:p>
          <a:p>
            <a:pPr lvl="1">
              <a:buFont typeface="Wingdings" charset="2"/>
              <a:buChar char="§"/>
            </a:pPr>
            <a:r>
              <a:rPr lang="en-US" sz="3200" dirty="0"/>
              <a:t>Get help! Talk with parishes that have established a domestic violence ministry. </a:t>
            </a:r>
          </a:p>
          <a:p>
            <a:pPr marL="45720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157</a:t>
            </a:fld>
            <a:endParaRPr lang="en-US" dirty="0"/>
          </a:p>
        </p:txBody>
      </p:sp>
    </p:spTree>
    <p:extLst>
      <p:ext uri="{BB962C8B-B14F-4D97-AF65-F5344CB8AC3E}">
        <p14:creationId xmlns:p14="http://schemas.microsoft.com/office/powerpoint/2010/main" val="394158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Forming a DV Ministry</a:t>
            </a:r>
            <a:endParaRPr lang="en-US" dirty="0"/>
          </a:p>
        </p:txBody>
      </p:sp>
      <p:sp>
        <p:nvSpPr>
          <p:cNvPr id="3" name="Content Placeholder 2"/>
          <p:cNvSpPr>
            <a:spLocks noGrp="1"/>
          </p:cNvSpPr>
          <p:nvPr>
            <p:ph idx="1"/>
          </p:nvPr>
        </p:nvSpPr>
        <p:spPr/>
        <p:txBody>
          <a:bodyPr>
            <a:normAutofit/>
          </a:bodyPr>
          <a:lstStyle/>
          <a:p>
            <a:pPr marL="914400" lvl="1" indent="-457200">
              <a:buFont typeface="Wingdings" charset="2"/>
              <a:buChar char="§"/>
            </a:pPr>
            <a:r>
              <a:rPr lang="en-US" sz="3200" dirty="0" smtClean="0">
                <a:solidFill>
                  <a:srgbClr val="4F81BD"/>
                </a:solidFill>
              </a:rPr>
              <a:t>Do your homework. </a:t>
            </a:r>
            <a:r>
              <a:rPr lang="en-US" sz="3200" dirty="0" smtClean="0">
                <a:solidFill>
                  <a:srgbClr val="000000"/>
                </a:solidFill>
              </a:rPr>
              <a:t>Consider </a:t>
            </a:r>
            <a:r>
              <a:rPr lang="en-US" sz="3200" dirty="0">
                <a:solidFill>
                  <a:srgbClr val="000000"/>
                </a:solidFill>
              </a:rPr>
              <a:t>these tasks</a:t>
            </a:r>
            <a:r>
              <a:rPr lang="en-US" sz="3200" dirty="0" smtClean="0">
                <a:solidFill>
                  <a:srgbClr val="000000"/>
                </a:solidFill>
              </a:rPr>
              <a:t>:</a:t>
            </a:r>
            <a:r>
              <a:rPr lang="en-US" sz="3200" dirty="0" smtClean="0">
                <a:solidFill>
                  <a:srgbClr val="4F81BD"/>
                </a:solidFill>
              </a:rPr>
              <a:t> </a:t>
            </a:r>
          </a:p>
          <a:p>
            <a:pPr lvl="2"/>
            <a:r>
              <a:rPr lang="en-US" sz="2800" dirty="0" smtClean="0"/>
              <a:t>Awareness </a:t>
            </a:r>
            <a:r>
              <a:rPr lang="en-US" sz="2800" dirty="0"/>
              <a:t>and education outreach</a:t>
            </a:r>
          </a:p>
          <a:p>
            <a:pPr lvl="2"/>
            <a:r>
              <a:rPr lang="en-US" sz="2800" dirty="0" smtClean="0"/>
              <a:t>Services </a:t>
            </a:r>
            <a:r>
              <a:rPr lang="en-US" sz="2800" dirty="0"/>
              <a:t>and </a:t>
            </a:r>
            <a:r>
              <a:rPr lang="en-US" sz="2800" dirty="0" smtClean="0"/>
              <a:t>assistance </a:t>
            </a:r>
            <a:r>
              <a:rPr lang="en-US" sz="2800" dirty="0"/>
              <a:t>to victims</a:t>
            </a:r>
          </a:p>
          <a:p>
            <a:pPr lvl="2"/>
            <a:r>
              <a:rPr lang="en-US" sz="2800" dirty="0" smtClean="0"/>
              <a:t>Finding </a:t>
            </a:r>
            <a:r>
              <a:rPr lang="en-US" sz="2800" dirty="0"/>
              <a:t>and connecting with resources such as shelters, counselors, and </a:t>
            </a:r>
            <a:r>
              <a:rPr lang="en-US" sz="2800" dirty="0" smtClean="0"/>
              <a:t>police…</a:t>
            </a:r>
            <a:endParaRPr lang="en-US" sz="2800" dirty="0"/>
          </a:p>
          <a:p>
            <a:pPr lvl="2"/>
            <a:r>
              <a:rPr lang="en-US" sz="2800" dirty="0" smtClean="0"/>
              <a:t>Communication with the parish community</a:t>
            </a:r>
            <a:endParaRPr lang="en-US" sz="2800" dirty="0"/>
          </a:p>
          <a:p>
            <a:pPr lvl="2"/>
            <a:r>
              <a:rPr lang="en-US" sz="2800" dirty="0"/>
              <a:t>P</a:t>
            </a:r>
            <a:r>
              <a:rPr lang="en-US" sz="2800" dirty="0" smtClean="0"/>
              <a:t>revention efforts</a:t>
            </a: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158</a:t>
            </a:fld>
            <a:endParaRPr lang="en-US" dirty="0"/>
          </a:p>
        </p:txBody>
      </p:sp>
    </p:spTree>
    <p:extLst>
      <p:ext uri="{BB962C8B-B14F-4D97-AF65-F5344CB8AC3E}">
        <p14:creationId xmlns:p14="http://schemas.microsoft.com/office/powerpoint/2010/main" val="109955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Forming a DV Ministry</a:t>
            </a:r>
            <a:endParaRPr lang="en-US" dirty="0"/>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sz="3200" dirty="0"/>
              <a:t>Get training for parish staff and committee members</a:t>
            </a:r>
            <a:r>
              <a:rPr lang="en-US" sz="3200" dirty="0" smtClean="0"/>
              <a:t>. At least two members should receive 40 hours’ training.</a:t>
            </a:r>
          </a:p>
          <a:p>
            <a:pPr lvl="1">
              <a:buFont typeface="Wingdings" charset="2"/>
              <a:buChar char="§"/>
            </a:pPr>
            <a:endParaRPr lang="en-US" sz="3200" dirty="0"/>
          </a:p>
          <a:p>
            <a:pPr lvl="1">
              <a:buFont typeface="Wingdings" charset="2"/>
              <a:buChar char="§"/>
            </a:pPr>
            <a:r>
              <a:rPr lang="en-US" sz="3200" dirty="0" smtClean="0"/>
              <a:t>Decide how you are going to educate your parish community on domestic violence. </a:t>
            </a:r>
          </a:p>
          <a:p>
            <a:pPr lvl="1">
              <a:buFont typeface="Wingdings" charset="2"/>
              <a:buChar char="§"/>
            </a:pPr>
            <a:endParaRPr lang="en-US" sz="3200" dirty="0"/>
          </a:p>
          <a:p>
            <a:pPr lvl="1">
              <a:buFont typeface="Wingdings" charset="2"/>
              <a:buChar char="§"/>
            </a:pPr>
            <a:r>
              <a:rPr lang="en-US" sz="3200" dirty="0" smtClean="0"/>
              <a:t>Reach out to various ministries, especially those with lots of women. Victims will be there.</a:t>
            </a:r>
          </a:p>
          <a:p>
            <a:pPr lvl="1">
              <a:buFont typeface="Wingdings" charset="2"/>
              <a:buChar char="§"/>
            </a:pPr>
            <a:endParaRPr lang="en-US" sz="3200" dirty="0" smtClean="0"/>
          </a:p>
          <a:p>
            <a:pPr marL="45720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159</a:t>
            </a:fld>
            <a:endParaRPr lang="en-US" dirty="0"/>
          </a:p>
        </p:txBody>
      </p:sp>
    </p:spTree>
    <p:extLst>
      <p:ext uri="{BB962C8B-B14F-4D97-AF65-F5344CB8AC3E}">
        <p14:creationId xmlns:p14="http://schemas.microsoft.com/office/powerpoint/2010/main" val="206281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Leslie Morgan Steiner</a:t>
            </a:r>
            <a:r>
              <a:rPr lang="en-US" sz="3200" baseline="30000" dirty="0"/>
              <a:t>1</a:t>
            </a:r>
            <a:r>
              <a:rPr lang="en-US" sz="3200" dirty="0" smtClean="0"/>
              <a:t> </a:t>
            </a:r>
            <a:r>
              <a:rPr lang="en-US" sz="1400" dirty="0" smtClean="0"/>
              <a:t>(Video available. See Reference 1.) </a:t>
            </a:r>
          </a:p>
          <a:p>
            <a:pPr marL="1257300" lvl="2" indent="-457200">
              <a:buFont typeface="Wingdings" charset="2"/>
              <a:buChar char="§"/>
            </a:pPr>
            <a:endParaRPr lang="en-US" sz="2800" dirty="0" smtClean="0"/>
          </a:p>
          <a:p>
            <a:pPr marL="1257300" lvl="2" indent="-457200">
              <a:buFont typeface="Wingdings" charset="2"/>
              <a:buChar char="§"/>
            </a:pPr>
            <a:r>
              <a:rPr lang="en-US" sz="2800" dirty="0" smtClean="0">
                <a:solidFill>
                  <a:srgbClr val="4F81BD"/>
                </a:solidFill>
              </a:rPr>
              <a:t>Questions to consider as you watch this video:</a:t>
            </a:r>
          </a:p>
          <a:p>
            <a:pPr marL="1714500" lvl="3" indent="-457200">
              <a:buFont typeface="Arial"/>
              <a:buChar char="•"/>
            </a:pPr>
            <a:r>
              <a:rPr lang="en-US" sz="2800" dirty="0" smtClean="0"/>
              <a:t>What trapped Leslie?</a:t>
            </a:r>
          </a:p>
          <a:p>
            <a:pPr marL="1714500" lvl="3" indent="-457200">
              <a:buFont typeface="Arial"/>
              <a:buChar char="•"/>
            </a:pPr>
            <a:r>
              <a:rPr lang="en-US" sz="2800" dirty="0" smtClean="0"/>
              <a:t>How did she remedy her problem?</a:t>
            </a:r>
            <a:endParaRPr lang="en-US" sz="2800" dirty="0"/>
          </a:p>
          <a:p>
            <a:pPr marL="1257300" lvl="2" indent="-457200">
              <a:buFont typeface="Wingdings" charset="2"/>
              <a:buChar char="§"/>
            </a:pPr>
            <a:endParaRPr lang="en-US" sz="1400" dirty="0" smtClean="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a:t>
            </a:fld>
            <a:endParaRPr lang="en-US" dirty="0"/>
          </a:p>
        </p:txBody>
      </p:sp>
    </p:spTree>
    <p:extLst>
      <p:ext uri="{BB962C8B-B14F-4D97-AF65-F5344CB8AC3E}">
        <p14:creationId xmlns:p14="http://schemas.microsoft.com/office/powerpoint/2010/main" val="240226083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Forming a DV Ministry</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Establish a timeline and a </a:t>
            </a:r>
            <a:r>
              <a:rPr lang="en-US" sz="3200" dirty="0"/>
              <a:t>budget</a:t>
            </a:r>
            <a:r>
              <a:rPr lang="en-US" sz="3200" dirty="0" smtClean="0"/>
              <a:t>.</a:t>
            </a:r>
          </a:p>
          <a:p>
            <a:pPr lvl="1">
              <a:buFont typeface="Wingdings" charset="2"/>
              <a:buChar char="§"/>
            </a:pPr>
            <a:endParaRPr lang="en-US" sz="3200" dirty="0" smtClean="0"/>
          </a:p>
          <a:p>
            <a:pPr lvl="1">
              <a:buFont typeface="Wingdings" charset="2"/>
              <a:buChar char="§"/>
            </a:pPr>
            <a:r>
              <a:rPr lang="en-US" sz="3200" dirty="0" smtClean="0"/>
              <a:t> Develop a three-year plan. </a:t>
            </a:r>
          </a:p>
          <a:p>
            <a:pPr lvl="1">
              <a:buFont typeface="Wingdings" charset="2"/>
              <a:buChar char="§"/>
            </a:pPr>
            <a:endParaRPr lang="en-US" sz="3200" dirty="0" smtClean="0"/>
          </a:p>
          <a:p>
            <a:pPr lvl="1">
              <a:buFont typeface="Wingdings" charset="2"/>
              <a:buChar char="§"/>
            </a:pPr>
            <a:r>
              <a:rPr lang="en-US" sz="3200" dirty="0" smtClean="0"/>
              <a:t>Make </a:t>
            </a:r>
            <a:r>
              <a:rPr lang="en-US" sz="3200" dirty="0"/>
              <a:t>your pastor a partner and keep him </a:t>
            </a:r>
            <a:r>
              <a:rPr lang="en-US" sz="3200" dirty="0" smtClean="0"/>
              <a:t>informed every </a:t>
            </a:r>
            <a:r>
              <a:rPr lang="en-US" sz="3200" dirty="0"/>
              <a:t>step of the way</a:t>
            </a:r>
            <a:r>
              <a:rPr lang="en-US" sz="3200" dirty="0" smtClean="0"/>
              <a:t>.</a:t>
            </a:r>
          </a:p>
          <a:p>
            <a:pPr lvl="1">
              <a:buFont typeface="Wingdings" charset="2"/>
              <a:buChar char="§"/>
            </a:pPr>
            <a:endParaRPr lang="en-US" sz="3200" dirty="0"/>
          </a:p>
          <a:p>
            <a:pPr marL="457200" lvl="1" indent="0">
              <a:buNone/>
            </a:pPr>
            <a:endParaRPr lang="en-US" dirty="0"/>
          </a:p>
          <a:p>
            <a:pPr marL="40005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160</a:t>
            </a:fld>
            <a:endParaRPr lang="en-US" dirty="0"/>
          </a:p>
        </p:txBody>
      </p:sp>
    </p:spTree>
    <p:extLst>
      <p:ext uri="{BB962C8B-B14F-4D97-AF65-F5344CB8AC3E}">
        <p14:creationId xmlns:p14="http://schemas.microsoft.com/office/powerpoint/2010/main" val="29664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Forming a DV </a:t>
            </a:r>
            <a:r>
              <a:rPr lang="en-US" dirty="0" smtClean="0"/>
              <a:t>Ministry</a:t>
            </a:r>
            <a:r>
              <a:rPr lang="en-US" sz="3600" dirty="0" smtClean="0"/>
              <a:t/>
            </a:r>
            <a:br>
              <a:rPr lang="en-US" sz="3600" dirty="0" smtClean="0"/>
            </a:br>
            <a:r>
              <a:rPr lang="en-US" dirty="0" smtClean="0"/>
              <a:t>Insurance</a:t>
            </a:r>
            <a:r>
              <a:rPr lang="en-US" sz="3600" dirty="0" smtClean="0"/>
              <a:t> </a:t>
            </a:r>
            <a:endParaRPr lang="en-US" sz="3600" dirty="0"/>
          </a:p>
        </p:txBody>
      </p:sp>
      <p:pic>
        <p:nvPicPr>
          <p:cNvPr id="5" name="Content Placeholder 4"/>
          <p:cNvPicPr>
            <a:picLocks noGrp="1" noChangeAspect="1"/>
          </p:cNvPicPr>
          <p:nvPr>
            <p:ph idx="1"/>
          </p:nvPr>
        </p:nvPicPr>
        <p:blipFill>
          <a:blip r:embed="rId2"/>
          <a:srcRect t="28751" b="28751"/>
          <a:stretch>
            <a:fillRect/>
          </a:stretch>
        </p:blipFill>
        <p:spPr/>
      </p:pic>
      <p:sp>
        <p:nvSpPr>
          <p:cNvPr id="4" name="Slide Number Placeholder 3"/>
          <p:cNvSpPr>
            <a:spLocks noGrp="1"/>
          </p:cNvSpPr>
          <p:nvPr>
            <p:ph type="sldNum" sz="quarter" idx="12"/>
          </p:nvPr>
        </p:nvSpPr>
        <p:spPr/>
        <p:txBody>
          <a:bodyPr/>
          <a:lstStyle/>
          <a:p>
            <a:fld id="{4813C0F2-E4A7-234C-B8C5-7DB82017C726}" type="slidenum">
              <a:rPr lang="en-US" smtClean="0"/>
              <a:t>161</a:t>
            </a:fld>
            <a:endParaRPr lang="en-US" dirty="0"/>
          </a:p>
        </p:txBody>
      </p:sp>
    </p:spTree>
    <p:extLst>
      <p:ext uri="{BB962C8B-B14F-4D97-AF65-F5344CB8AC3E}">
        <p14:creationId xmlns:p14="http://schemas.microsoft.com/office/powerpoint/2010/main" val="36516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Forming a DV Ministry</a:t>
            </a:r>
            <a:br>
              <a:rPr lang="en-US" dirty="0"/>
            </a:br>
            <a:r>
              <a:rPr lang="en-US" dirty="0" smtClean="0"/>
              <a:t>Software and Data Support</a:t>
            </a:r>
            <a:endParaRPr lang="en-US" dirty="0"/>
          </a:p>
        </p:txBody>
      </p:sp>
      <p:sp>
        <p:nvSpPr>
          <p:cNvPr id="3" name="Content Placeholder 2"/>
          <p:cNvSpPr>
            <a:spLocks noGrp="1"/>
          </p:cNvSpPr>
          <p:nvPr>
            <p:ph idx="1"/>
          </p:nvPr>
        </p:nvSpPr>
        <p:spPr/>
        <p:txBody>
          <a:bodyPr/>
          <a:lstStyle/>
          <a:p>
            <a:pPr marL="457200" lvl="1" indent="-457200">
              <a:buFont typeface="Wingdings" charset="2"/>
              <a:buChar char="§"/>
            </a:pPr>
            <a:r>
              <a:rPr lang="en-US" dirty="0">
                <a:solidFill>
                  <a:srgbClr val="4F81BD"/>
                </a:solidFill>
              </a:rPr>
              <a:t>The Illinois Criminal Justice Information Authority (ICJIA) provides InfoNet</a:t>
            </a:r>
            <a:r>
              <a:rPr lang="en-US" dirty="0"/>
              <a:t>, a web-based </a:t>
            </a:r>
            <a:r>
              <a:rPr lang="en-US" dirty="0" smtClean="0"/>
              <a:t>database that  </a:t>
            </a:r>
            <a:r>
              <a:rPr lang="en-US" dirty="0"/>
              <a:t>is used by many domestic violence programs in Illinois to collect and report data on their clients, services, and other activities. </a:t>
            </a:r>
            <a:r>
              <a:rPr lang="en-US" dirty="0">
                <a:solidFill>
                  <a:srgbClr val="4F81BD"/>
                </a:solidFill>
              </a:rPr>
              <a:t>The database may be used at no charge as long as the data entry rules are followed. </a:t>
            </a:r>
            <a:r>
              <a:rPr lang="en-US" dirty="0"/>
              <a:t>Client information is anonymous. For additional information, please contact Jennifer Hiselman at ICJIA, 312-793-8689. </a:t>
            </a:r>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162</a:t>
            </a:fld>
            <a:endParaRPr lang="en-US" dirty="0"/>
          </a:p>
        </p:txBody>
      </p:sp>
    </p:spTree>
    <p:extLst>
      <p:ext uri="{BB962C8B-B14F-4D97-AF65-F5344CB8AC3E}">
        <p14:creationId xmlns:p14="http://schemas.microsoft.com/office/powerpoint/2010/main" val="26976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Forming a DV Ministry</a:t>
            </a:r>
            <a:r>
              <a:rPr lang="en-US" sz="3200" dirty="0" smtClean="0"/>
              <a:t/>
            </a:r>
            <a:br>
              <a:rPr lang="en-US" sz="3200" dirty="0" smtClean="0"/>
            </a:br>
            <a:r>
              <a:rPr lang="en-US" sz="4000" dirty="0" smtClean="0"/>
              <a:t>Let’s review our objectives:</a:t>
            </a:r>
            <a:endParaRPr lang="en-US" sz="4000" dirty="0"/>
          </a:p>
        </p:txBody>
      </p:sp>
      <p:sp>
        <p:nvSpPr>
          <p:cNvPr id="3" name="Content Placeholder 2"/>
          <p:cNvSpPr>
            <a:spLocks noGrp="1"/>
          </p:cNvSpPr>
          <p:nvPr>
            <p:ph idx="1"/>
          </p:nvPr>
        </p:nvSpPr>
        <p:spPr/>
        <p:txBody>
          <a:bodyPr>
            <a:normAutofit fontScale="92500" lnSpcReduction="10000"/>
          </a:bodyPr>
          <a:lstStyle/>
          <a:p>
            <a:pPr marL="1028700" lvl="1" indent="-514350">
              <a:buFont typeface="+mj-lt"/>
              <a:buAutoNum type="arabicPeriod"/>
            </a:pPr>
            <a:r>
              <a:rPr lang="en-US" dirty="0" smtClean="0"/>
              <a:t>Summarize the steps in forming a DV ministry.</a:t>
            </a:r>
          </a:p>
          <a:p>
            <a:pPr lvl="2"/>
            <a:r>
              <a:rPr lang="en-US" sz="2800" dirty="0" smtClean="0">
                <a:solidFill>
                  <a:srgbClr val="4F81BD"/>
                </a:solidFill>
              </a:rPr>
              <a:t>Establish a committee. Choose a leader. Recruit. Create a mission statement. Meet regularly. Get training. Educate. Develop a timeline and budget. Make your pastor a partner.</a:t>
            </a:r>
          </a:p>
          <a:p>
            <a:pPr marL="1028700" lvl="1" indent="-514350">
              <a:buFont typeface="+mj-lt"/>
              <a:buAutoNum type="arabicPeriod"/>
            </a:pPr>
            <a:r>
              <a:rPr lang="en-US" dirty="0"/>
              <a:t>Recognize the need to recruit skilled committee members</a:t>
            </a:r>
            <a:r>
              <a:rPr lang="en-US" dirty="0" smtClean="0"/>
              <a:t>.</a:t>
            </a:r>
          </a:p>
          <a:p>
            <a:pPr marL="1200150" lvl="2"/>
            <a:r>
              <a:rPr lang="en-US" sz="2800" dirty="0" smtClean="0">
                <a:solidFill>
                  <a:srgbClr val="4F81BD"/>
                </a:solidFill>
              </a:rPr>
              <a:t>People are always the difference.</a:t>
            </a:r>
            <a:endParaRPr lang="en-US" sz="2800" dirty="0">
              <a:solidFill>
                <a:srgbClr val="4F81BD"/>
              </a:solidFill>
            </a:endParaRPr>
          </a:p>
          <a:p>
            <a:pPr marL="1028700" lvl="1" indent="-514350">
              <a:buFont typeface="+mj-lt"/>
              <a:buAutoNum type="arabicPeriod"/>
            </a:pPr>
            <a:r>
              <a:rPr lang="en-US" dirty="0" smtClean="0"/>
              <a:t>Recognize that establishing a realistic, actionable mission statement is a must.</a:t>
            </a:r>
          </a:p>
          <a:p>
            <a:pPr lvl="2"/>
            <a:r>
              <a:rPr lang="en-US" sz="2800" dirty="0" smtClean="0">
                <a:solidFill>
                  <a:srgbClr val="4F81BD"/>
                </a:solidFill>
              </a:rPr>
              <a:t>Keep it simple, measureable, and doable.</a:t>
            </a:r>
          </a:p>
          <a:p>
            <a:pPr>
              <a:buFont typeface="Wingdings" charset="2"/>
              <a:buChar char="§"/>
            </a:pPr>
            <a:endParaRPr lang="en-US" sz="2800" dirty="0" smtClean="0"/>
          </a:p>
          <a:p>
            <a:pPr>
              <a:buFont typeface="Wingdings" charset="2"/>
              <a:buChar char="§"/>
            </a:pPr>
            <a:endParaRPr lang="en-US" sz="1600" dirty="0" smtClean="0"/>
          </a:p>
          <a:p>
            <a:pPr>
              <a:buFont typeface="Wingdings" charset="2"/>
              <a:buChar char="§"/>
            </a:pPr>
            <a:endParaRPr lang="en-US" sz="16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163</a:t>
            </a:fld>
            <a:endParaRPr lang="en-US" dirty="0"/>
          </a:p>
        </p:txBody>
      </p:sp>
    </p:spTree>
    <p:extLst>
      <p:ext uri="{BB962C8B-B14F-4D97-AF65-F5344CB8AC3E}">
        <p14:creationId xmlns:p14="http://schemas.microsoft.com/office/powerpoint/2010/main" val="25350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Awareness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chemeClr val="accent1"/>
                </a:solidFill>
              </a:rPr>
              <a:t>Participants will be able to:</a:t>
            </a:r>
          </a:p>
          <a:p>
            <a:pPr marL="1428750" lvl="2" indent="-514350">
              <a:buFont typeface="+mj-lt"/>
              <a:buAutoNum type="arabicPeriod"/>
            </a:pPr>
            <a:r>
              <a:rPr lang="en-US" sz="2800" dirty="0" smtClean="0"/>
              <a:t>Recognize that preaching at liturgies provides a unique opportunity. </a:t>
            </a:r>
          </a:p>
          <a:p>
            <a:pPr marL="914400" lvl="2" indent="0">
              <a:buNone/>
            </a:pPr>
            <a:endParaRPr lang="en-US" sz="2800" dirty="0" smtClean="0"/>
          </a:p>
          <a:p>
            <a:pPr marL="1428750" lvl="2" indent="-514350">
              <a:buFont typeface="+mj-lt"/>
              <a:buAutoNum type="arabicPeriod"/>
            </a:pPr>
            <a:r>
              <a:rPr lang="en-US" sz="2800" dirty="0" smtClean="0"/>
              <a:t>Identify awareness-building activities.</a:t>
            </a:r>
          </a:p>
          <a:p>
            <a:pPr marL="914400" lvl="2" indent="0">
              <a:buNone/>
            </a:pPr>
            <a:endParaRPr lang="en-US" sz="2800" dirty="0" smtClean="0"/>
          </a:p>
          <a:p>
            <a:pPr marL="1428750" lvl="2" indent="-514350">
              <a:buFont typeface="+mj-lt"/>
              <a:buAutoNum type="arabicPeriod"/>
            </a:pPr>
            <a:r>
              <a:rPr lang="en-US" sz="2800" dirty="0" smtClean="0"/>
              <a:t>Explain why building awareness is critical to combating domestic and dating violence.</a:t>
            </a:r>
          </a:p>
          <a:p>
            <a:pPr marL="457200" lvl="1" indent="0">
              <a:buNone/>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164</a:t>
            </a:fld>
            <a:endParaRPr lang="en-US" dirty="0"/>
          </a:p>
        </p:txBody>
      </p:sp>
    </p:spTree>
    <p:extLst>
      <p:ext uri="{BB962C8B-B14F-4D97-AF65-F5344CB8AC3E}">
        <p14:creationId xmlns:p14="http://schemas.microsoft.com/office/powerpoint/2010/main" val="216922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dirty="0"/>
          </a:p>
        </p:txBody>
      </p:sp>
      <p:sp>
        <p:nvSpPr>
          <p:cNvPr id="3" name="Content Placeholder 2"/>
          <p:cNvSpPr>
            <a:spLocks noGrp="1"/>
          </p:cNvSpPr>
          <p:nvPr>
            <p:ph idx="1"/>
          </p:nvPr>
        </p:nvSpPr>
        <p:spPr/>
        <p:txBody>
          <a:bodyPr>
            <a:normAutofit/>
          </a:bodyPr>
          <a:lstStyle/>
          <a:p>
            <a:pPr marL="857250" lvl="2" indent="-457200">
              <a:buClr>
                <a:schemeClr val="tx1"/>
              </a:buClr>
              <a:buFont typeface="Wingdings" charset="2"/>
              <a:buChar char="§"/>
            </a:pPr>
            <a:r>
              <a:rPr lang="en-US" sz="3200" dirty="0" smtClean="0">
                <a:solidFill>
                  <a:srgbClr val="4F81BD"/>
                </a:solidFill>
              </a:rPr>
              <a:t>Awareness is critical to combating domestic and dating violence because it:</a:t>
            </a:r>
          </a:p>
          <a:p>
            <a:pPr marL="1314450" lvl="3" indent="-457200">
              <a:buClr>
                <a:schemeClr val="tx1"/>
              </a:buClr>
              <a:buFont typeface="Arial"/>
              <a:buChar char="•"/>
            </a:pPr>
            <a:r>
              <a:rPr lang="en-US" sz="2800" dirty="0"/>
              <a:t>Shines a light on the realities </a:t>
            </a:r>
            <a:r>
              <a:rPr lang="en-US" sz="2800" dirty="0" smtClean="0"/>
              <a:t>that victims </a:t>
            </a:r>
            <a:r>
              <a:rPr lang="en-US" sz="2800" dirty="0"/>
              <a:t>and witnesses face.</a:t>
            </a:r>
          </a:p>
          <a:p>
            <a:pPr marL="1314450" lvl="3" indent="-457200">
              <a:buClr>
                <a:schemeClr val="tx1"/>
              </a:buClr>
              <a:buFont typeface="Arial"/>
              <a:buChar char="•"/>
            </a:pPr>
            <a:r>
              <a:rPr lang="en-US" sz="2800" dirty="0" smtClean="0"/>
              <a:t>Gives voice to victims’ silence.</a:t>
            </a:r>
          </a:p>
          <a:p>
            <a:pPr marL="1314450" lvl="3" indent="-457200">
              <a:buClr>
                <a:schemeClr val="tx1"/>
              </a:buClr>
              <a:buFont typeface="Arial"/>
              <a:buChar char="•"/>
            </a:pPr>
            <a:r>
              <a:rPr lang="en-US" sz="2800" dirty="0" smtClean="0"/>
              <a:t>Educates abusers. Abuse is a crime and a sin.</a:t>
            </a:r>
          </a:p>
          <a:p>
            <a:pPr marL="1314450" lvl="3" indent="-457200">
              <a:buClr>
                <a:schemeClr val="tx1"/>
              </a:buClr>
              <a:buFont typeface="Arial"/>
              <a:buChar char="•"/>
            </a:pPr>
            <a:r>
              <a:rPr lang="en-US" sz="2800" dirty="0" smtClean="0"/>
              <a:t>Provides hope. My community knows. My community cares. </a:t>
            </a:r>
            <a:endParaRPr lang="en-US" sz="2800" dirty="0"/>
          </a:p>
          <a:p>
            <a:pPr marL="1314450" lvl="3" indent="-457200">
              <a:buClr>
                <a:schemeClr val="tx1"/>
              </a:buClr>
              <a:buFont typeface="Arial"/>
              <a:buChar char="•"/>
            </a:pPr>
            <a:r>
              <a:rPr lang="en-US" sz="2800" dirty="0" smtClean="0"/>
              <a:t>DV does not have to be a way of life.</a:t>
            </a:r>
          </a:p>
          <a:p>
            <a:pPr marL="1314450" lvl="3" indent="-457200">
              <a:buClr>
                <a:schemeClr val="tx1"/>
              </a:buClr>
              <a:buFont typeface="Wingdings" charset="2"/>
              <a:buChar char="§"/>
            </a:pPr>
            <a:endParaRPr lang="en-US" dirty="0" smtClean="0"/>
          </a:p>
          <a:p>
            <a:pPr marL="400050" lvl="2" indent="0">
              <a:buClr>
                <a:schemeClr val="tx1"/>
              </a:buClr>
              <a:buNone/>
            </a:pPr>
            <a:endParaRPr lang="en-US" sz="10400" dirty="0"/>
          </a:p>
          <a:p>
            <a:pPr marL="400050" lvl="2" indent="0" algn="r">
              <a:buNone/>
            </a:pPr>
            <a:endParaRPr lang="en-US" sz="1400" dirty="0" smtClean="0"/>
          </a:p>
          <a:p>
            <a:pPr marL="400050" lvl="2"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48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dirty="0"/>
          </a:p>
        </p:txBody>
      </p:sp>
      <p:sp>
        <p:nvSpPr>
          <p:cNvPr id="3" name="Content Placeholder 2"/>
          <p:cNvSpPr>
            <a:spLocks noGrp="1"/>
          </p:cNvSpPr>
          <p:nvPr>
            <p:ph idx="1"/>
          </p:nvPr>
        </p:nvSpPr>
        <p:spPr/>
        <p:txBody>
          <a:bodyPr>
            <a:normAutofit lnSpcReduction="10000"/>
          </a:bodyPr>
          <a:lstStyle/>
          <a:p>
            <a:pPr lvl="1">
              <a:buClr>
                <a:schemeClr val="tx1"/>
              </a:buClr>
              <a:buFont typeface="Wingdings" charset="2"/>
              <a:buChar char="§"/>
            </a:pPr>
            <a:r>
              <a:rPr lang="en-US" dirty="0"/>
              <a:t>Liturgies are unique opportunities</a:t>
            </a:r>
            <a:r>
              <a:rPr lang="en-US" dirty="0" smtClean="0"/>
              <a:t>.</a:t>
            </a:r>
          </a:p>
          <a:p>
            <a:pPr marL="457200" lvl="1" indent="0">
              <a:buClr>
                <a:schemeClr val="tx1"/>
              </a:buClr>
              <a:buNone/>
            </a:pPr>
            <a:endParaRPr lang="en-US" dirty="0"/>
          </a:p>
          <a:p>
            <a:pPr lvl="1">
              <a:buClr>
                <a:schemeClr val="tx1"/>
              </a:buClr>
              <a:buFont typeface="Wingdings" charset="2"/>
              <a:buChar char="§"/>
            </a:pPr>
            <a:r>
              <a:rPr lang="en-US" dirty="0" smtClean="0"/>
              <a:t>Liturgies can reach victims, witnesses, abusers, and the parish community at the same time.</a:t>
            </a:r>
          </a:p>
          <a:p>
            <a:pPr marL="457200" lvl="1" indent="0">
              <a:buClr>
                <a:schemeClr val="tx1"/>
              </a:buClr>
              <a:buNone/>
            </a:pPr>
            <a:endParaRPr lang="en-US" dirty="0" smtClean="0"/>
          </a:p>
          <a:p>
            <a:pPr lvl="1">
              <a:buClr>
                <a:schemeClr val="tx1"/>
              </a:buClr>
              <a:buFont typeface="Wingdings" charset="2"/>
              <a:buChar char="§"/>
            </a:pPr>
            <a:endParaRPr lang="en-US" dirty="0" smtClean="0"/>
          </a:p>
          <a:p>
            <a:pPr marL="457200" lvl="1" indent="0">
              <a:buClr>
                <a:schemeClr val="tx1"/>
              </a:buClr>
              <a:buNone/>
            </a:pPr>
            <a:r>
              <a:rPr lang="en-US" dirty="0" smtClean="0">
                <a:solidFill>
                  <a:srgbClr val="4F81BD"/>
                </a:solidFill>
              </a:rPr>
              <a:t>         This opportunity cannot be duplicated. </a:t>
            </a:r>
          </a:p>
          <a:p>
            <a:pPr marL="457200" lvl="1" indent="0">
              <a:buClr>
                <a:schemeClr val="tx1"/>
              </a:buClr>
              <a:buNone/>
            </a:pPr>
            <a:endParaRPr lang="en-US" dirty="0" smtClean="0"/>
          </a:p>
          <a:p>
            <a:pPr marL="457200" lvl="1" indent="0">
              <a:buClr>
                <a:schemeClr val="tx1"/>
              </a:buClr>
              <a:buNone/>
            </a:pPr>
            <a:endParaRPr lang="en-US" dirty="0"/>
          </a:p>
          <a:p>
            <a:pPr marL="400050" lvl="2" indent="0" algn="r">
              <a:buNone/>
            </a:pPr>
            <a:r>
              <a:rPr lang="en-US" sz="1400" dirty="0" smtClean="0"/>
              <a:t>USCCB</a:t>
            </a:r>
            <a:r>
              <a:rPr lang="en-US" sz="1400" baseline="30000" dirty="0" smtClean="0"/>
              <a:t>9</a:t>
            </a:r>
            <a:r>
              <a:rPr lang="en-US" sz="1400" dirty="0" smtClean="0"/>
              <a:t>-adapted</a:t>
            </a:r>
            <a:endParaRPr lang="en-US" sz="1400" dirty="0"/>
          </a:p>
          <a:p>
            <a:pPr marL="400050" lvl="2" indent="0" algn="r">
              <a:buNone/>
            </a:pPr>
            <a:endParaRPr lang="en-US" sz="1400" dirty="0" smtClean="0"/>
          </a:p>
          <a:p>
            <a:pPr marL="400050" lvl="2" indent="0" algn="r">
              <a:buNone/>
            </a:pPr>
            <a:endParaRPr lang="en-US" sz="1400" dirty="0" smtClean="0"/>
          </a:p>
          <a:p>
            <a:pPr marL="400050" lvl="2" indent="0" algn="r">
              <a:buNone/>
            </a:pPr>
            <a:endParaRPr lang="en-US" sz="1400" dirty="0"/>
          </a:p>
          <a:p>
            <a:pPr marL="400050" lvl="2" indent="0" algn="r">
              <a:buNone/>
            </a:pPr>
            <a:endParaRPr lang="en-US" sz="1400" dirty="0" smtClean="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166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307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sz="3200" dirty="0"/>
          </a:p>
        </p:txBody>
      </p:sp>
      <p:sp>
        <p:nvSpPr>
          <p:cNvPr id="3" name="Content Placeholder 2"/>
          <p:cNvSpPr>
            <a:spLocks noGrp="1"/>
          </p:cNvSpPr>
          <p:nvPr>
            <p:ph idx="1"/>
          </p:nvPr>
        </p:nvSpPr>
        <p:spPr/>
        <p:txBody>
          <a:bodyPr>
            <a:normAutofit fontScale="85000" lnSpcReduction="20000"/>
          </a:bodyPr>
          <a:lstStyle/>
          <a:p>
            <a:pPr lvl="1">
              <a:buClr>
                <a:schemeClr val="tx1"/>
              </a:buClr>
              <a:buFont typeface="Wingdings" charset="2"/>
              <a:buChar char="§"/>
            </a:pPr>
            <a:r>
              <a:rPr lang="en-US" dirty="0" smtClean="0"/>
              <a:t>“Be </a:t>
            </a:r>
            <a:r>
              <a:rPr lang="en-US" dirty="0"/>
              <a:t>aware of the fact that possibly some form of domestic violence may impact a </a:t>
            </a:r>
            <a:r>
              <a:rPr lang="en-US" dirty="0">
                <a:solidFill>
                  <a:schemeClr val="accent1"/>
                </a:solidFill>
              </a:rPr>
              <a:t>third of those who will be listening to your homily on a given Sunday</a:t>
            </a:r>
            <a:r>
              <a:rPr lang="en-US" dirty="0" smtClean="0"/>
              <a:t>.” </a:t>
            </a:r>
          </a:p>
          <a:p>
            <a:pPr marL="457200" lvl="1" indent="0">
              <a:buClr>
                <a:schemeClr val="tx1"/>
              </a:buClr>
              <a:buNone/>
            </a:pPr>
            <a:endParaRPr lang="en-US" dirty="0" smtClean="0"/>
          </a:p>
          <a:p>
            <a:pPr lvl="1">
              <a:buClr>
                <a:schemeClr val="tx1"/>
              </a:buClr>
              <a:buFont typeface="Wingdings" charset="2"/>
              <a:buChar char="§"/>
            </a:pPr>
            <a:r>
              <a:rPr lang="en-US" dirty="0" smtClean="0"/>
              <a:t>“The </a:t>
            </a:r>
            <a:r>
              <a:rPr lang="en-US" dirty="0"/>
              <a:t>S</a:t>
            </a:r>
            <a:r>
              <a:rPr lang="en-US" dirty="0" smtClean="0"/>
              <a:t>cripture </a:t>
            </a:r>
            <a:r>
              <a:rPr lang="en-US" dirty="0"/>
              <a:t>readings of almost every Sunday of the liturgical year afford us the opportunity </a:t>
            </a:r>
            <a:r>
              <a:rPr lang="en-US" dirty="0">
                <a:solidFill>
                  <a:srgbClr val="4F81BD"/>
                </a:solidFill>
              </a:rPr>
              <a:t>to speak about gospel values of love, respect, kindness, and gentleness to others, especially to those with whom we live</a:t>
            </a:r>
            <a:r>
              <a:rPr lang="en-US" dirty="0" smtClean="0">
                <a:solidFill>
                  <a:srgbClr val="4F81BD"/>
                </a:solidFill>
              </a:rPr>
              <a:t>.”</a:t>
            </a:r>
            <a:r>
              <a:rPr lang="en-US" dirty="0" smtClean="0"/>
              <a:t> </a:t>
            </a:r>
          </a:p>
          <a:p>
            <a:pPr lvl="1">
              <a:buClr>
                <a:schemeClr val="tx1"/>
              </a:buClr>
              <a:buFont typeface="Wingdings" charset="2"/>
              <a:buChar char="§"/>
            </a:pPr>
            <a:endParaRPr lang="en-US" dirty="0"/>
          </a:p>
          <a:p>
            <a:pPr lvl="1">
              <a:buClr>
                <a:schemeClr val="tx1"/>
              </a:buClr>
              <a:buFont typeface="Wingdings" charset="2"/>
              <a:buChar char="§"/>
            </a:pPr>
            <a:r>
              <a:rPr lang="en-US" dirty="0" smtClean="0"/>
              <a:t>“Just </a:t>
            </a:r>
            <a:r>
              <a:rPr lang="en-US" dirty="0"/>
              <a:t>a simple and pastorally sound reference to domestic violence in a homily lets people know that </a:t>
            </a:r>
            <a:r>
              <a:rPr lang="en-US" dirty="0">
                <a:solidFill>
                  <a:srgbClr val="4F81BD"/>
                </a:solidFill>
              </a:rPr>
              <a:t>it is okay to approach you about the matter for help</a:t>
            </a:r>
            <a:r>
              <a:rPr lang="en-US" dirty="0" smtClean="0"/>
              <a:t>.”</a:t>
            </a:r>
          </a:p>
          <a:p>
            <a:pPr lvl="1">
              <a:buClr>
                <a:schemeClr val="tx1"/>
              </a:buClr>
              <a:buFont typeface="Wingdings" charset="2"/>
              <a:buChar char="§"/>
            </a:pPr>
            <a:endParaRPr lang="en-US" dirty="0"/>
          </a:p>
          <a:p>
            <a:pPr marL="457200" lvl="1" indent="0" algn="r">
              <a:buNone/>
            </a:pPr>
            <a:r>
              <a:rPr lang="en-US" sz="1500" dirty="0" smtClean="0"/>
              <a:t>USCCB</a:t>
            </a:r>
            <a:r>
              <a:rPr lang="en-US" sz="1500" baseline="30000" dirty="0"/>
              <a:t>9</a:t>
            </a:r>
            <a:r>
              <a:rPr lang="en-US" sz="1500" dirty="0" smtClean="0"/>
              <a:t>-</a:t>
            </a:r>
            <a:r>
              <a:rPr lang="en-US" sz="1500" dirty="0"/>
              <a:t>quoted</a:t>
            </a:r>
          </a:p>
          <a:p>
            <a:pPr lvl="1"/>
            <a:endParaRPr lang="en-US" sz="34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167</a:t>
            </a:fld>
            <a:endParaRPr lang="en-US" dirty="0"/>
          </a:p>
        </p:txBody>
      </p:sp>
    </p:spTree>
    <p:extLst>
      <p:ext uri="{BB962C8B-B14F-4D97-AF65-F5344CB8AC3E}">
        <p14:creationId xmlns:p14="http://schemas.microsoft.com/office/powerpoint/2010/main" val="223636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sz="3200" dirty="0"/>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smtClean="0"/>
              <a:t>For suggestions for preaching about family violence, see </a:t>
            </a:r>
          </a:p>
          <a:p>
            <a:pPr marL="857250" lvl="2" indent="0">
              <a:buClr>
                <a:schemeClr val="tx1"/>
              </a:buClr>
              <a:buNone/>
            </a:pPr>
            <a:r>
              <a:rPr lang="en-US" sz="2800" dirty="0" smtClean="0">
                <a:hlinkClick r:id="rId2"/>
              </a:rPr>
              <a:t>http</a:t>
            </a:r>
            <a:r>
              <a:rPr lang="en-US" sz="2800" dirty="0">
                <a:hlinkClick r:id="rId2"/>
              </a:rPr>
              <a:t>://www.usccb.org/about/laity-marriage-family-life-and-youth/womens-issues/preachint-</a:t>
            </a:r>
            <a:r>
              <a:rPr lang="en-US" sz="2800" dirty="0" smtClean="0">
                <a:hlinkClick r:id="rId2"/>
              </a:rPr>
              <a:t>tips.cfm</a:t>
            </a:r>
            <a:r>
              <a:rPr lang="en-US" sz="2800" dirty="0" smtClean="0"/>
              <a:t>.</a:t>
            </a:r>
          </a:p>
          <a:p>
            <a:pPr marL="457200" lvl="1" indent="0">
              <a:buClr>
                <a:schemeClr val="tx1"/>
              </a:buClr>
              <a:buNone/>
            </a:pPr>
            <a:endParaRPr lang="en-US" dirty="0"/>
          </a:p>
          <a:p>
            <a:pPr lvl="1">
              <a:buClr>
                <a:schemeClr val="tx1"/>
              </a:buClr>
              <a:buFont typeface="Wingdings" charset="2"/>
              <a:buChar char="§"/>
            </a:pPr>
            <a:r>
              <a:rPr lang="en-US" dirty="0" smtClean="0"/>
              <a:t>For sample homilies, see   </a:t>
            </a:r>
            <a:r>
              <a:rPr lang="en-US" dirty="0" smtClean="0">
                <a:hlinkClick r:id="rId3"/>
              </a:rPr>
              <a:t>http</a:t>
            </a:r>
            <a:r>
              <a:rPr lang="en-US" dirty="0">
                <a:hlinkClick r:id="rId3"/>
              </a:rPr>
              <a:t>://nccbuscc.org/laity/women/</a:t>
            </a:r>
            <a:r>
              <a:rPr lang="en-US" dirty="0" smtClean="0">
                <a:hlinkClick r:id="rId3"/>
              </a:rPr>
              <a:t>homilies.shtml</a:t>
            </a:r>
            <a:r>
              <a:rPr lang="en-US" dirty="0" smtClean="0"/>
              <a:t>.</a:t>
            </a:r>
          </a:p>
          <a:p>
            <a:pPr marL="457200" lvl="1" indent="0">
              <a:buClr>
                <a:schemeClr val="tx1"/>
              </a:buClr>
              <a:buNone/>
            </a:pPr>
            <a:endParaRPr lang="en-US" dirty="0"/>
          </a:p>
          <a:p>
            <a:pPr marL="457200" lvl="1" indent="0">
              <a:buClr>
                <a:schemeClr val="tx1"/>
              </a:buClr>
              <a:buNone/>
            </a:pPr>
            <a:endParaRPr lang="en-US" dirty="0" smtClean="0"/>
          </a:p>
          <a:p>
            <a:pPr marL="457200" lvl="1" indent="0">
              <a:buClr>
                <a:schemeClr val="tx1"/>
              </a:buClr>
              <a:buNone/>
            </a:pPr>
            <a:endParaRPr lang="en-US" dirty="0"/>
          </a:p>
          <a:p>
            <a:pPr lvl="1">
              <a:buClr>
                <a:schemeClr val="tx1"/>
              </a:buClr>
              <a:buFont typeface="Wingdings" charset="2"/>
              <a:buChar char="§"/>
            </a:pPr>
            <a:endParaRPr lang="en-US" dirty="0"/>
          </a:p>
          <a:p>
            <a:pPr lvl="1"/>
            <a:endParaRPr lang="en-US" sz="34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168</a:t>
            </a:fld>
            <a:endParaRPr lang="en-US" dirty="0"/>
          </a:p>
        </p:txBody>
      </p:sp>
    </p:spTree>
    <p:extLst>
      <p:ext uri="{BB962C8B-B14F-4D97-AF65-F5344CB8AC3E}">
        <p14:creationId xmlns:p14="http://schemas.microsoft.com/office/powerpoint/2010/main" val="227917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sz="3200" dirty="0"/>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smtClean="0"/>
              <a:t>[Utilize Prayers of the Faithful]</a:t>
            </a:r>
          </a:p>
          <a:p>
            <a:pPr lvl="1">
              <a:buClr>
                <a:schemeClr val="tx1"/>
              </a:buClr>
              <a:buFont typeface="Wingdings" charset="2"/>
              <a:buChar char="§"/>
            </a:pPr>
            <a:endParaRPr lang="en-US" dirty="0"/>
          </a:p>
          <a:p>
            <a:pPr lvl="1">
              <a:buClr>
                <a:schemeClr val="tx1"/>
              </a:buClr>
              <a:buFont typeface="Wingdings" charset="2"/>
              <a:buChar char="§"/>
            </a:pPr>
            <a:r>
              <a:rPr lang="en-US" dirty="0"/>
              <a:t>Describe what abuse is so that women recognize </a:t>
            </a:r>
            <a:r>
              <a:rPr lang="en-US" dirty="0" smtClean="0"/>
              <a:t>what is </a:t>
            </a:r>
            <a:r>
              <a:rPr lang="en-US" dirty="0"/>
              <a:t>happening to </a:t>
            </a:r>
            <a:r>
              <a:rPr lang="en-US" dirty="0" smtClean="0"/>
              <a:t>them.</a:t>
            </a:r>
          </a:p>
          <a:p>
            <a:pPr lvl="1">
              <a:buClr>
                <a:schemeClr val="tx1"/>
              </a:buClr>
              <a:buFont typeface="Wingdings" charset="2"/>
              <a:buChar char="§"/>
            </a:pPr>
            <a:endParaRPr lang="en-US" dirty="0"/>
          </a:p>
          <a:p>
            <a:pPr lvl="1">
              <a:buClr>
                <a:schemeClr val="tx1"/>
              </a:buClr>
              <a:buFont typeface="Wingdings" charset="2"/>
              <a:buChar char="§"/>
            </a:pPr>
            <a:r>
              <a:rPr lang="en-US" dirty="0"/>
              <a:t>Identify violence against women as a sin in parish reconciliation </a:t>
            </a:r>
            <a:r>
              <a:rPr lang="en-US" dirty="0" smtClean="0"/>
              <a:t>services. </a:t>
            </a:r>
          </a:p>
          <a:p>
            <a:pPr marL="457200" lvl="1" indent="0">
              <a:buClr>
                <a:schemeClr val="tx1"/>
              </a:buClr>
              <a:buNone/>
            </a:pPr>
            <a:endParaRPr lang="en-US" dirty="0"/>
          </a:p>
          <a:p>
            <a:pPr marL="457200" lvl="1" indent="0" algn="r">
              <a:buNone/>
            </a:pPr>
            <a:r>
              <a:rPr lang="en-US" sz="1500" dirty="0" smtClean="0"/>
              <a:t>USCCB</a:t>
            </a:r>
            <a:r>
              <a:rPr lang="en-US" sz="1500" baseline="30000" dirty="0"/>
              <a:t>9</a:t>
            </a:r>
            <a:r>
              <a:rPr lang="en-US" sz="1500" dirty="0" smtClean="0"/>
              <a:t>-</a:t>
            </a:r>
            <a:r>
              <a:rPr lang="en-US" sz="1500" dirty="0"/>
              <a:t>quoted</a:t>
            </a:r>
          </a:p>
          <a:p>
            <a:pPr lvl="1"/>
            <a:endParaRPr lang="en-US" sz="34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169</a:t>
            </a:fld>
            <a:endParaRPr lang="en-US" dirty="0"/>
          </a:p>
        </p:txBody>
      </p:sp>
    </p:spTree>
    <p:extLst>
      <p:ext uri="{BB962C8B-B14F-4D97-AF65-F5344CB8AC3E}">
        <p14:creationId xmlns:p14="http://schemas.microsoft.com/office/powerpoint/2010/main" val="295911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Leslie Morgan Steiner</a:t>
            </a:r>
            <a:endParaRPr lang="en-US" sz="1400" dirty="0" smtClean="0"/>
          </a:p>
          <a:p>
            <a:pPr marL="1257300" lvl="2" indent="-457200">
              <a:buFont typeface="Wingdings" charset="2"/>
              <a:buChar char="§"/>
            </a:pPr>
            <a:endParaRPr lang="en-US" sz="2800" dirty="0" smtClean="0"/>
          </a:p>
          <a:p>
            <a:pPr marL="1257300" lvl="2" indent="-457200">
              <a:buFont typeface="Wingdings" charset="2"/>
              <a:buChar char="§"/>
            </a:pPr>
            <a:r>
              <a:rPr lang="en-US" sz="2800" dirty="0" smtClean="0">
                <a:solidFill>
                  <a:srgbClr val="4F81BD"/>
                </a:solidFill>
              </a:rPr>
              <a:t>Questions to think about:</a:t>
            </a:r>
            <a:endParaRPr lang="en-US" sz="1400" dirty="0"/>
          </a:p>
          <a:p>
            <a:pPr marL="1714500" lvl="3" indent="-457200">
              <a:buFont typeface="Arial"/>
              <a:buChar char="•"/>
            </a:pPr>
            <a:r>
              <a:rPr lang="en-US" sz="2800" dirty="0" smtClean="0"/>
              <a:t>What trapped Leslie?</a:t>
            </a:r>
          </a:p>
          <a:p>
            <a:pPr marL="1714500" lvl="3" indent="-457200">
              <a:buFont typeface="Arial"/>
              <a:buChar char="•"/>
            </a:pPr>
            <a:r>
              <a:rPr lang="en-US" sz="2800" dirty="0" smtClean="0"/>
              <a:t>How did she remedy her problem?</a:t>
            </a:r>
            <a:endParaRPr lang="en-US" sz="2800" dirty="0"/>
          </a:p>
          <a:p>
            <a:pPr marL="1257300" lvl="2" indent="-457200">
              <a:buFont typeface="Wingdings" charset="2"/>
              <a:buChar char="§"/>
            </a:pPr>
            <a:endParaRPr lang="en-US" sz="1400" dirty="0" smtClean="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17</a:t>
            </a:fld>
            <a:endParaRPr lang="en-US" dirty="0"/>
          </a:p>
        </p:txBody>
      </p:sp>
    </p:spTree>
    <p:extLst>
      <p:ext uri="{BB962C8B-B14F-4D97-AF65-F5344CB8AC3E}">
        <p14:creationId xmlns:p14="http://schemas.microsoft.com/office/powerpoint/2010/main" val="220983969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Awareness</a:t>
            </a:r>
            <a:endParaRPr lang="en-US" dirty="0"/>
          </a:p>
        </p:txBody>
      </p:sp>
      <p:sp>
        <p:nvSpPr>
          <p:cNvPr id="3" name="Content Placeholder 2"/>
          <p:cNvSpPr>
            <a:spLocks noGrp="1"/>
          </p:cNvSpPr>
          <p:nvPr>
            <p:ph idx="1"/>
          </p:nvPr>
        </p:nvSpPr>
        <p:spPr/>
        <p:txBody>
          <a:bodyPr>
            <a:normAutofit fontScale="25000" lnSpcReduction="20000"/>
          </a:bodyPr>
          <a:lstStyle/>
          <a:p>
            <a:pPr marL="857250" lvl="2" indent="-457200">
              <a:buClr>
                <a:schemeClr val="tx1"/>
              </a:buClr>
              <a:buFont typeface="Wingdings" charset="2"/>
              <a:buChar char="§"/>
            </a:pPr>
            <a:r>
              <a:rPr lang="en-US" sz="10400" dirty="0" smtClean="0"/>
              <a:t>Participate </a:t>
            </a:r>
            <a:r>
              <a:rPr lang="en-US" sz="10400" dirty="0"/>
              <a:t>in </a:t>
            </a:r>
            <a:r>
              <a:rPr lang="ja-JP" altLang="en-US" sz="10400" dirty="0"/>
              <a:t>“</a:t>
            </a:r>
            <a:r>
              <a:rPr lang="en-US" sz="10400" dirty="0"/>
              <a:t>Domestic Violence Awareness Month</a:t>
            </a:r>
            <a:r>
              <a:rPr lang="ja-JP" altLang="en-US" sz="10400" dirty="0"/>
              <a:t>”</a:t>
            </a:r>
            <a:r>
              <a:rPr lang="en-US" altLang="ja-JP" sz="10400" dirty="0"/>
              <a:t>–</a:t>
            </a:r>
            <a:r>
              <a:rPr lang="en-US" altLang="ja-JP" sz="10400" dirty="0" smtClean="0"/>
              <a:t>– </a:t>
            </a:r>
            <a:r>
              <a:rPr lang="en-US" sz="10400" dirty="0" smtClean="0"/>
              <a:t>October.</a:t>
            </a:r>
          </a:p>
          <a:p>
            <a:pPr marL="400050" lvl="2" indent="0">
              <a:buClr>
                <a:schemeClr val="tx1"/>
              </a:buClr>
              <a:buNone/>
            </a:pPr>
            <a:endParaRPr lang="en-US" sz="10400" dirty="0"/>
          </a:p>
          <a:p>
            <a:pPr marL="857250" lvl="2" indent="-457200">
              <a:buFont typeface="Wingdings" charset="2"/>
              <a:buChar char="§"/>
            </a:pPr>
            <a:r>
              <a:rPr lang="en-US" sz="10400" dirty="0"/>
              <a:t>Include information about domestic violence </a:t>
            </a:r>
            <a:r>
              <a:rPr lang="en-US" sz="10400" dirty="0" smtClean="0"/>
              <a:t>and </a:t>
            </a:r>
            <a:r>
              <a:rPr lang="en-US" sz="10400" dirty="0"/>
              <a:t>local resources in parish bulletins, </a:t>
            </a:r>
            <a:r>
              <a:rPr lang="en-US" sz="10400" dirty="0" smtClean="0"/>
              <a:t>newsletters</a:t>
            </a:r>
            <a:r>
              <a:rPr lang="en-US" sz="10400" dirty="0"/>
              <a:t>, and websites.</a:t>
            </a:r>
          </a:p>
          <a:p>
            <a:pPr marL="857250" lvl="2" indent="-457200">
              <a:buFont typeface="Wingdings" charset="2"/>
              <a:buChar char="§"/>
            </a:pPr>
            <a:endParaRPr lang="en-US" sz="10400" dirty="0"/>
          </a:p>
          <a:p>
            <a:pPr marL="857250" lvl="2" indent="-457200">
              <a:buFont typeface="Wingdings" charset="2"/>
              <a:buChar char="§"/>
            </a:pPr>
            <a:r>
              <a:rPr lang="en-US" sz="10400" dirty="0"/>
              <a:t>Place copies </a:t>
            </a:r>
            <a:r>
              <a:rPr lang="en-US" sz="10400" dirty="0" smtClean="0"/>
              <a:t>of the </a:t>
            </a:r>
            <a:r>
              <a:rPr lang="en-US" sz="10400" dirty="0"/>
              <a:t>[USCCB] brochure and other information about domestic violence in </a:t>
            </a:r>
            <a:r>
              <a:rPr lang="en-US" sz="10400" dirty="0">
                <a:solidFill>
                  <a:srgbClr val="4F81BD"/>
                </a:solidFill>
              </a:rPr>
              <a:t>women’s</a:t>
            </a:r>
            <a:r>
              <a:rPr lang="en-US" sz="10400" dirty="0"/>
              <a:t> </a:t>
            </a:r>
            <a:r>
              <a:rPr lang="en-US" sz="10400" dirty="0" smtClean="0"/>
              <a:t>restrooms, and </a:t>
            </a:r>
            <a:r>
              <a:rPr lang="en-US" sz="10400" dirty="0" smtClean="0">
                <a:solidFill>
                  <a:srgbClr val="4F81BD"/>
                </a:solidFill>
              </a:rPr>
              <a:t>not men’s,</a:t>
            </a:r>
            <a:r>
              <a:rPr lang="en-US" sz="10400" dirty="0" smtClean="0"/>
              <a:t> as to prevent questions from </a:t>
            </a:r>
            <a:r>
              <a:rPr lang="en-US" sz="10400" dirty="0" smtClean="0">
                <a:solidFill>
                  <a:schemeClr val="accent1"/>
                </a:solidFill>
              </a:rPr>
              <a:t>most</a:t>
            </a:r>
            <a:r>
              <a:rPr lang="en-US" sz="10400" dirty="0" smtClean="0"/>
              <a:t> abusers.  </a:t>
            </a:r>
            <a:endParaRPr lang="en-US" sz="10400" dirty="0"/>
          </a:p>
          <a:p>
            <a:pPr marL="857250" lvl="2" indent="-457200">
              <a:buFont typeface="Wingdings" charset="2"/>
              <a:buChar char="§"/>
            </a:pPr>
            <a:endParaRPr lang="en-US" sz="10400" dirty="0"/>
          </a:p>
          <a:p>
            <a:pPr marL="857250" lvl="2" indent="-457200">
              <a:buFont typeface="Wingdings" charset="2"/>
              <a:buChar char="§"/>
            </a:pPr>
            <a:r>
              <a:rPr lang="en-US" sz="10400" dirty="0"/>
              <a:t>Keep an updated list of resources. </a:t>
            </a:r>
            <a:endParaRPr lang="en-US" sz="10400" dirty="0" smtClean="0"/>
          </a:p>
          <a:p>
            <a:pPr marL="400050" lvl="2" indent="0" algn="r">
              <a:buNone/>
            </a:pPr>
            <a:r>
              <a:rPr lang="en-US" sz="5600" dirty="0" smtClean="0"/>
              <a:t>USCCB</a:t>
            </a:r>
            <a:r>
              <a:rPr lang="en-US" sz="5600" baseline="30000" dirty="0"/>
              <a:t>9</a:t>
            </a:r>
            <a:r>
              <a:rPr lang="en-US" sz="5600" dirty="0" smtClean="0"/>
              <a:t>-</a:t>
            </a:r>
            <a:r>
              <a:rPr lang="en-US" sz="5600" dirty="0"/>
              <a:t>quoted</a:t>
            </a:r>
          </a:p>
          <a:p>
            <a:pPr marL="400050" lvl="2" indent="0" algn="r">
              <a:buNone/>
            </a:pPr>
            <a:endParaRPr lang="en-US" sz="1400" dirty="0" smtClean="0"/>
          </a:p>
          <a:p>
            <a:pPr marL="400050" lvl="2"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425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Awareness</a:t>
            </a:r>
            <a:r>
              <a:rPr lang="en-US" sz="4000" dirty="0" smtClean="0"/>
              <a:t/>
            </a:r>
            <a:br>
              <a:rPr lang="en-US" sz="40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Autofit/>
          </a:bodyPr>
          <a:lstStyle/>
          <a:p>
            <a:pPr marL="971550" lvl="1" indent="-457200">
              <a:buFont typeface="+mj-lt"/>
              <a:buAutoNum type="arabicPeriod"/>
            </a:pPr>
            <a:r>
              <a:rPr lang="en-US" sz="2200" dirty="0" smtClean="0"/>
              <a:t>Recognize that preaching at liturgies provides a unique opportunity. </a:t>
            </a:r>
          </a:p>
          <a:p>
            <a:pPr lvl="2"/>
            <a:r>
              <a:rPr lang="en-US" sz="2200" dirty="0" smtClean="0">
                <a:solidFill>
                  <a:srgbClr val="4F81BD"/>
                </a:solidFill>
              </a:rPr>
              <a:t>Homilies have the potential to reach victims, witnesses, and abusers as well as the larger church community at the same time. No other organization can do this. </a:t>
            </a:r>
          </a:p>
          <a:p>
            <a:pPr marL="971550" lvl="1" indent="-514350">
              <a:buFont typeface="+mj-lt"/>
              <a:buAutoNum type="arabicPeriod"/>
            </a:pPr>
            <a:r>
              <a:rPr lang="en-US" sz="2200" dirty="0" smtClean="0"/>
              <a:t>Identify awareness-building activities.</a:t>
            </a:r>
          </a:p>
          <a:p>
            <a:pPr lvl="2"/>
            <a:r>
              <a:rPr lang="en-US" sz="2200" dirty="0" smtClean="0">
                <a:solidFill>
                  <a:srgbClr val="4F81BD"/>
                </a:solidFill>
              </a:rPr>
              <a:t>Liturgies, Prayers of the Faithful, parish bulletins, and websites; participate in DV Awareness Month…  </a:t>
            </a:r>
          </a:p>
          <a:p>
            <a:pPr marL="971550" lvl="1" indent="-514350">
              <a:buFont typeface="+mj-lt"/>
              <a:buAutoNum type="arabicPeriod"/>
            </a:pPr>
            <a:r>
              <a:rPr lang="en-US" sz="2200" dirty="0" smtClean="0"/>
              <a:t>Explain </a:t>
            </a:r>
            <a:r>
              <a:rPr lang="en-US" sz="2200" dirty="0"/>
              <a:t>why building awareness is critical to </a:t>
            </a:r>
            <a:r>
              <a:rPr lang="en-US" sz="2200" dirty="0" smtClean="0"/>
              <a:t>combating domestic </a:t>
            </a:r>
            <a:r>
              <a:rPr lang="en-US" sz="2200" dirty="0"/>
              <a:t>and dating violence.</a:t>
            </a:r>
          </a:p>
          <a:p>
            <a:pPr lvl="2"/>
            <a:r>
              <a:rPr lang="en-US" sz="2200" dirty="0" smtClean="0">
                <a:solidFill>
                  <a:srgbClr val="4F81BD"/>
                </a:solidFill>
              </a:rPr>
              <a:t>Awareness provides light and voice. It also provides hope and a mechanism for change.</a:t>
            </a:r>
          </a:p>
          <a:p>
            <a:pPr marL="457200" lvl="1" indent="0">
              <a:buNone/>
            </a:pPr>
            <a:endParaRPr lang="en-US" sz="2200" dirty="0" smtClean="0"/>
          </a:p>
          <a:p>
            <a:pPr lvl="1">
              <a:buFont typeface="Wingdings" charset="2"/>
              <a:buChar char="§"/>
            </a:pPr>
            <a:endParaRPr lang="en-US" sz="2200" dirty="0" smtClean="0"/>
          </a:p>
          <a:p>
            <a:pPr marL="457200" lvl="1" indent="0">
              <a:buNone/>
            </a:pPr>
            <a:endParaRPr lang="en-US" sz="2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171</a:t>
            </a:fld>
            <a:endParaRPr lang="en-US" dirty="0"/>
          </a:p>
        </p:txBody>
      </p:sp>
    </p:spTree>
    <p:extLst>
      <p:ext uri="{BB962C8B-B14F-4D97-AF65-F5344CB8AC3E}">
        <p14:creationId xmlns:p14="http://schemas.microsoft.com/office/powerpoint/2010/main" val="234852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Services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Participants will be able to:</a:t>
            </a:r>
          </a:p>
          <a:p>
            <a:pPr marL="1371600" lvl="2" indent="-457200">
              <a:buFont typeface="+mj-lt"/>
              <a:buAutoNum type="arabicPeriod"/>
            </a:pPr>
            <a:r>
              <a:rPr lang="en-US" dirty="0" smtClean="0"/>
              <a:t>Recognize that support group facilitators and  professional counselors must meet specific requirements.</a:t>
            </a:r>
          </a:p>
          <a:p>
            <a:pPr marL="1371600" lvl="2" indent="-457200">
              <a:buFont typeface="+mj-lt"/>
              <a:buAutoNum type="arabicPeriod"/>
            </a:pPr>
            <a:r>
              <a:rPr lang="en-US" dirty="0" smtClean="0"/>
              <a:t>Explain supervision.</a:t>
            </a:r>
          </a:p>
          <a:p>
            <a:pPr marL="1371600" lvl="2" indent="-457200">
              <a:buFont typeface="+mj-lt"/>
              <a:buAutoNum type="arabicPeriod"/>
            </a:pPr>
            <a:r>
              <a:rPr lang="en-US" dirty="0" smtClean="0"/>
              <a:t>Explain the limitations of orders of protection.</a:t>
            </a:r>
          </a:p>
          <a:p>
            <a:pPr marL="1371600" lvl="2" indent="-457200">
              <a:buFont typeface="+mj-lt"/>
              <a:buAutoNum type="arabicPeriod"/>
            </a:pPr>
            <a:r>
              <a:rPr lang="en-US" dirty="0" smtClean="0"/>
              <a:t>Recognize that safety planning provides a degree of safety for victims and children.</a:t>
            </a:r>
          </a:p>
          <a:p>
            <a:pPr marL="914400" lvl="2" indent="0">
              <a:buNone/>
            </a:pPr>
            <a:endParaRPr lang="en-US" dirty="0" smtClean="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172</a:t>
            </a:fld>
            <a:endParaRPr lang="en-US" dirty="0"/>
          </a:p>
        </p:txBody>
      </p:sp>
    </p:spTree>
    <p:extLst>
      <p:ext uri="{BB962C8B-B14F-4D97-AF65-F5344CB8AC3E}">
        <p14:creationId xmlns:p14="http://schemas.microsoft.com/office/powerpoint/2010/main" val="234148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Services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dirty="0" smtClean="0"/>
              <a:t>Support </a:t>
            </a:r>
            <a:r>
              <a:rPr lang="en-US" dirty="0"/>
              <a:t>Groups </a:t>
            </a:r>
            <a:r>
              <a:rPr lang="en-US" dirty="0" smtClean="0"/>
              <a:t>and </a:t>
            </a:r>
            <a:r>
              <a:rPr lang="en-US" dirty="0"/>
              <a:t>Counseling </a:t>
            </a:r>
            <a:endParaRPr lang="en-US" dirty="0" smtClean="0"/>
          </a:p>
          <a:p>
            <a:pPr lvl="1">
              <a:buFont typeface="Wingdings" charset="2"/>
              <a:buChar char="§"/>
            </a:pPr>
            <a:r>
              <a:rPr lang="en-US" dirty="0" smtClean="0"/>
              <a:t>Orders of Protection</a:t>
            </a:r>
            <a:endParaRPr lang="en-US" dirty="0"/>
          </a:p>
          <a:p>
            <a:pPr lvl="1">
              <a:buFont typeface="Wingdings" charset="2"/>
              <a:buChar char="§"/>
            </a:pPr>
            <a:r>
              <a:rPr lang="en-US" dirty="0" smtClean="0"/>
              <a:t>Safety Planning</a:t>
            </a:r>
            <a:endParaRPr lang="en-US" dirty="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173</a:t>
            </a:fld>
            <a:endParaRPr lang="en-US" dirty="0"/>
          </a:p>
        </p:txBody>
      </p:sp>
    </p:spTree>
    <p:extLst>
      <p:ext uri="{BB962C8B-B14F-4D97-AF65-F5344CB8AC3E}">
        <p14:creationId xmlns:p14="http://schemas.microsoft.com/office/powerpoint/2010/main" val="362699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Support Groups and Counseling</a:t>
            </a:r>
            <a:endParaRPr lang="en-US" sz="4400" dirty="0"/>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dirty="0" smtClean="0">
                <a:solidFill>
                  <a:srgbClr val="4F81BD"/>
                </a:solidFill>
              </a:rPr>
              <a:t>There are many courses of action that a parish may decide to take to combat domestic and dating violence.</a:t>
            </a:r>
            <a:endParaRPr lang="en-US" dirty="0">
              <a:solidFill>
                <a:srgbClr val="4F81BD"/>
              </a:solidFill>
            </a:endParaRPr>
          </a:p>
          <a:p>
            <a:pPr lvl="2"/>
            <a:r>
              <a:rPr lang="en-US" sz="2800" dirty="0" smtClean="0"/>
              <a:t>Building awareness.</a:t>
            </a:r>
          </a:p>
          <a:p>
            <a:pPr lvl="2"/>
            <a:r>
              <a:rPr lang="en-US" sz="2800" dirty="0" smtClean="0"/>
              <a:t>Building awareness while referring victims to domestic violence agencies for support groups and professional counseling.</a:t>
            </a:r>
          </a:p>
          <a:p>
            <a:pPr lvl="2"/>
            <a:r>
              <a:rPr lang="en-US" sz="2800" dirty="0" smtClean="0"/>
              <a:t>Building awareness and providing support groups and professional counseling at the parish.</a:t>
            </a:r>
          </a:p>
          <a:p>
            <a:pPr lvl="1">
              <a:buFont typeface="Wingdings" charset="2"/>
              <a:buChar char="§"/>
            </a:pPr>
            <a:r>
              <a:rPr lang="en-US" dirty="0" smtClean="0">
                <a:solidFill>
                  <a:srgbClr val="4F81BD"/>
                </a:solidFill>
              </a:rPr>
              <a:t>Many support models are possible. </a:t>
            </a:r>
          </a:p>
          <a:p>
            <a:pPr lvl="1">
              <a:buFont typeface="Wingdings" charset="2"/>
              <a:buChar char="§"/>
            </a:pPr>
            <a:r>
              <a:rPr lang="en-US" dirty="0" smtClean="0">
                <a:solidFill>
                  <a:srgbClr val="4F81BD"/>
                </a:solidFill>
              </a:rPr>
              <a:t>Note that there are educational and supervision requirements that are prescribed by law.</a:t>
            </a:r>
          </a:p>
          <a:p>
            <a:pPr lvl="1">
              <a:buFont typeface="Wingdings" charset="2"/>
              <a:buChar char="§"/>
            </a:pPr>
            <a:endParaRPr lang="en-US" dirty="0" smtClean="0"/>
          </a:p>
          <a:p>
            <a:pPr lvl="2"/>
            <a:endParaRPr lang="en-US" sz="2800" dirty="0"/>
          </a:p>
          <a:p>
            <a:pPr lvl="2"/>
            <a:endParaRPr lang="en-US" sz="2800" dirty="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174</a:t>
            </a:fld>
            <a:endParaRPr lang="en-US" dirty="0"/>
          </a:p>
        </p:txBody>
      </p:sp>
    </p:spTree>
    <p:extLst>
      <p:ext uri="{BB962C8B-B14F-4D97-AF65-F5344CB8AC3E}">
        <p14:creationId xmlns:p14="http://schemas.microsoft.com/office/powerpoint/2010/main" val="283188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smtClean="0"/>
              <a:t>Support Groups and Counseling</a:t>
            </a:r>
            <a:endParaRPr lang="en-US" sz="4400"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Support Group Facilitator Requirements</a:t>
            </a:r>
          </a:p>
          <a:p>
            <a:pPr lvl="2"/>
            <a:r>
              <a:rPr lang="en-US" sz="2800" dirty="0"/>
              <a:t>40 </a:t>
            </a:r>
            <a:r>
              <a:rPr lang="en-US" sz="2800" dirty="0" smtClean="0"/>
              <a:t>hours’ </a:t>
            </a:r>
            <a:r>
              <a:rPr lang="en-US" sz="2800" dirty="0"/>
              <a:t>training</a:t>
            </a:r>
          </a:p>
          <a:p>
            <a:pPr lvl="2"/>
            <a:r>
              <a:rPr lang="en-US" sz="2800" dirty="0"/>
              <a:t>Experience in the field</a:t>
            </a:r>
          </a:p>
          <a:p>
            <a:pPr lvl="2"/>
            <a:r>
              <a:rPr lang="en-US" sz="2800" dirty="0"/>
              <a:t>Candidate </a:t>
            </a:r>
            <a:r>
              <a:rPr lang="en-US" sz="2800" dirty="0" smtClean="0"/>
              <a:t>interview and selection</a:t>
            </a:r>
            <a:endParaRPr lang="en-US" sz="2800" dirty="0"/>
          </a:p>
          <a:p>
            <a:pPr lvl="2"/>
            <a:r>
              <a:rPr lang="en-US" sz="2800" dirty="0" smtClean="0"/>
              <a:t>Understanding of the techniques </a:t>
            </a:r>
            <a:r>
              <a:rPr lang="en-US" sz="2800" dirty="0"/>
              <a:t>and guidelines for facilitating a group </a:t>
            </a:r>
          </a:p>
          <a:p>
            <a:pPr lvl="2"/>
            <a:r>
              <a:rPr lang="en-US" sz="2800" dirty="0"/>
              <a:t>Professional supervision and consultation. A licensed mentor is required.</a:t>
            </a:r>
          </a:p>
          <a:p>
            <a:pPr marL="457200" lvl="1" indent="0">
              <a:buNone/>
            </a:pPr>
            <a:r>
              <a:rPr lang="en-US" dirty="0" smtClean="0"/>
              <a:t> </a:t>
            </a:r>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175</a:t>
            </a:fld>
            <a:endParaRPr lang="en-US" dirty="0"/>
          </a:p>
        </p:txBody>
      </p:sp>
    </p:spTree>
    <p:extLst>
      <p:ext uri="{BB962C8B-B14F-4D97-AF65-F5344CB8AC3E}">
        <p14:creationId xmlns:p14="http://schemas.microsoft.com/office/powerpoint/2010/main" val="337172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a:t>
            </a:r>
            <a:r>
              <a:rPr lang="en-US" dirty="0"/>
              <a:t>Groups and Counseling</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Professional Counseling</a:t>
            </a:r>
          </a:p>
          <a:p>
            <a:pPr lvl="2"/>
            <a:r>
              <a:rPr lang="en-US" sz="2800" dirty="0"/>
              <a:t>Professional license or relevant master’s degree with supervision				</a:t>
            </a:r>
          </a:p>
          <a:p>
            <a:pPr lvl="2"/>
            <a:r>
              <a:rPr lang="en-US" sz="2800" dirty="0"/>
              <a:t>40 </a:t>
            </a:r>
            <a:r>
              <a:rPr lang="en-US" sz="2800" dirty="0" smtClean="0"/>
              <a:t>hours’ </a:t>
            </a:r>
            <a:r>
              <a:rPr lang="en-US" sz="2800" dirty="0"/>
              <a:t>training - Victims</a:t>
            </a:r>
          </a:p>
          <a:p>
            <a:pPr lvl="2"/>
            <a:r>
              <a:rPr lang="en-US" sz="2800" dirty="0"/>
              <a:t>20 </a:t>
            </a:r>
            <a:r>
              <a:rPr lang="en-US" sz="2800" dirty="0" smtClean="0"/>
              <a:t>hours’ </a:t>
            </a:r>
            <a:r>
              <a:rPr lang="en-US" sz="2800" dirty="0"/>
              <a:t>training - Perpetrators</a:t>
            </a:r>
          </a:p>
          <a:p>
            <a:pPr marL="800100" lvl="2" indent="0">
              <a:buNone/>
            </a:pPr>
            <a:endParaRPr lang="en-US" sz="2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176</a:t>
            </a:fld>
            <a:endParaRPr lang="en-US" dirty="0"/>
          </a:p>
        </p:txBody>
      </p:sp>
    </p:spTree>
    <p:extLst>
      <p:ext uri="{BB962C8B-B14F-4D97-AF65-F5344CB8AC3E}">
        <p14:creationId xmlns:p14="http://schemas.microsoft.com/office/powerpoint/2010/main" val="209574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Orders of Protection</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dirty="0" smtClean="0"/>
              <a:t>An order </a:t>
            </a:r>
            <a:r>
              <a:rPr lang="en-US" dirty="0"/>
              <a:t>of protection </a:t>
            </a:r>
            <a:r>
              <a:rPr lang="en-US" b="1" dirty="0">
                <a:solidFill>
                  <a:srgbClr val="4F81BD"/>
                </a:solidFill>
              </a:rPr>
              <a:t>may or may not</a:t>
            </a:r>
            <a:r>
              <a:rPr lang="en-US" dirty="0">
                <a:solidFill>
                  <a:srgbClr val="4F81BD"/>
                </a:solidFill>
              </a:rPr>
              <a:t> </a:t>
            </a:r>
            <a:r>
              <a:rPr lang="en-US" dirty="0"/>
              <a:t>be effective in preventing further abuse, but it is still necessary and important for legal documentation</a:t>
            </a:r>
            <a:r>
              <a:rPr lang="en-US" dirty="0" smtClean="0"/>
              <a:t>.</a:t>
            </a:r>
          </a:p>
          <a:p>
            <a:pPr lvl="1">
              <a:buFont typeface="Wingdings" charset="2"/>
              <a:buChar char="§"/>
            </a:pPr>
            <a:endParaRPr lang="en-US" sz="2000" dirty="0" smtClean="0"/>
          </a:p>
          <a:p>
            <a:pPr lvl="1">
              <a:buFont typeface="Wingdings" charset="2"/>
              <a:buChar char="§"/>
            </a:pPr>
            <a:r>
              <a:rPr lang="en-US" dirty="0" smtClean="0"/>
              <a:t>Orders of protection are frequently ignored by many abusers. Some abusers take heed. Those who do not are subject to legal consequences.  Depending upon the presiding judge, enforcement may be strong or weak. </a:t>
            </a:r>
          </a:p>
          <a:p>
            <a:pPr marL="857250" lvl="2" indent="0" algn="r">
              <a:buNone/>
            </a:pPr>
            <a:r>
              <a:rPr lang="en-US" dirty="0"/>
              <a:t> </a:t>
            </a:r>
            <a:r>
              <a:rPr lang="en-US" sz="1400" dirty="0"/>
              <a:t>Illinois Attorney </a:t>
            </a:r>
            <a:r>
              <a:rPr lang="en-US" sz="1400" dirty="0" smtClean="0"/>
              <a:t>General, ”</a:t>
            </a:r>
            <a:r>
              <a:rPr lang="en-US" sz="1400" dirty="0"/>
              <a:t>Orders of </a:t>
            </a:r>
            <a:r>
              <a:rPr lang="en-US" sz="1400" dirty="0" smtClean="0"/>
              <a:t>Protection,” adapted.</a:t>
            </a:r>
            <a:r>
              <a:rPr lang="en-US" sz="1400" baseline="30000" dirty="0" smtClean="0"/>
              <a:t>16</a:t>
            </a:r>
            <a:r>
              <a:rPr lang="en-US" sz="1400" dirty="0" smtClean="0"/>
              <a:t>   </a:t>
            </a:r>
            <a:endParaRPr lang="en-US" sz="1400" dirty="0"/>
          </a:p>
          <a:p>
            <a:pPr marL="857250" lvl="2" indent="0">
              <a:buNone/>
            </a:pPr>
            <a:endParaRPr lang="en-US" sz="14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177</a:t>
            </a:fld>
            <a:endParaRPr lang="en-US" dirty="0"/>
          </a:p>
        </p:txBody>
      </p:sp>
    </p:spTree>
    <p:extLst>
      <p:ext uri="{BB962C8B-B14F-4D97-AF65-F5344CB8AC3E}">
        <p14:creationId xmlns:p14="http://schemas.microsoft.com/office/powerpoint/2010/main" val="20339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Orders of Protection</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dirty="0"/>
              <a:t> See appendix </a:t>
            </a:r>
            <a:r>
              <a:rPr lang="en-US" dirty="0" smtClean="0"/>
              <a:t>C more </a:t>
            </a:r>
            <a:r>
              <a:rPr lang="en-US" dirty="0"/>
              <a:t>information.</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lvl="1">
              <a:buFont typeface="Wingdings" charset="2"/>
              <a:buChar char="§"/>
            </a:pPr>
            <a:endParaRPr lang="en-US" sz="2000" dirty="0" smtClean="0"/>
          </a:p>
          <a:p>
            <a:pPr marL="857250" lvl="2" indent="0">
              <a:buNone/>
            </a:pPr>
            <a:endParaRPr lang="en-US" sz="14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178</a:t>
            </a:fld>
            <a:endParaRPr lang="en-US" dirty="0"/>
          </a:p>
        </p:txBody>
      </p:sp>
    </p:spTree>
    <p:extLst>
      <p:ext uri="{BB962C8B-B14F-4D97-AF65-F5344CB8AC3E}">
        <p14:creationId xmlns:p14="http://schemas.microsoft.com/office/powerpoint/2010/main" val="330538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a:t>A safety plan is a tool to help </a:t>
            </a:r>
            <a:r>
              <a:rPr lang="en-US" sz="3200" dirty="0" smtClean="0"/>
              <a:t>a victim </a:t>
            </a:r>
            <a:r>
              <a:rPr lang="en-US" sz="3200" dirty="0"/>
              <a:t>think about </a:t>
            </a:r>
            <a:r>
              <a:rPr lang="en-US" sz="3200" dirty="0" smtClean="0"/>
              <a:t>how to </a:t>
            </a:r>
            <a:r>
              <a:rPr lang="en-US" sz="3200" dirty="0"/>
              <a:t>protect </a:t>
            </a:r>
            <a:r>
              <a:rPr lang="en-US" sz="3200" dirty="0" smtClean="0"/>
              <a:t>[themselves and their family] from </a:t>
            </a:r>
            <a:r>
              <a:rPr lang="en-US" sz="3200" dirty="0"/>
              <a:t>abuse. </a:t>
            </a:r>
            <a:endParaRPr lang="en-US" sz="3200" dirty="0" smtClean="0"/>
          </a:p>
          <a:p>
            <a:pPr marL="857250" lvl="1" indent="-457200">
              <a:buFont typeface="Wingdings" charset="2"/>
              <a:buChar char="§"/>
            </a:pPr>
            <a:r>
              <a:rPr lang="en-US" sz="3200" dirty="0" smtClean="0"/>
              <a:t>Local domestic violence agencies can provide help in developing individual safety plans. </a:t>
            </a:r>
            <a:endParaRPr lang="en-US" sz="3200" dirty="0"/>
          </a:p>
          <a:p>
            <a:pPr marL="400050" lvl="1" indent="0" algn="r">
              <a:buNone/>
            </a:pPr>
            <a:endParaRPr lang="en-US" sz="1400" dirty="0" smtClean="0"/>
          </a:p>
          <a:p>
            <a:pPr marL="400050" lvl="1" indent="0" algn="r">
              <a:buNone/>
            </a:pPr>
            <a:endParaRPr lang="en-US" sz="1400" dirty="0" smtClean="0"/>
          </a:p>
          <a:p>
            <a:pPr marL="400050" lvl="1" indent="0" algn="r">
              <a:buNone/>
            </a:pPr>
            <a:endParaRPr lang="en-US" sz="1400" dirty="0"/>
          </a:p>
          <a:p>
            <a:pPr marL="400050" lvl="1" indent="0" algn="r">
              <a:buNone/>
            </a:pPr>
            <a:r>
              <a:rPr lang="en-US" sz="1400" dirty="0" smtClean="0"/>
              <a:t>Illinois Coalition Against Domestic Violence, “Safety Planning”, </a:t>
            </a:r>
            <a:r>
              <a:rPr lang="en-US" sz="1400" dirty="0"/>
              <a:t>adapted</a:t>
            </a:r>
            <a:r>
              <a:rPr lang="en-US" sz="1400" dirty="0" smtClean="0"/>
              <a:t>.</a:t>
            </a:r>
            <a:r>
              <a:rPr lang="en-US" sz="1400" baseline="30000" dirty="0" smtClean="0"/>
              <a:t>17</a:t>
            </a:r>
            <a:r>
              <a:rPr lang="en-US" sz="1400" dirty="0" smtClean="0"/>
              <a:t>   </a:t>
            </a:r>
            <a:endParaRPr lang="en-US" sz="1400" dirty="0"/>
          </a:p>
          <a:p>
            <a:pPr marL="400050" lvl="1"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179</a:t>
            </a:fld>
            <a:endParaRPr lang="en-US" dirty="0"/>
          </a:p>
        </p:txBody>
      </p:sp>
    </p:spTree>
    <p:extLst>
      <p:ext uri="{BB962C8B-B14F-4D97-AF65-F5344CB8AC3E}">
        <p14:creationId xmlns:p14="http://schemas.microsoft.com/office/powerpoint/2010/main" val="256420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Domestic Violence Dynamics</a:t>
            </a:r>
            <a:endParaRPr lang="en-US" dirty="0"/>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smtClean="0"/>
              <a:t>Definition</a:t>
            </a:r>
          </a:p>
          <a:p>
            <a:pPr lvl="1">
              <a:buFont typeface="Wingdings" charset="2"/>
              <a:buChar char="§"/>
            </a:pPr>
            <a:r>
              <a:rPr lang="en-US" sz="3200" dirty="0" smtClean="0"/>
              <a:t>Types of Abuse and Dimensions</a:t>
            </a:r>
            <a:endParaRPr lang="en-US" sz="3200" dirty="0"/>
          </a:p>
          <a:p>
            <a:pPr lvl="1">
              <a:buFont typeface="Wingdings" charset="2"/>
              <a:buChar char="§"/>
            </a:pPr>
            <a:r>
              <a:rPr lang="en-US" sz="3200" dirty="0" smtClean="0"/>
              <a:t>Myths and Facts</a:t>
            </a:r>
          </a:p>
          <a:p>
            <a:pPr lvl="1">
              <a:buFont typeface="Wingdings" charset="2"/>
              <a:buChar char="§"/>
            </a:pPr>
            <a:r>
              <a:rPr lang="en-US" sz="3200" dirty="0" smtClean="0"/>
              <a:t>Cycle of Domestic Violence</a:t>
            </a:r>
          </a:p>
          <a:p>
            <a:pPr lvl="1">
              <a:buFont typeface="Wingdings" charset="2"/>
              <a:buChar char="§"/>
            </a:pPr>
            <a:r>
              <a:rPr lang="en-US" sz="3200" dirty="0" smtClean="0"/>
              <a:t>Signs and Symptoms of Domestic Violence</a:t>
            </a:r>
          </a:p>
          <a:p>
            <a:pPr lvl="1">
              <a:buFont typeface="Wingdings" charset="2"/>
              <a:buChar char="§"/>
            </a:pPr>
            <a:r>
              <a:rPr lang="en-US" sz="3200" dirty="0" smtClean="0"/>
              <a:t>Why Victims Stay</a:t>
            </a:r>
          </a:p>
          <a:p>
            <a:pPr lvl="1">
              <a:buFont typeface="Wingdings" charset="2"/>
              <a:buChar char="§"/>
            </a:pPr>
            <a:r>
              <a:rPr lang="en-US" sz="3200" dirty="0" smtClean="0"/>
              <a:t>Mindset of Perpetrators</a:t>
            </a:r>
          </a:p>
          <a:p>
            <a:pPr marL="457200" lvl="1" indent="0">
              <a:buNone/>
            </a:pPr>
            <a:endParaRPr lang="en-US" sz="3200" dirty="0" smtClean="0"/>
          </a:p>
          <a:p>
            <a:pPr marL="457200" lvl="1" indent="0" algn="r">
              <a:buNone/>
            </a:pPr>
            <a:r>
              <a:rPr lang="en-US" sz="1400" dirty="0" smtClean="0"/>
              <a:t>Father Charles W. Dahm, O.P.</a:t>
            </a:r>
            <a:r>
              <a:rPr lang="en-US" sz="1400" baseline="30000" dirty="0"/>
              <a:t>2</a:t>
            </a:r>
            <a:r>
              <a:rPr lang="en-US" sz="1400" dirty="0" smtClean="0"/>
              <a:t>, and Reverend Joyce Galvin</a:t>
            </a:r>
            <a:r>
              <a:rPr lang="en-US" sz="1400" baseline="30000" dirty="0"/>
              <a:t>3</a:t>
            </a: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a:t>
            </a:fld>
            <a:endParaRPr lang="en-US" dirty="0"/>
          </a:p>
        </p:txBody>
      </p:sp>
    </p:spTree>
    <p:extLst>
      <p:ext uri="{BB962C8B-B14F-4D97-AF65-F5344CB8AC3E}">
        <p14:creationId xmlns:p14="http://schemas.microsoft.com/office/powerpoint/2010/main" val="423286275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Planning</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
            </a:pPr>
            <a:r>
              <a:rPr lang="en-US" dirty="0" smtClean="0">
                <a:solidFill>
                  <a:srgbClr val="4F81BD"/>
                </a:solidFill>
              </a:rPr>
              <a:t>Safety plans include:</a:t>
            </a:r>
          </a:p>
          <a:p>
            <a:pPr marL="400050" lvl="1" indent="0">
              <a:buNone/>
            </a:pPr>
            <a:r>
              <a:rPr lang="en-US" sz="3200" dirty="0" smtClean="0"/>
              <a:t>Things that can be done </a:t>
            </a:r>
            <a:r>
              <a:rPr lang="en-US" sz="3200" dirty="0" smtClean="0">
                <a:solidFill>
                  <a:schemeClr val="accent1"/>
                </a:solidFill>
              </a:rPr>
              <a:t>before, during, and after </a:t>
            </a:r>
            <a:r>
              <a:rPr lang="en-US" sz="3200" dirty="0" smtClean="0"/>
              <a:t>a violent incident. </a:t>
            </a:r>
          </a:p>
          <a:p>
            <a:pPr marL="400050" lvl="1" indent="0">
              <a:buNone/>
            </a:pPr>
            <a:endParaRPr lang="en-US" dirty="0"/>
          </a:p>
          <a:p>
            <a:pPr>
              <a:buFont typeface="Wingdings" charset="2"/>
              <a:buChar char="§"/>
            </a:pPr>
            <a:r>
              <a:rPr lang="en-US" dirty="0" smtClean="0"/>
              <a:t>For example…</a:t>
            </a:r>
          </a:p>
          <a:p>
            <a:pPr marL="0" indent="0">
              <a:buNone/>
            </a:pPr>
            <a:endParaRPr lang="en-US" sz="9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180</a:t>
            </a:fld>
            <a:endParaRPr lang="en-US" dirty="0"/>
          </a:p>
        </p:txBody>
      </p:sp>
    </p:spTree>
    <p:extLst>
      <p:ext uri="{BB962C8B-B14F-4D97-AF65-F5344CB8AC3E}">
        <p14:creationId xmlns:p14="http://schemas.microsoft.com/office/powerpoint/2010/main" val="4109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fontScale="32500" lnSpcReduction="20000"/>
          </a:bodyPr>
          <a:lstStyle/>
          <a:p>
            <a:pPr marL="457200" indent="-457200">
              <a:buFont typeface="Wingdings" charset="2"/>
              <a:buChar char="§"/>
            </a:pPr>
            <a:r>
              <a:rPr lang="en-US" sz="9800" dirty="0" smtClean="0"/>
              <a:t>Things I can do </a:t>
            </a:r>
            <a:r>
              <a:rPr lang="en-US" sz="9800" dirty="0" smtClean="0">
                <a:solidFill>
                  <a:srgbClr val="4F81BD"/>
                </a:solidFill>
              </a:rPr>
              <a:t>before</a:t>
            </a:r>
            <a:r>
              <a:rPr lang="en-US" sz="9800" dirty="0" smtClean="0"/>
              <a:t> a violent incident . . .</a:t>
            </a:r>
          </a:p>
          <a:p>
            <a:pPr marL="0" indent="0">
              <a:buNone/>
            </a:pPr>
            <a:endParaRPr lang="en-US" sz="9800" dirty="0" smtClean="0"/>
          </a:p>
          <a:p>
            <a:pPr lvl="1">
              <a:buFont typeface="Arial"/>
              <a:buChar char="•"/>
            </a:pPr>
            <a:r>
              <a:rPr lang="en-US" sz="8600" dirty="0" smtClean="0"/>
              <a:t>Identify </a:t>
            </a:r>
            <a:r>
              <a:rPr lang="en-US" sz="8600" dirty="0"/>
              <a:t>a neighbor I can tell about the violence and ask them to call the police if they hear a disturbance at my house.</a:t>
            </a:r>
          </a:p>
          <a:p>
            <a:pPr lvl="1">
              <a:buFont typeface="Arial"/>
              <a:buChar char="•"/>
            </a:pPr>
            <a:r>
              <a:rPr lang="en-US" sz="8600" dirty="0"/>
              <a:t>Devise a code word or signal to use with family, friends, or neighbors when I need them to call the police.</a:t>
            </a:r>
          </a:p>
          <a:p>
            <a:pPr lvl="1">
              <a:buFont typeface="Arial"/>
              <a:buChar char="•"/>
            </a:pPr>
            <a:r>
              <a:rPr lang="en-US" sz="8600" dirty="0"/>
              <a:t>Open my own savings account to increase my independence</a:t>
            </a:r>
            <a:r>
              <a:rPr lang="en-US" sz="8600" dirty="0" smtClean="0"/>
              <a:t>.</a:t>
            </a:r>
          </a:p>
          <a:p>
            <a:pPr lvl="1">
              <a:buFont typeface="Arial"/>
              <a:buChar char="•"/>
            </a:pPr>
            <a:endParaRPr lang="en-US" sz="8600" dirty="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181</a:t>
            </a:fld>
            <a:endParaRPr lang="en-US" dirty="0"/>
          </a:p>
        </p:txBody>
      </p:sp>
    </p:spTree>
    <p:extLst>
      <p:ext uri="{BB962C8B-B14F-4D97-AF65-F5344CB8AC3E}">
        <p14:creationId xmlns:p14="http://schemas.microsoft.com/office/powerpoint/2010/main" val="139596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sz="3000" dirty="0" smtClean="0"/>
              <a:t>Leave </a:t>
            </a:r>
            <a:r>
              <a:rPr lang="en-US" sz="3000" dirty="0"/>
              <a:t>money, an extra set of keys, copies of important documents, and extra clothes with someone I trust.</a:t>
            </a:r>
          </a:p>
          <a:p>
            <a:pPr lvl="1">
              <a:buFont typeface="Arial"/>
              <a:buChar char="•"/>
            </a:pPr>
            <a:r>
              <a:rPr lang="en-US" sz="3000" dirty="0" smtClean="0"/>
              <a:t>Identify </a:t>
            </a:r>
            <a:r>
              <a:rPr lang="en-US" sz="3000" dirty="0"/>
              <a:t>a </a:t>
            </a:r>
            <a:r>
              <a:rPr lang="en-US" sz="3000" dirty="0" smtClean="0"/>
              <a:t>domestic violence </a:t>
            </a:r>
            <a:r>
              <a:rPr lang="en-US" sz="3000" dirty="0"/>
              <a:t>shelter to call. Find out if a friend or relative will let me stay with them or lend me money</a:t>
            </a:r>
            <a:r>
              <a:rPr lang="en-US" sz="3000" dirty="0" smtClean="0"/>
              <a:t>.</a:t>
            </a:r>
          </a:p>
          <a:p>
            <a:pPr lvl="1">
              <a:buFont typeface="Arial"/>
              <a:buChar char="•"/>
            </a:pPr>
            <a:r>
              <a:rPr lang="en-US" sz="3000" dirty="0" smtClean="0"/>
              <a:t>Teach children to dial 911.</a:t>
            </a:r>
          </a:p>
          <a:p>
            <a:pPr lvl="1">
              <a:buFont typeface="Arial"/>
              <a:buChar char="•"/>
            </a:pPr>
            <a:endParaRPr lang="en-US" sz="4500" dirty="0" smtClean="0"/>
          </a:p>
          <a:p>
            <a:pPr marL="457200" lvl="1" indent="0" algn="r">
              <a:buNone/>
            </a:pPr>
            <a:endParaRPr lang="en-US" sz="2500" dirty="0" smtClean="0"/>
          </a:p>
          <a:p>
            <a:pPr marL="457200" lvl="1" indent="0" algn="r">
              <a:buNone/>
            </a:pPr>
            <a:endParaRPr lang="en-US" sz="2500" dirty="0"/>
          </a:p>
          <a:p>
            <a:pPr marL="457200" lvl="1" indent="0" algn="r">
              <a:buNone/>
            </a:pPr>
            <a:endParaRPr lang="en-US" sz="2500" dirty="0" smtClean="0"/>
          </a:p>
          <a:p>
            <a:pPr marL="457200" lvl="1" indent="0" algn="r">
              <a:buNone/>
            </a:pPr>
            <a:endParaRPr lang="en-US" sz="2500" dirty="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182</a:t>
            </a:fld>
            <a:endParaRPr lang="en-US" dirty="0"/>
          </a:p>
        </p:txBody>
      </p:sp>
    </p:spTree>
    <p:extLst>
      <p:ext uri="{BB962C8B-B14F-4D97-AF65-F5344CB8AC3E}">
        <p14:creationId xmlns:p14="http://schemas.microsoft.com/office/powerpoint/2010/main" val="177581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a:buFont typeface="Wingdings" charset="2"/>
              <a:buChar char="§"/>
            </a:pPr>
            <a:r>
              <a:rPr lang="en-US" dirty="0"/>
              <a:t>Things I can do</a:t>
            </a:r>
            <a:r>
              <a:rPr lang="en-US" dirty="0">
                <a:solidFill>
                  <a:srgbClr val="4F81BD"/>
                </a:solidFill>
              </a:rPr>
              <a:t> during </a:t>
            </a:r>
            <a:r>
              <a:rPr lang="en-US" dirty="0"/>
              <a:t>a violent incident..</a:t>
            </a:r>
            <a:r>
              <a:rPr lang="en-US" dirty="0" smtClean="0"/>
              <a:t>.</a:t>
            </a:r>
          </a:p>
          <a:p>
            <a:pPr lvl="1">
              <a:buFont typeface="Arial"/>
              <a:buChar char="•"/>
            </a:pPr>
            <a:r>
              <a:rPr lang="en-US" dirty="0" smtClean="0"/>
              <a:t>If </a:t>
            </a:r>
            <a:r>
              <a:rPr lang="en-US" dirty="0"/>
              <a:t>an argument starts, stay close to a room or area with easy access to an exit. Stay away from the bathroom, kitchen, or anywhere near weapons</a:t>
            </a:r>
            <a:r>
              <a:rPr lang="en-US" dirty="0" smtClean="0"/>
              <a:t>.</a:t>
            </a:r>
          </a:p>
          <a:p>
            <a:pPr lvl="1">
              <a:buFont typeface="Arial"/>
              <a:buChar char="•"/>
            </a:pPr>
            <a:r>
              <a:rPr lang="en-US" dirty="0"/>
              <a:t>Get away. Try to get my packed bag on the way out, but if it’s too dangerous, just leave. Go to a relative, friend, or shelter</a:t>
            </a:r>
            <a:r>
              <a:rPr lang="en-US" dirty="0" smtClean="0"/>
              <a:t>.</a:t>
            </a:r>
          </a:p>
          <a:p>
            <a:pPr lvl="1">
              <a:buFont typeface="Arial"/>
              <a:buChar char="•"/>
            </a:pPr>
            <a:r>
              <a:rPr lang="en-US" dirty="0"/>
              <a:t>Call 911 or my local police. </a:t>
            </a:r>
          </a:p>
          <a:p>
            <a:pPr lvl="1">
              <a:buFont typeface="Arial"/>
              <a:buChar char="•"/>
            </a:pPr>
            <a:endParaRPr lang="en-US" dirty="0"/>
          </a:p>
          <a:p>
            <a:pPr lvl="1">
              <a:buFont typeface="Arial"/>
              <a:buChar char="•"/>
            </a:pPr>
            <a:endParaRPr lang="en-US" dirty="0"/>
          </a:p>
          <a:p>
            <a:pPr marL="457200" lvl="1" indent="0" algn="r">
              <a:buNone/>
            </a:pPr>
            <a:endParaRPr lang="en-US" dirty="0" smtClean="0"/>
          </a:p>
          <a:p>
            <a:pPr marL="457200" lvl="1" indent="0" algn="r">
              <a:buNone/>
            </a:pPr>
            <a:endParaRPr lang="en-US" sz="4500" dirty="0"/>
          </a:p>
          <a:p>
            <a:pPr marL="457200" lvl="1" indent="0" algn="r">
              <a:buNone/>
            </a:pPr>
            <a:endParaRPr lang="en-US" sz="2500" dirty="0" smtClean="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183</a:t>
            </a:fld>
            <a:endParaRPr lang="en-US" dirty="0"/>
          </a:p>
        </p:txBody>
      </p:sp>
    </p:spTree>
    <p:extLst>
      <p:ext uri="{BB962C8B-B14F-4D97-AF65-F5344CB8AC3E}">
        <p14:creationId xmlns:p14="http://schemas.microsoft.com/office/powerpoint/2010/main" val="398319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Things I can do </a:t>
            </a:r>
            <a:r>
              <a:rPr lang="en-US" dirty="0" smtClean="0">
                <a:solidFill>
                  <a:srgbClr val="4F81BD"/>
                </a:solidFill>
              </a:rPr>
              <a:t>after</a:t>
            </a:r>
            <a:r>
              <a:rPr lang="en-US" dirty="0" smtClean="0"/>
              <a:t> </a:t>
            </a:r>
            <a:r>
              <a:rPr lang="en-US" dirty="0"/>
              <a:t>a violent incident..</a:t>
            </a:r>
            <a:r>
              <a:rPr lang="en-US" dirty="0" smtClean="0"/>
              <a:t>.</a:t>
            </a:r>
          </a:p>
          <a:p>
            <a:pPr>
              <a:buFont typeface="Wingdings" charset="2"/>
              <a:buChar char="§"/>
            </a:pPr>
            <a:endParaRPr lang="en-US" dirty="0" smtClean="0"/>
          </a:p>
          <a:p>
            <a:pPr lvl="1">
              <a:buFont typeface="Arial"/>
              <a:buChar char="•"/>
            </a:pPr>
            <a:r>
              <a:rPr lang="en-US" dirty="0" smtClean="0"/>
              <a:t>Get </a:t>
            </a:r>
            <a:r>
              <a:rPr lang="en-US" dirty="0"/>
              <a:t>medical attention immediately. Ask the clinic to take pictures of my injuries.</a:t>
            </a:r>
          </a:p>
          <a:p>
            <a:pPr lvl="1">
              <a:buFont typeface="Arial"/>
              <a:buChar char="•"/>
            </a:pPr>
            <a:r>
              <a:rPr lang="en-US" dirty="0"/>
              <a:t>Make a police </a:t>
            </a:r>
            <a:r>
              <a:rPr lang="en-US" dirty="0" smtClean="0"/>
              <a:t>report.</a:t>
            </a:r>
          </a:p>
          <a:p>
            <a:pPr lvl="1">
              <a:buFont typeface="Arial"/>
              <a:buChar char="•"/>
            </a:pPr>
            <a:r>
              <a:rPr lang="en-US" dirty="0"/>
              <a:t>Save evidence, in case I decide to take legal action now or later</a:t>
            </a:r>
            <a:r>
              <a:rPr lang="en-US" dirty="0" smtClean="0"/>
              <a:t>.</a:t>
            </a:r>
          </a:p>
          <a:p>
            <a:pPr lvl="1">
              <a:buFont typeface="Arial"/>
              <a:buChar char="•"/>
            </a:pPr>
            <a:r>
              <a:rPr lang="en-US" dirty="0"/>
              <a:t>Seek out people who want to help me. Decide who I can talk openly with to receive the support I need.</a:t>
            </a:r>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184</a:t>
            </a:fld>
            <a:endParaRPr lang="en-US" dirty="0"/>
          </a:p>
        </p:txBody>
      </p:sp>
    </p:spTree>
    <p:extLst>
      <p:ext uri="{BB962C8B-B14F-4D97-AF65-F5344CB8AC3E}">
        <p14:creationId xmlns:p14="http://schemas.microsoft.com/office/powerpoint/2010/main" val="251358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Planning</a:t>
            </a:r>
            <a:endParaRPr lang="en-US" dirty="0"/>
          </a:p>
        </p:txBody>
      </p:sp>
      <p:sp>
        <p:nvSpPr>
          <p:cNvPr id="3" name="Content Placeholder 2"/>
          <p:cNvSpPr>
            <a:spLocks noGrp="1"/>
          </p:cNvSpPr>
          <p:nvPr>
            <p:ph idx="1"/>
          </p:nvPr>
        </p:nvSpPr>
        <p:spPr/>
        <p:txBody>
          <a:bodyPr>
            <a:normAutofit/>
          </a:bodyPr>
          <a:lstStyle/>
          <a:p>
            <a:pPr marL="400050" lvl="1" indent="0">
              <a:buNone/>
            </a:pPr>
            <a:r>
              <a:rPr lang="en-US" dirty="0"/>
              <a:t>See appendix D</a:t>
            </a:r>
            <a:r>
              <a:rPr lang="en-US" dirty="0" smtClean="0"/>
              <a:t> </a:t>
            </a:r>
            <a:r>
              <a:rPr lang="en-US" dirty="0"/>
              <a:t>more information.</a:t>
            </a:r>
          </a:p>
          <a:p>
            <a:pPr marL="400050" lvl="1" indent="0">
              <a:buNone/>
            </a:pPr>
            <a:endParaRPr lang="en-US" dirty="0" smtClean="0"/>
          </a:p>
          <a:p>
            <a:pPr marL="0" indent="0">
              <a:buNone/>
            </a:pPr>
            <a:endParaRPr lang="en-US" sz="9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185</a:t>
            </a:fld>
            <a:endParaRPr lang="en-US" dirty="0"/>
          </a:p>
        </p:txBody>
      </p:sp>
    </p:spTree>
    <p:extLst>
      <p:ext uri="{BB962C8B-B14F-4D97-AF65-F5344CB8AC3E}">
        <p14:creationId xmlns:p14="http://schemas.microsoft.com/office/powerpoint/2010/main" val="214558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Services</a:t>
            </a:r>
            <a:br>
              <a:rPr lang="en-US"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fontScale="92500"/>
          </a:bodyPr>
          <a:lstStyle/>
          <a:p>
            <a:pPr marL="971550" lvl="1" indent="-457200">
              <a:buFont typeface="+mj-lt"/>
              <a:buAutoNum type="arabicPeriod"/>
            </a:pPr>
            <a:r>
              <a:rPr lang="en-US" sz="2600" dirty="0" smtClean="0"/>
              <a:t>Recognize that support group facilitators and  professional counselors must meet specific requirements.</a:t>
            </a:r>
          </a:p>
          <a:p>
            <a:pPr lvl="2"/>
            <a:r>
              <a:rPr lang="en-US" sz="2600" dirty="0" smtClean="0">
                <a:solidFill>
                  <a:srgbClr val="4F81BD"/>
                </a:solidFill>
              </a:rPr>
              <a:t>Group facilitators must be trained and may have to be supervised, depending upon their licensing.  Professional counselors must meet state educational standards. Supervision may be required. </a:t>
            </a:r>
          </a:p>
          <a:p>
            <a:pPr marL="971550" lvl="1" indent="-457200">
              <a:buFont typeface="+mj-lt"/>
              <a:buAutoNum type="arabicPeriod"/>
            </a:pPr>
            <a:r>
              <a:rPr lang="en-US" sz="2600" dirty="0" smtClean="0"/>
              <a:t>Explain supervision.</a:t>
            </a:r>
            <a:endParaRPr lang="en-US" sz="2600" dirty="0">
              <a:solidFill>
                <a:srgbClr val="4F81BD"/>
              </a:solidFill>
            </a:endParaRPr>
          </a:p>
          <a:p>
            <a:pPr lvl="2"/>
            <a:r>
              <a:rPr lang="en-US" sz="2600" dirty="0" smtClean="0">
                <a:solidFill>
                  <a:srgbClr val="4F81BD"/>
                </a:solidFill>
              </a:rPr>
              <a:t>Facilitators and professional counselors must be appropriately licensed, or they must work under the direction of an appropriately licensed professional.</a:t>
            </a:r>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186</a:t>
            </a:fld>
            <a:endParaRPr lang="en-US" dirty="0"/>
          </a:p>
        </p:txBody>
      </p:sp>
    </p:spTree>
    <p:extLst>
      <p:ext uri="{BB962C8B-B14F-4D97-AF65-F5344CB8AC3E}">
        <p14:creationId xmlns:p14="http://schemas.microsoft.com/office/powerpoint/2010/main" val="351266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Services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fontScale="92500"/>
          </a:bodyPr>
          <a:lstStyle/>
          <a:p>
            <a:pPr marL="1028700" lvl="1" indent="-514350">
              <a:buFont typeface="+mj-lt"/>
              <a:buAutoNum type="arabicPeriod" startAt="3"/>
            </a:pPr>
            <a:r>
              <a:rPr lang="en-US" sz="2600" dirty="0" smtClean="0"/>
              <a:t>Explain the limitations of an order of protection.</a:t>
            </a:r>
          </a:p>
          <a:p>
            <a:pPr lvl="2"/>
            <a:r>
              <a:rPr lang="en-US" sz="2600" dirty="0">
                <a:solidFill>
                  <a:srgbClr val="4F81BD"/>
                </a:solidFill>
              </a:rPr>
              <a:t>Orders of protection are frequently ignored by many abusers. </a:t>
            </a:r>
            <a:r>
              <a:rPr lang="en-US" sz="2600" dirty="0" smtClean="0">
                <a:solidFill>
                  <a:srgbClr val="4F81BD"/>
                </a:solidFill>
              </a:rPr>
              <a:t>Some </a:t>
            </a:r>
            <a:r>
              <a:rPr lang="en-US" sz="2600" dirty="0">
                <a:solidFill>
                  <a:srgbClr val="4F81BD"/>
                </a:solidFill>
              </a:rPr>
              <a:t>abusers take heed. Those who do not are subject to legal consequences. </a:t>
            </a:r>
            <a:r>
              <a:rPr lang="en-US" sz="2600" dirty="0" smtClean="0">
                <a:solidFill>
                  <a:srgbClr val="4F81BD"/>
                </a:solidFill>
              </a:rPr>
              <a:t>Depending </a:t>
            </a:r>
            <a:r>
              <a:rPr lang="en-US" sz="2600" dirty="0">
                <a:solidFill>
                  <a:srgbClr val="4F81BD"/>
                </a:solidFill>
              </a:rPr>
              <a:t>upon the presiding judge, enforcement may be stronger or weaker. Prevention is not easy in any case.</a:t>
            </a:r>
          </a:p>
          <a:p>
            <a:pPr marL="971550" lvl="1" indent="-457200">
              <a:buFont typeface="+mj-lt"/>
              <a:buAutoNum type="arabicPeriod" startAt="3"/>
            </a:pPr>
            <a:r>
              <a:rPr lang="en-US" sz="2600" dirty="0" smtClean="0"/>
              <a:t>Recognize </a:t>
            </a:r>
            <a:r>
              <a:rPr lang="en-US" sz="2600" dirty="0"/>
              <a:t>that safety planning </a:t>
            </a:r>
            <a:r>
              <a:rPr lang="en-US" sz="2600" dirty="0" smtClean="0"/>
              <a:t>provides </a:t>
            </a:r>
            <a:r>
              <a:rPr lang="en-US" sz="2600" dirty="0"/>
              <a:t>a degree of safety for victims and children</a:t>
            </a:r>
            <a:r>
              <a:rPr lang="en-US" sz="2600" dirty="0" smtClean="0"/>
              <a:t>.</a:t>
            </a:r>
          </a:p>
          <a:p>
            <a:pPr lvl="2"/>
            <a:r>
              <a:rPr lang="en-US" sz="2600" dirty="0" smtClean="0">
                <a:solidFill>
                  <a:schemeClr val="accent1"/>
                </a:solidFill>
              </a:rPr>
              <a:t>It is far better to have a safety plan and not need it than not to have a safety plan and need it. Don’t keep abuse a secret.</a:t>
            </a:r>
            <a:endParaRPr lang="en-US" sz="2600" dirty="0">
              <a:solidFill>
                <a:schemeClr val="accent1"/>
              </a:solidFill>
            </a:endParaRPr>
          </a:p>
          <a:p>
            <a:pPr marL="971550" lvl="1" indent="-457200">
              <a:buFont typeface="+mj-lt"/>
              <a:buAutoNum type="arabicPeriod" startAt="3"/>
            </a:pPr>
            <a:endParaRPr lang="en-US" dirty="0" smtClean="0"/>
          </a:p>
          <a:p>
            <a:pPr marL="1371600" lvl="2" indent="-457200">
              <a:buFont typeface="+mj-lt"/>
              <a:buAutoNum type="arabicPeriod"/>
            </a:pPr>
            <a:endParaRPr lang="en-US" dirty="0" smtClean="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187</a:t>
            </a:fld>
            <a:endParaRPr lang="en-US" dirty="0"/>
          </a:p>
        </p:txBody>
      </p:sp>
    </p:spTree>
    <p:extLst>
      <p:ext uri="{BB962C8B-B14F-4D97-AF65-F5344CB8AC3E}">
        <p14:creationId xmlns:p14="http://schemas.microsoft.com/office/powerpoint/2010/main" val="29465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Prevention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Participants will be able to:</a:t>
            </a:r>
          </a:p>
          <a:p>
            <a:pPr marL="1371600" lvl="2" indent="-457200">
              <a:buFont typeface="+mj-lt"/>
              <a:buAutoNum type="arabicPeriod"/>
            </a:pPr>
            <a:r>
              <a:rPr lang="en-US" dirty="0" smtClean="0"/>
              <a:t>Recognize that stopping domestic violence and teen dating violence before it becomes severe is critical.</a:t>
            </a:r>
          </a:p>
          <a:p>
            <a:pPr marL="1371600" lvl="2" indent="-457200">
              <a:buFont typeface="+mj-lt"/>
              <a:buAutoNum type="arabicPeriod"/>
            </a:pPr>
            <a:r>
              <a:rPr lang="en-US" dirty="0" smtClean="0"/>
              <a:t>Identify the elements of an effective dating violence prevention program.</a:t>
            </a:r>
          </a:p>
          <a:p>
            <a:pPr marL="1371600" lvl="2" indent="-457200">
              <a:buFont typeface="+mj-lt"/>
              <a:buAutoNum type="arabicPeriod"/>
            </a:pPr>
            <a:r>
              <a:rPr lang="en-US" dirty="0" smtClean="0"/>
              <a:t>Recognize that </a:t>
            </a:r>
            <a:r>
              <a:rPr lang="en-US" dirty="0"/>
              <a:t>sexual assault against college women is a form of dating violence and must be stopped.</a:t>
            </a:r>
          </a:p>
          <a:p>
            <a:pPr marL="1371600" lvl="2" indent="-457200">
              <a:buFont typeface="+mj-lt"/>
              <a:buAutoNum type="arabicPeriod"/>
            </a:pPr>
            <a:endParaRPr lang="en-US" dirty="0" smtClean="0"/>
          </a:p>
          <a:p>
            <a:pPr marL="914400" lvl="2" indent="0">
              <a:buNone/>
            </a:pPr>
            <a:endParaRPr lang="en-US" dirty="0" smtClean="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188</a:t>
            </a:fld>
            <a:endParaRPr lang="en-US" dirty="0"/>
          </a:p>
        </p:txBody>
      </p:sp>
    </p:spTree>
    <p:extLst>
      <p:ext uri="{BB962C8B-B14F-4D97-AF65-F5344CB8AC3E}">
        <p14:creationId xmlns:p14="http://schemas.microsoft.com/office/powerpoint/2010/main" val="284957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
            </a:pPr>
            <a:r>
              <a:rPr lang="en-US" dirty="0" smtClean="0">
                <a:solidFill>
                  <a:srgbClr val="4F81BD"/>
                </a:solidFill>
              </a:rPr>
              <a:t>Building awareness </a:t>
            </a:r>
            <a:r>
              <a:rPr lang="en-US" dirty="0" smtClean="0"/>
              <a:t>and providing or directing  victims, children, and abusers to </a:t>
            </a:r>
            <a:r>
              <a:rPr lang="en-US" dirty="0" smtClean="0">
                <a:solidFill>
                  <a:srgbClr val="4F81BD"/>
                </a:solidFill>
              </a:rPr>
              <a:t>support services </a:t>
            </a:r>
            <a:r>
              <a:rPr lang="en-US" dirty="0" smtClean="0"/>
              <a:t>are important and very valuable.</a:t>
            </a:r>
          </a:p>
          <a:p>
            <a:pPr marL="0"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189</a:t>
            </a:fld>
            <a:endParaRPr lang="en-US"/>
          </a:p>
        </p:txBody>
      </p:sp>
    </p:spTree>
    <p:extLst>
      <p:ext uri="{BB962C8B-B14F-4D97-AF65-F5344CB8AC3E}">
        <p14:creationId xmlns:p14="http://schemas.microsoft.com/office/powerpoint/2010/main" val="413063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Domestic Violence Dynamics</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smtClean="0">
                <a:solidFill>
                  <a:srgbClr val="4F81BD"/>
                </a:solidFill>
              </a:rPr>
              <a:t>Participants will be able to:</a:t>
            </a:r>
          </a:p>
          <a:p>
            <a:pPr marL="1428750" lvl="2" indent="-514350">
              <a:buFont typeface="+mj-lt"/>
              <a:buAutoNum type="arabicPeriod"/>
            </a:pPr>
            <a:r>
              <a:rPr lang="en-US" sz="2800" dirty="0" smtClean="0"/>
              <a:t>Describe the basic elements of domestic violence (DV).</a:t>
            </a:r>
          </a:p>
          <a:p>
            <a:pPr marL="1428750" lvl="2" indent="-514350">
              <a:buFont typeface="+mj-lt"/>
              <a:buAutoNum type="arabicPeriod"/>
            </a:pPr>
            <a:r>
              <a:rPr lang="en-US" sz="2800" dirty="0" smtClean="0"/>
              <a:t>Articulate the basic types of DV.</a:t>
            </a:r>
          </a:p>
          <a:p>
            <a:pPr marL="1428750" lvl="2" indent="-514350">
              <a:buFont typeface="+mj-lt"/>
              <a:buAutoNum type="arabicPeriod"/>
            </a:pPr>
            <a:r>
              <a:rPr lang="en-US" sz="2800" dirty="0" smtClean="0"/>
              <a:t>Distinguish between DV myths and facts.</a:t>
            </a:r>
          </a:p>
          <a:p>
            <a:pPr marL="1428750" lvl="2" indent="-514350">
              <a:buFont typeface="+mj-lt"/>
              <a:buAutoNum type="arabicPeriod"/>
            </a:pPr>
            <a:r>
              <a:rPr lang="en-US" sz="2800" dirty="0" smtClean="0"/>
              <a:t>Explain the cycle of violence.</a:t>
            </a:r>
          </a:p>
          <a:p>
            <a:pPr marL="1428750" lvl="2" indent="-514350">
              <a:buFont typeface="+mj-lt"/>
              <a:buAutoNum type="arabicPeriod"/>
            </a:pPr>
            <a:r>
              <a:rPr lang="en-US" sz="2800" dirty="0" smtClean="0"/>
              <a:t>Recognize signs and symptoms of DV.</a:t>
            </a:r>
          </a:p>
          <a:p>
            <a:pPr marL="1428750" lvl="2" indent="-514350">
              <a:buFont typeface="+mj-lt"/>
              <a:buAutoNum type="arabicPeriod"/>
            </a:pPr>
            <a:r>
              <a:rPr lang="en-US" sz="2800" dirty="0" smtClean="0"/>
              <a:t>Summarize the reasons victims stay in a DV relationship.</a:t>
            </a:r>
          </a:p>
          <a:p>
            <a:pPr marL="1428750" lvl="2" indent="-514350">
              <a:buFont typeface="+mj-lt"/>
              <a:buAutoNum type="arabicPeriod"/>
            </a:pPr>
            <a:r>
              <a:rPr lang="en-US" sz="2800" dirty="0" smtClean="0"/>
              <a:t>Summarize the mindset of perpetrators.  </a:t>
            </a:r>
          </a:p>
          <a:p>
            <a:pPr lvl="2"/>
            <a:endParaRPr lang="en-US" sz="2800" dirty="0" smtClean="0"/>
          </a:p>
          <a:p>
            <a:pPr lvl="2"/>
            <a:endParaRPr lang="en-US" sz="2800" dirty="0" smtClean="0"/>
          </a:p>
          <a:p>
            <a:pPr lvl="2"/>
            <a:endParaRPr lang="en-US" dirty="0" smtClean="0"/>
          </a:p>
          <a:p>
            <a:pPr lvl="2"/>
            <a:endParaRPr lang="en-US" sz="2800" dirty="0"/>
          </a:p>
          <a:p>
            <a:pPr marL="45720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a:t>
            </a:fld>
            <a:endParaRPr lang="en-US" dirty="0"/>
          </a:p>
        </p:txBody>
      </p:sp>
    </p:spTree>
    <p:extLst>
      <p:ext uri="{BB962C8B-B14F-4D97-AF65-F5344CB8AC3E}">
        <p14:creationId xmlns:p14="http://schemas.microsoft.com/office/powerpoint/2010/main" val="289335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
            </a:pPr>
            <a:r>
              <a:rPr lang="en-US" dirty="0" smtClean="0"/>
              <a:t>But, </a:t>
            </a:r>
            <a:r>
              <a:rPr lang="en-US" dirty="0" smtClean="0">
                <a:solidFill>
                  <a:srgbClr val="4F81BD"/>
                </a:solidFill>
              </a:rPr>
              <a:t>stopping domestic violence before</a:t>
            </a:r>
            <a:r>
              <a:rPr lang="en-US" dirty="0" smtClean="0"/>
              <a:t> it becomes a severe problem </a:t>
            </a:r>
            <a:r>
              <a:rPr lang="en-US" dirty="0" smtClean="0">
                <a:solidFill>
                  <a:schemeClr val="accent1"/>
                </a:solidFill>
              </a:rPr>
              <a:t>or</a:t>
            </a:r>
            <a:r>
              <a:rPr lang="en-US" dirty="0" smtClean="0"/>
              <a:t> before it becomes a problem at all seems most productive.</a:t>
            </a:r>
          </a:p>
        </p:txBody>
      </p:sp>
      <p:sp>
        <p:nvSpPr>
          <p:cNvPr id="4" name="Slide Number Placeholder 3"/>
          <p:cNvSpPr>
            <a:spLocks noGrp="1"/>
          </p:cNvSpPr>
          <p:nvPr>
            <p:ph type="sldNum" sz="quarter" idx="12"/>
          </p:nvPr>
        </p:nvSpPr>
        <p:spPr/>
        <p:txBody>
          <a:bodyPr/>
          <a:lstStyle/>
          <a:p>
            <a:fld id="{4813C0F2-E4A7-234C-B8C5-7DB82017C726}" type="slidenum">
              <a:rPr lang="en-US" smtClean="0"/>
              <a:t>190</a:t>
            </a:fld>
            <a:endParaRPr lang="en-US"/>
          </a:p>
        </p:txBody>
      </p:sp>
    </p:spTree>
    <p:extLst>
      <p:ext uri="{BB962C8B-B14F-4D97-AF65-F5344CB8AC3E}">
        <p14:creationId xmlns:p14="http://schemas.microsoft.com/office/powerpoint/2010/main" val="15684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smtClean="0">
                <a:solidFill>
                  <a:srgbClr val="4F81BD"/>
                </a:solidFill>
              </a:rPr>
              <a:t>In our opinion, to be effective a </a:t>
            </a:r>
            <a:r>
              <a:rPr lang="en-US" dirty="0">
                <a:solidFill>
                  <a:srgbClr val="4F81BD"/>
                </a:solidFill>
              </a:rPr>
              <a:t>dating </a:t>
            </a:r>
            <a:r>
              <a:rPr lang="en-US" dirty="0" smtClean="0">
                <a:solidFill>
                  <a:srgbClr val="4F81BD"/>
                </a:solidFill>
              </a:rPr>
              <a:t>violence- </a:t>
            </a:r>
            <a:r>
              <a:rPr lang="en-US" dirty="0">
                <a:solidFill>
                  <a:srgbClr val="4F81BD"/>
                </a:solidFill>
              </a:rPr>
              <a:t>prevention program </a:t>
            </a:r>
            <a:r>
              <a:rPr lang="en-US" dirty="0" smtClean="0">
                <a:solidFill>
                  <a:srgbClr val="4F81BD"/>
                </a:solidFill>
              </a:rPr>
              <a:t>must at a minimum:</a:t>
            </a:r>
            <a:endParaRPr lang="en-US" dirty="0">
              <a:solidFill>
                <a:srgbClr val="4F81BD"/>
              </a:solidFill>
            </a:endParaRPr>
          </a:p>
          <a:p>
            <a:pPr marL="1371600" lvl="2" indent="-457200">
              <a:buFont typeface="+mj-lt"/>
              <a:buAutoNum type="arabicPeriod"/>
            </a:pPr>
            <a:r>
              <a:rPr lang="en-US" dirty="0" smtClean="0"/>
              <a:t>Build Awareness. Teens need to know the dynamics of </a:t>
            </a:r>
            <a:r>
              <a:rPr lang="en-US" dirty="0"/>
              <a:t>dating </a:t>
            </a:r>
            <a:r>
              <a:rPr lang="en-US" dirty="0" smtClean="0"/>
              <a:t>violence–its warning </a:t>
            </a:r>
            <a:r>
              <a:rPr lang="en-US" dirty="0"/>
              <a:t>signs and </a:t>
            </a:r>
            <a:r>
              <a:rPr lang="en-US" dirty="0" smtClean="0"/>
              <a:t>stop signs.</a:t>
            </a:r>
          </a:p>
          <a:p>
            <a:pPr marL="914400" lvl="2" indent="0">
              <a:buNone/>
            </a:pPr>
            <a:endParaRPr lang="en-US" dirty="0"/>
          </a:p>
          <a:p>
            <a:pPr marL="1371600" lvl="2" indent="-457200">
              <a:buFont typeface="+mj-lt"/>
              <a:buAutoNum type="arabicPeriod"/>
            </a:pPr>
            <a:r>
              <a:rPr lang="en-US" dirty="0" smtClean="0"/>
              <a:t>Identify Support Services. Help is available to prevent </a:t>
            </a:r>
            <a:r>
              <a:rPr lang="en-US" dirty="0"/>
              <a:t>further hurt and unhappiness. Consult an adult they trust.</a:t>
            </a:r>
          </a:p>
          <a:p>
            <a:pPr marL="1371600" lvl="2" indent="-457200">
              <a:buFont typeface="+mj-lt"/>
              <a:buAutoNum type="arabicPeriod"/>
            </a:pPr>
            <a:endParaRPr lang="en-US" dirty="0" smtClean="0"/>
          </a:p>
          <a:p>
            <a:pPr marL="1371600" lvl="2" indent="-457200">
              <a:buFont typeface="+mj-lt"/>
              <a:buAutoNum type="arabicPeriod"/>
            </a:pPr>
            <a:r>
              <a:rPr lang="en-US" dirty="0" smtClean="0"/>
              <a:t>Urge Action. Teens need to get out of an unhealthy relationship immediately. </a:t>
            </a: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191</a:t>
            </a:fld>
            <a:endParaRPr lang="en-US"/>
          </a:p>
        </p:txBody>
      </p:sp>
    </p:spTree>
    <p:extLst>
      <p:ext uri="{BB962C8B-B14F-4D97-AF65-F5344CB8AC3E}">
        <p14:creationId xmlns:p14="http://schemas.microsoft.com/office/powerpoint/2010/main" val="289997302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Resources:</a:t>
            </a:r>
          </a:p>
          <a:p>
            <a:pPr lvl="2"/>
            <a:r>
              <a:rPr lang="en-US" sz="2800" dirty="0" smtClean="0"/>
              <a:t>“Love is Not Abuse: A Dating and Abuse Prevention Curriculum–</a:t>
            </a:r>
            <a:r>
              <a:rPr lang="en-US" sz="2800" dirty="0" smtClean="0">
                <a:solidFill>
                  <a:srgbClr val="4F81BD"/>
                </a:solidFill>
              </a:rPr>
              <a:t>High School Edition.</a:t>
            </a:r>
            <a:r>
              <a:rPr lang="en-US" sz="2800" dirty="0" smtClean="0"/>
              <a:t>”</a:t>
            </a:r>
            <a:r>
              <a:rPr lang="en-US" sz="2800" baseline="30000" dirty="0" smtClean="0"/>
              <a:t>18</a:t>
            </a:r>
          </a:p>
          <a:p>
            <a:pPr lvl="2"/>
            <a:r>
              <a:rPr lang="en-US" sz="2800" baseline="30000" dirty="0" smtClean="0"/>
              <a:t> </a:t>
            </a:r>
            <a:r>
              <a:rPr lang="en-US" sz="2800" dirty="0" smtClean="0"/>
              <a:t>(</a:t>
            </a:r>
            <a:r>
              <a:rPr lang="en-US" sz="2800" dirty="0">
                <a:solidFill>
                  <a:srgbClr val="4F81BD"/>
                </a:solidFill>
              </a:rPr>
              <a:t>s</a:t>
            </a:r>
            <a:r>
              <a:rPr lang="en-US" sz="2800" dirty="0" smtClean="0">
                <a:solidFill>
                  <a:srgbClr val="4F81BD"/>
                </a:solidFill>
              </a:rPr>
              <a:t>uitable for junior high</a:t>
            </a:r>
            <a:r>
              <a:rPr lang="en-US" sz="2800" dirty="0" smtClean="0"/>
              <a:t>) This curriculum provides four lessons:</a:t>
            </a:r>
          </a:p>
          <a:p>
            <a:pPr marL="1885950" lvl="3" indent="-514350">
              <a:buFont typeface="+mj-lt"/>
              <a:buAutoNum type="arabicPeriod"/>
            </a:pPr>
            <a:r>
              <a:rPr lang="en-US" sz="2400" dirty="0" smtClean="0"/>
              <a:t>What is Dating Abuse?</a:t>
            </a:r>
          </a:p>
          <a:p>
            <a:pPr marL="1885950" lvl="3" indent="-514350">
              <a:buFont typeface="+mj-lt"/>
              <a:buAutoNum type="arabicPeriod"/>
            </a:pPr>
            <a:r>
              <a:rPr lang="en-US" sz="2400" dirty="0" smtClean="0"/>
              <a:t>The Pattern of Abuse in Dating Violence</a:t>
            </a:r>
          </a:p>
          <a:p>
            <a:pPr marL="1885950" lvl="3" indent="-514350">
              <a:buFont typeface="+mj-lt"/>
              <a:buAutoNum type="arabicPeriod"/>
            </a:pPr>
            <a:r>
              <a:rPr lang="en-US" sz="2400" dirty="0" smtClean="0"/>
              <a:t>Digital Abuse in Dating Violence</a:t>
            </a:r>
          </a:p>
          <a:p>
            <a:pPr marL="1885950" lvl="3" indent="-514350">
              <a:buFont typeface="+mj-lt"/>
              <a:buAutoNum type="arabicPeriod"/>
            </a:pPr>
            <a:r>
              <a:rPr lang="en-US" sz="2400" dirty="0" smtClean="0"/>
              <a:t>Ending Teen Dating Abuse                    </a:t>
            </a:r>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192</a:t>
            </a:fld>
            <a:endParaRPr lang="en-US"/>
          </a:p>
        </p:txBody>
      </p:sp>
    </p:spTree>
    <p:extLst>
      <p:ext uri="{BB962C8B-B14F-4D97-AF65-F5344CB8AC3E}">
        <p14:creationId xmlns:p14="http://schemas.microsoft.com/office/powerpoint/2010/main" val="284893199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a:bodyPr>
          <a:lstStyle/>
          <a:p>
            <a:pPr lvl="2"/>
            <a:r>
              <a:rPr lang="en-US" sz="2800" dirty="0" smtClean="0"/>
              <a:t>“Love is Not Abuse: A dating and Abuse Prevention Curriculum–</a:t>
            </a:r>
            <a:r>
              <a:rPr lang="en-US" sz="2800" dirty="0" smtClean="0">
                <a:solidFill>
                  <a:srgbClr val="4F81BD"/>
                </a:solidFill>
              </a:rPr>
              <a:t>College Edition.</a:t>
            </a:r>
            <a:r>
              <a:rPr lang="en-US" sz="2800" dirty="0" smtClean="0"/>
              <a:t>”</a:t>
            </a:r>
            <a:r>
              <a:rPr lang="en-US" sz="2800" baseline="30000" dirty="0" smtClean="0"/>
              <a:t>19 </a:t>
            </a:r>
            <a:r>
              <a:rPr lang="en-US" sz="2800" dirty="0" smtClean="0"/>
              <a:t>This curriculum provides three lessons:</a:t>
            </a:r>
          </a:p>
          <a:p>
            <a:pPr marL="1885950" lvl="3" indent="-514350">
              <a:buFont typeface="+mj-lt"/>
              <a:buAutoNum type="arabicPeriod"/>
            </a:pPr>
            <a:r>
              <a:rPr lang="en-US" sz="2400" dirty="0" smtClean="0"/>
              <a:t>What is Dating Abuse?</a:t>
            </a:r>
          </a:p>
          <a:p>
            <a:pPr marL="1885950" lvl="3" indent="-514350">
              <a:buFont typeface="+mj-lt"/>
              <a:buAutoNum type="arabicPeriod"/>
            </a:pPr>
            <a:r>
              <a:rPr lang="en-US" sz="2400" dirty="0" smtClean="0"/>
              <a:t>The Pattern of Abuse in Dating Violence</a:t>
            </a:r>
          </a:p>
          <a:p>
            <a:pPr marL="1885950" lvl="3" indent="-514350">
              <a:buFont typeface="+mj-lt"/>
              <a:buAutoNum type="arabicPeriod"/>
            </a:pPr>
            <a:r>
              <a:rPr lang="en-US" sz="2400" dirty="0" smtClean="0"/>
              <a:t>Digital Abuse in Dating Violence</a:t>
            </a:r>
          </a:p>
          <a:p>
            <a:pPr marL="914400" lvl="2" indent="0">
              <a:buNone/>
            </a:pPr>
            <a:endParaRPr lang="en-US" sz="2600" dirty="0" smtClean="0"/>
          </a:p>
          <a:p>
            <a:pPr lvl="2"/>
            <a:r>
              <a:rPr lang="en-US" sz="2600" dirty="0" smtClean="0"/>
              <a:t>Note that both curricula provide lesson resources for students and teachers.</a:t>
            </a:r>
          </a:p>
          <a:p>
            <a:pPr marL="914400" lvl="2" indent="0">
              <a:buNone/>
            </a:pPr>
            <a:r>
              <a:rPr lang="en-US" sz="2600" dirty="0" smtClean="0"/>
              <a:t>                    </a:t>
            </a:r>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193</a:t>
            </a:fld>
            <a:endParaRPr lang="en-US"/>
          </a:p>
        </p:txBody>
      </p:sp>
    </p:spTree>
    <p:extLst>
      <p:ext uri="{BB962C8B-B14F-4D97-AF65-F5344CB8AC3E}">
        <p14:creationId xmlns:p14="http://schemas.microsoft.com/office/powerpoint/2010/main" val="262626862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dirty="0" smtClean="0"/>
              <a:t>Prevention</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smtClean="0">
                <a:solidFill>
                  <a:srgbClr val="4F81BD"/>
                </a:solidFill>
              </a:rPr>
              <a:t>In Development:</a:t>
            </a:r>
          </a:p>
          <a:p>
            <a:pPr lvl="2"/>
            <a:r>
              <a:rPr lang="en-US" sz="3000" dirty="0" smtClean="0"/>
              <a:t>Centers for Disease Control &amp; Prevention (CDC) Study</a:t>
            </a:r>
          </a:p>
          <a:p>
            <a:pPr lvl="2"/>
            <a:r>
              <a:rPr lang="en-US" sz="3000" dirty="0" smtClean="0"/>
              <a:t>Dating Matters Curriculum: Strategies to Promote Healthy Teen Relationships</a:t>
            </a:r>
          </a:p>
          <a:p>
            <a:pPr lvl="2"/>
            <a:r>
              <a:rPr lang="en-US" sz="3000" dirty="0" smtClean="0"/>
              <a:t> Instruction: Grades 6, 7 &amp; 8  2013 </a:t>
            </a:r>
            <a:r>
              <a:rPr lang="en-US" sz="3000" dirty="0"/>
              <a:t>– 2015</a:t>
            </a:r>
          </a:p>
          <a:p>
            <a:pPr lvl="3"/>
            <a:r>
              <a:rPr lang="en-US" sz="2600" dirty="0" smtClean="0"/>
              <a:t> Baltimore, Ft. Lauderdale, Chicago &amp; Oakland</a:t>
            </a:r>
          </a:p>
          <a:p>
            <a:pPr lvl="3"/>
            <a:r>
              <a:rPr lang="en-US" sz="2600" dirty="0"/>
              <a:t> </a:t>
            </a:r>
            <a:r>
              <a:rPr lang="en-US" sz="2600" dirty="0" smtClean="0"/>
              <a:t>12 Schools each; Oakland, 9 schools</a:t>
            </a:r>
          </a:p>
          <a:p>
            <a:pPr marL="857250" lvl="2" indent="0" algn="r">
              <a:buNone/>
            </a:pPr>
            <a:r>
              <a:rPr lang="en-US" dirty="0"/>
              <a:t> </a:t>
            </a:r>
            <a:r>
              <a:rPr lang="en-US" sz="1400" dirty="0" smtClean="0"/>
              <a:t>Centers for Disease Control and Prevention, (CDC) Dating Matters Initiative.</a:t>
            </a:r>
            <a:r>
              <a:rPr lang="en-US" sz="1400" baseline="30000" dirty="0" smtClean="0"/>
              <a:t>20</a:t>
            </a:r>
            <a:r>
              <a:rPr lang="en-US" sz="1400" dirty="0" smtClean="0"/>
              <a:t>   </a:t>
            </a:r>
            <a:endParaRPr lang="en-US" sz="1400" dirty="0"/>
          </a:p>
          <a:p>
            <a:pPr marL="857250" lvl="2" indent="0">
              <a:buNone/>
            </a:pPr>
            <a:endParaRPr lang="en-US" sz="1400" dirty="0"/>
          </a:p>
          <a:p>
            <a:pPr lvl="1">
              <a:buFont typeface="Wingdings" charset="2"/>
              <a:buChar char="§"/>
            </a:pPr>
            <a:endParaRPr lang="en-US" sz="3200" dirty="0" smtClean="0"/>
          </a:p>
          <a:p>
            <a:pPr marL="457200" lvl="1" indent="0">
              <a:buNone/>
            </a:pPr>
            <a:endParaRPr lang="en-US" sz="3200" dirty="0" smtClean="0"/>
          </a:p>
          <a:p>
            <a:pPr lvl="2"/>
            <a:endParaRPr lang="en-US"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194</a:t>
            </a:fld>
            <a:endParaRPr lang="en-US"/>
          </a:p>
        </p:txBody>
      </p:sp>
    </p:spTree>
    <p:extLst>
      <p:ext uri="{BB962C8B-B14F-4D97-AF65-F5344CB8AC3E}">
        <p14:creationId xmlns:p14="http://schemas.microsoft.com/office/powerpoint/2010/main" val="79883998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a:bodyPr>
          <a:lstStyle/>
          <a:p>
            <a:pPr lvl="1">
              <a:buFont typeface="Wingdings" charset="2"/>
              <a:buChar char="§"/>
            </a:pPr>
            <a:r>
              <a:rPr lang="en-US" sz="3500" dirty="0" smtClean="0">
                <a:solidFill>
                  <a:srgbClr val="4F81BD"/>
                </a:solidFill>
              </a:rPr>
              <a:t>Needs attention:</a:t>
            </a:r>
          </a:p>
          <a:p>
            <a:pPr lvl="2"/>
            <a:r>
              <a:rPr lang="en-US" sz="3100" dirty="0" smtClean="0"/>
              <a:t>Campus Sexual-Assault Study, 2007</a:t>
            </a:r>
          </a:p>
          <a:p>
            <a:pPr marL="914400" lvl="2" indent="0">
              <a:buNone/>
            </a:pPr>
            <a:r>
              <a:rPr lang="en-US" sz="3100" dirty="0" smtClean="0"/>
              <a:t>   6,800 undergraduates: 5,466 women </a:t>
            </a:r>
          </a:p>
          <a:p>
            <a:pPr lvl="2"/>
            <a:r>
              <a:rPr lang="en-US" sz="3100" dirty="0" smtClean="0"/>
              <a:t>19% of women, or 1,073, were victims of attempted or completed sexual assault since entering college.</a:t>
            </a:r>
          </a:p>
          <a:p>
            <a:pPr marL="914400" lvl="2" indent="0">
              <a:buNone/>
            </a:pPr>
            <a:endParaRPr lang="en-US" sz="3100" dirty="0" smtClean="0"/>
          </a:p>
          <a:p>
            <a:pPr marL="914400" lvl="2" indent="0" algn="r">
              <a:buNone/>
            </a:pPr>
            <a:r>
              <a:rPr lang="en-US" sz="1400" dirty="0" smtClean="0"/>
              <a:t>Christopher P. Krebs, et al., The Campus Sexual Assault (CSA) Study Final Report, October 2007.</a:t>
            </a:r>
            <a:r>
              <a:rPr lang="en-US" sz="1400" baseline="30000" dirty="0" smtClean="0"/>
              <a:t>21</a:t>
            </a:r>
            <a:endParaRPr lang="en-US" sz="3100" dirty="0"/>
          </a:p>
          <a:p>
            <a:pPr marL="457200" lvl="1" indent="0">
              <a:buNone/>
            </a:pPr>
            <a:endParaRPr lang="en-US" sz="3500" dirty="0" smtClean="0"/>
          </a:p>
          <a:p>
            <a:pPr lvl="1">
              <a:buFont typeface="Wingdings" charset="2"/>
              <a:buChar char="§"/>
            </a:pPr>
            <a:endParaRPr lang="en-US" sz="3200" dirty="0" smtClean="0"/>
          </a:p>
          <a:p>
            <a:pPr marL="457200" lvl="1" indent="0">
              <a:buNone/>
            </a:pPr>
            <a:endParaRPr lang="en-US" sz="3200" dirty="0" smtClean="0"/>
          </a:p>
          <a:p>
            <a:pPr lvl="2"/>
            <a:endParaRPr lang="en-US"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195</a:t>
            </a:fld>
            <a:endParaRPr lang="en-US"/>
          </a:p>
        </p:txBody>
      </p:sp>
    </p:spTree>
    <p:extLst>
      <p:ext uri="{BB962C8B-B14F-4D97-AF65-F5344CB8AC3E}">
        <p14:creationId xmlns:p14="http://schemas.microsoft.com/office/powerpoint/2010/main" val="287370458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dirty="0" smtClean="0"/>
              <a:t>Prevention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a:buFont typeface="Wingdings" charset="2"/>
              <a:buChar char="§"/>
            </a:pPr>
            <a:r>
              <a:rPr lang="en-US" sz="5800" dirty="0" smtClean="0">
                <a:solidFill>
                  <a:srgbClr val="4F81BD"/>
                </a:solidFill>
              </a:rPr>
              <a:t>Tips for College Students:</a:t>
            </a:r>
          </a:p>
          <a:p>
            <a:pPr lvl="1">
              <a:buFont typeface="Arial"/>
              <a:buChar char="•"/>
            </a:pPr>
            <a:r>
              <a:rPr lang="en-US" sz="4500" dirty="0" smtClean="0"/>
              <a:t>Go </a:t>
            </a:r>
            <a:r>
              <a:rPr lang="en-US" sz="4500" dirty="0"/>
              <a:t>to parties with friends whom you trust</a:t>
            </a:r>
            <a:r>
              <a:rPr lang="en-US" sz="4500" dirty="0" smtClean="0"/>
              <a:t>.</a:t>
            </a:r>
          </a:p>
          <a:p>
            <a:pPr lvl="1">
              <a:buFont typeface="Arial"/>
              <a:buChar char="•"/>
            </a:pPr>
            <a:r>
              <a:rPr lang="en-US" sz="4500" dirty="0" smtClean="0"/>
              <a:t>Don’t </a:t>
            </a:r>
            <a:r>
              <a:rPr lang="en-US" sz="4500" dirty="0"/>
              <a:t>leave your drink unattended. </a:t>
            </a:r>
            <a:endParaRPr lang="en-US" sz="4500" dirty="0" smtClean="0"/>
          </a:p>
          <a:p>
            <a:pPr lvl="1">
              <a:buFont typeface="Arial"/>
              <a:buChar char="•"/>
            </a:pPr>
            <a:r>
              <a:rPr lang="en-US" sz="4500" dirty="0" smtClean="0"/>
              <a:t>Do </a:t>
            </a:r>
            <a:r>
              <a:rPr lang="en-US" sz="4500" dirty="0"/>
              <a:t>not use any unfamiliar substances offered to you at a party</a:t>
            </a:r>
            <a:r>
              <a:rPr lang="en-US" sz="4500" dirty="0" smtClean="0"/>
              <a:t>.</a:t>
            </a:r>
          </a:p>
          <a:p>
            <a:pPr lvl="1">
              <a:buFont typeface="Arial"/>
              <a:buChar char="•"/>
            </a:pPr>
            <a:r>
              <a:rPr lang="en-US" sz="4500" dirty="0" smtClean="0"/>
              <a:t>If </a:t>
            </a:r>
            <a:r>
              <a:rPr lang="en-US" sz="4500" dirty="0"/>
              <a:t>you feel dizzy or disoriented, ask a friend for help. </a:t>
            </a:r>
            <a:endParaRPr lang="en-US" sz="4500" dirty="0" smtClean="0"/>
          </a:p>
          <a:p>
            <a:pPr lvl="1">
              <a:buFont typeface="Arial"/>
              <a:buChar char="•"/>
            </a:pPr>
            <a:r>
              <a:rPr lang="en-US" sz="4500" dirty="0" smtClean="0"/>
              <a:t>If </a:t>
            </a:r>
            <a:r>
              <a:rPr lang="en-US" sz="4500" dirty="0"/>
              <a:t>you wake up with no memory of what happened the night before, go to an emergency medical center immediately.  </a:t>
            </a:r>
            <a:endParaRPr lang="en-US" sz="4500" dirty="0" smtClean="0"/>
          </a:p>
          <a:p>
            <a:pPr lvl="1">
              <a:buFont typeface="Arial"/>
              <a:buChar char="•"/>
            </a:pPr>
            <a:r>
              <a:rPr lang="en-US" sz="4500" dirty="0" smtClean="0"/>
              <a:t>Watch </a:t>
            </a:r>
            <a:r>
              <a:rPr lang="en-US" sz="4500" dirty="0"/>
              <a:t>out for your friends and vice versa</a:t>
            </a:r>
            <a:r>
              <a:rPr lang="en-US" sz="4500" dirty="0" smtClean="0"/>
              <a:t>.</a:t>
            </a:r>
          </a:p>
          <a:p>
            <a:pPr lvl="1"/>
            <a:endParaRPr lang="en-US" dirty="0"/>
          </a:p>
          <a:p>
            <a:pPr marL="0" indent="0" algn="r">
              <a:buNone/>
            </a:pPr>
            <a:r>
              <a:rPr lang="en-US" sz="2500" dirty="0" smtClean="0"/>
              <a:t> </a:t>
            </a:r>
            <a:r>
              <a:rPr lang="en-US" sz="2500" dirty="0"/>
              <a:t>Rape, Abuse &amp; Incest National Network (RAINN</a:t>
            </a:r>
            <a:r>
              <a:rPr lang="en-US" sz="2500" dirty="0" smtClean="0"/>
              <a:t>)</a:t>
            </a:r>
            <a:r>
              <a:rPr lang="en-US" sz="2500" baseline="30000" dirty="0" smtClean="0"/>
              <a:t>22</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196</a:t>
            </a:fld>
            <a:endParaRPr lang="en-US"/>
          </a:p>
        </p:txBody>
      </p:sp>
    </p:spTree>
    <p:extLst>
      <p:ext uri="{BB962C8B-B14F-4D97-AF65-F5344CB8AC3E}">
        <p14:creationId xmlns:p14="http://schemas.microsoft.com/office/powerpoint/2010/main" val="8269800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Prevention</a:t>
            </a:r>
            <a:endParaRPr lang="en-US" dirty="0"/>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smtClean="0">
                <a:solidFill>
                  <a:srgbClr val="4F81BD"/>
                </a:solidFill>
              </a:rPr>
              <a:t>What are the most effective ways to reach teens?</a:t>
            </a:r>
          </a:p>
          <a:p>
            <a:pPr lvl="2">
              <a:buFont typeface="Wingdings" charset="2"/>
              <a:buChar char="§"/>
            </a:pPr>
            <a:r>
              <a:rPr lang="en-US" sz="3000" dirty="0" smtClean="0"/>
              <a:t>Is it social media?</a:t>
            </a:r>
          </a:p>
          <a:p>
            <a:pPr lvl="2">
              <a:buFont typeface="Wingdings" charset="2"/>
              <a:buChar char="§"/>
            </a:pPr>
            <a:r>
              <a:rPr lang="en-US" sz="3000" dirty="0" smtClean="0"/>
              <a:t>In school?</a:t>
            </a:r>
          </a:p>
          <a:p>
            <a:pPr lvl="2">
              <a:buFont typeface="Wingdings" charset="2"/>
              <a:buChar char="§"/>
            </a:pPr>
            <a:r>
              <a:rPr lang="en-US" sz="3000" dirty="0" smtClean="0"/>
              <a:t>Seminars?</a:t>
            </a:r>
          </a:p>
          <a:p>
            <a:pPr lvl="2">
              <a:buFont typeface="Wingdings" charset="2"/>
              <a:buChar char="§"/>
            </a:pPr>
            <a:r>
              <a:rPr lang="en-US" sz="3000" dirty="0" smtClean="0"/>
              <a:t>Advertising?</a:t>
            </a:r>
          </a:p>
          <a:p>
            <a:pPr lvl="2">
              <a:buFont typeface="Wingdings" charset="2"/>
              <a:buChar char="§"/>
            </a:pPr>
            <a:r>
              <a:rPr lang="en-US" sz="3000" dirty="0" smtClean="0"/>
              <a:t>Parents? </a:t>
            </a:r>
          </a:p>
          <a:p>
            <a:pPr lvl="1">
              <a:buFont typeface="Wingdings" charset="2"/>
              <a:buChar char="§"/>
            </a:pPr>
            <a:r>
              <a:rPr lang="en-US" sz="3500" dirty="0" smtClean="0">
                <a:solidFill>
                  <a:srgbClr val="4F81BD"/>
                </a:solidFill>
              </a:rPr>
              <a:t>These are questions to think about?</a:t>
            </a:r>
            <a:endParaRPr lang="en-US" sz="3500" dirty="0">
              <a:solidFill>
                <a:srgbClr val="4F81BD"/>
              </a:solidFill>
            </a:endParaRPr>
          </a:p>
          <a:p>
            <a:pPr marL="457200" lvl="1" indent="0">
              <a:buNone/>
            </a:pPr>
            <a:endParaRPr lang="en-US" sz="3200" dirty="0" smtClean="0"/>
          </a:p>
          <a:p>
            <a:pPr lvl="2"/>
            <a:endParaRPr lang="en-US"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197</a:t>
            </a:fld>
            <a:endParaRPr lang="en-US"/>
          </a:p>
        </p:txBody>
      </p:sp>
    </p:spTree>
    <p:extLst>
      <p:ext uri="{BB962C8B-B14F-4D97-AF65-F5344CB8AC3E}">
        <p14:creationId xmlns:p14="http://schemas.microsoft.com/office/powerpoint/2010/main" val="369730707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dirty="0" smtClean="0"/>
              <a:t>Prevention</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What matters to Teens?:</a:t>
            </a:r>
          </a:p>
          <a:p>
            <a:pPr lvl="2"/>
            <a:r>
              <a:rPr lang="en-US" sz="2600" dirty="0" smtClean="0"/>
              <a:t>U.S. Food &amp; Drug Administration (FDA)</a:t>
            </a:r>
          </a:p>
          <a:p>
            <a:pPr lvl="2"/>
            <a:r>
              <a:rPr lang="en-US" sz="2600" dirty="0" smtClean="0"/>
              <a:t>Anti-smoking Campaign 2014 – $115 million</a:t>
            </a:r>
          </a:p>
          <a:p>
            <a:pPr lvl="2"/>
            <a:r>
              <a:rPr lang="en-US" sz="2600" dirty="0"/>
              <a:t>Measuring </a:t>
            </a:r>
            <a:r>
              <a:rPr lang="en-US" sz="2600" dirty="0" smtClean="0"/>
              <a:t>Effectiveness. </a:t>
            </a:r>
            <a:r>
              <a:rPr lang="en-US" sz="2600" dirty="0"/>
              <a:t>Tracking </a:t>
            </a:r>
            <a:r>
              <a:rPr lang="en-US" sz="2600" dirty="0" smtClean="0"/>
              <a:t>study: 2 years</a:t>
            </a:r>
            <a:r>
              <a:rPr lang="en-US" sz="2600" dirty="0"/>
              <a:t>, 75 markets, 8,000 youth</a:t>
            </a:r>
          </a:p>
          <a:p>
            <a:pPr lvl="2"/>
            <a:r>
              <a:rPr lang="en-US" sz="2600" dirty="0" smtClean="0"/>
              <a:t>1,600 Youth Attitudes: Important to Them</a:t>
            </a:r>
          </a:p>
          <a:p>
            <a:pPr lvl="3"/>
            <a:r>
              <a:rPr lang="en-US" sz="2600" dirty="0" smtClean="0"/>
              <a:t> </a:t>
            </a:r>
            <a:r>
              <a:rPr lang="en-US" sz="2600" dirty="0"/>
              <a:t>Control over their life</a:t>
            </a:r>
          </a:p>
          <a:p>
            <a:pPr lvl="3"/>
            <a:r>
              <a:rPr lang="en-US" sz="2600" dirty="0"/>
              <a:t> Their </a:t>
            </a:r>
            <a:r>
              <a:rPr lang="en-US" sz="2600" dirty="0" smtClean="0"/>
              <a:t>looks</a:t>
            </a:r>
          </a:p>
          <a:p>
            <a:pPr lvl="1">
              <a:buFont typeface="Wingdings" charset="2"/>
              <a:buChar char="§"/>
            </a:pPr>
            <a:r>
              <a:rPr lang="en-US" sz="3200" dirty="0" smtClean="0">
                <a:solidFill>
                  <a:srgbClr val="4F81BD"/>
                </a:solidFill>
              </a:rPr>
              <a:t>Messages to teens must be based on them.</a:t>
            </a:r>
            <a:endParaRPr lang="en-US" sz="3200" dirty="0">
              <a:solidFill>
                <a:srgbClr val="4F81BD"/>
              </a:solidFill>
            </a:endParaRPr>
          </a:p>
          <a:p>
            <a:pPr lvl="2"/>
            <a:endParaRPr lang="en-US" sz="3400" dirty="0"/>
          </a:p>
          <a:p>
            <a:pPr marL="457200" lvl="1" indent="0">
              <a:buNone/>
            </a:pPr>
            <a:endParaRPr lang="en-US" sz="3200" dirty="0"/>
          </a:p>
          <a:p>
            <a:pPr lvl="1">
              <a:buFont typeface="Wingdings" charset="2"/>
              <a:buChar char="§"/>
            </a:pPr>
            <a:endParaRPr lang="en-US" sz="3200" dirty="0" smtClean="0"/>
          </a:p>
          <a:p>
            <a:pPr marL="457200" lvl="1" indent="0">
              <a:buNone/>
            </a:pPr>
            <a:endParaRPr lang="en-US" sz="3200" dirty="0" smtClean="0"/>
          </a:p>
          <a:p>
            <a:pPr lvl="2"/>
            <a:endParaRPr lang="en-US"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198</a:t>
            </a:fld>
            <a:endParaRPr lang="en-US"/>
          </a:p>
        </p:txBody>
      </p:sp>
    </p:spTree>
    <p:extLst>
      <p:ext uri="{BB962C8B-B14F-4D97-AF65-F5344CB8AC3E}">
        <p14:creationId xmlns:p14="http://schemas.microsoft.com/office/powerpoint/2010/main" val="42169595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399" y="238723"/>
            <a:ext cx="8410937" cy="6057996"/>
          </a:xfrm>
          <a:prstGeom prst="rect">
            <a:avLst/>
          </a:prstGeom>
        </p:spPr>
      </p:pic>
    </p:spTree>
    <p:extLst>
      <p:ext uri="{BB962C8B-B14F-4D97-AF65-F5344CB8AC3E}">
        <p14:creationId xmlns:p14="http://schemas.microsoft.com/office/powerpoint/2010/main" val="527895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t>
            </a:r>
            <a:r>
              <a:rPr lang="en-US" dirty="0" smtClean="0"/>
              <a:t>Contents</a:t>
            </a:r>
            <a:r>
              <a:rPr lang="en-US" sz="3600" dirty="0"/>
              <a:t/>
            </a:r>
            <a:br>
              <a:rPr lang="en-US" sz="3600" dirty="0"/>
            </a:br>
            <a:r>
              <a:rPr lang="en-US" sz="2000" dirty="0" smtClean="0"/>
              <a:t>Slide Number</a:t>
            </a:r>
            <a:endParaRPr lang="en-US" sz="2000" dirty="0"/>
          </a:p>
        </p:txBody>
      </p:sp>
      <p:sp>
        <p:nvSpPr>
          <p:cNvPr id="3" name="Content Placeholder 2"/>
          <p:cNvSpPr>
            <a:spLocks noGrp="1"/>
          </p:cNvSpPr>
          <p:nvPr>
            <p:ph idx="1"/>
          </p:nvPr>
        </p:nvSpPr>
        <p:spPr/>
        <p:txBody>
          <a:bodyPr>
            <a:normAutofit/>
          </a:bodyPr>
          <a:lstStyle/>
          <a:p>
            <a:pPr>
              <a:buFont typeface="Wingdings" charset="2"/>
              <a:buChar char="§"/>
            </a:pPr>
            <a:r>
              <a:rPr lang="en-US" sz="2600" dirty="0" smtClean="0"/>
              <a:t>Mission and Goals –  6</a:t>
            </a:r>
          </a:p>
          <a:p>
            <a:pPr>
              <a:buFont typeface="Wingdings" charset="2"/>
              <a:buChar char="§"/>
            </a:pPr>
            <a:r>
              <a:rPr lang="en-US" sz="2600" dirty="0" smtClean="0"/>
              <a:t>First Person Accounts: Leslie's Story  –  15</a:t>
            </a:r>
          </a:p>
          <a:p>
            <a:pPr>
              <a:buFont typeface="Wingdings" charset="2"/>
              <a:buChar char="§"/>
            </a:pPr>
            <a:r>
              <a:rPr lang="en-US" sz="2600" dirty="0" smtClean="0"/>
              <a:t>Domestic Violence (DV) Dynamics –  18</a:t>
            </a:r>
          </a:p>
          <a:p>
            <a:pPr lvl="1">
              <a:buFont typeface="Arial"/>
              <a:buChar char="•"/>
            </a:pPr>
            <a:r>
              <a:rPr lang="en-US" sz="2600" dirty="0" smtClean="0"/>
              <a:t>Definition – 20</a:t>
            </a:r>
          </a:p>
          <a:p>
            <a:pPr lvl="1">
              <a:buFont typeface="Arial"/>
              <a:buChar char="•"/>
            </a:pPr>
            <a:r>
              <a:rPr lang="en-US" sz="2600" dirty="0" smtClean="0"/>
              <a:t>Types of Abuse and Dimensions  –  31</a:t>
            </a:r>
          </a:p>
          <a:p>
            <a:pPr lvl="1">
              <a:buFont typeface="Arial"/>
              <a:buChar char="•"/>
            </a:pPr>
            <a:r>
              <a:rPr lang="en-US" sz="2600" dirty="0" smtClean="0"/>
              <a:t>Myths and Facts –  44</a:t>
            </a:r>
          </a:p>
          <a:p>
            <a:pPr lvl="1">
              <a:buFont typeface="Arial"/>
              <a:buChar char="•"/>
            </a:pPr>
            <a:r>
              <a:rPr lang="en-US" sz="2600" dirty="0" smtClean="0"/>
              <a:t>Cycle of Domestic Violence –  52</a:t>
            </a:r>
          </a:p>
          <a:p>
            <a:pPr marL="0" indent="0">
              <a:buNone/>
            </a:pPr>
            <a:endParaRPr lang="en-US" sz="1000" dirty="0"/>
          </a:p>
          <a:p>
            <a:pPr>
              <a:buFont typeface="Wingdings" charset="2"/>
              <a:buChar char="§"/>
            </a:pPr>
            <a:endParaRPr lang="en-US" sz="1100" dirty="0" smtClean="0"/>
          </a:p>
          <a:p>
            <a:pPr>
              <a:buFont typeface="Wingdings" charset="2"/>
              <a:buChar char="§"/>
            </a:pPr>
            <a:endParaRPr lang="en-US" sz="1100" dirty="0" smtClean="0">
              <a:solidFill>
                <a:srgbClr val="000000"/>
              </a:solidFill>
            </a:endParaRPr>
          </a:p>
          <a:p>
            <a:pPr>
              <a:buFont typeface="Wingdings" charset="2"/>
              <a:buChar char="§"/>
            </a:pPr>
            <a:endParaRPr lang="en-US" sz="2800" dirty="0" smtClean="0"/>
          </a:p>
          <a:p>
            <a:pPr>
              <a:buFont typeface="Wingdings" charset="2"/>
              <a:buChar char="§"/>
            </a:pPr>
            <a:endParaRPr lang="en-US" sz="2800" dirty="0" smtClean="0"/>
          </a:p>
          <a:p>
            <a:pPr marL="0" indent="0">
              <a:buNone/>
            </a:pPr>
            <a:endParaRPr lang="en-US" dirty="0">
              <a:solidFill>
                <a:srgbClr val="008000"/>
              </a:solidFill>
            </a:endParaRPr>
          </a:p>
          <a:p>
            <a:pPr>
              <a:buFont typeface="Wingdings" charset="2"/>
              <a:buChar char="§"/>
            </a:pPr>
            <a:endParaRPr lang="en-US" dirty="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a:t>
            </a:fld>
            <a:endParaRPr lang="en-US" dirty="0"/>
          </a:p>
        </p:txBody>
      </p:sp>
    </p:spTree>
    <p:extLst>
      <p:ext uri="{BB962C8B-B14F-4D97-AF65-F5344CB8AC3E}">
        <p14:creationId xmlns:p14="http://schemas.microsoft.com/office/powerpoint/2010/main" val="5584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a:buFont typeface="Wingdings" charset="2"/>
              <a:buChar char="§"/>
            </a:pPr>
            <a:r>
              <a:rPr lang="en-US" dirty="0">
                <a:solidFill>
                  <a:srgbClr val="4F81BD"/>
                </a:solidFill>
              </a:rPr>
              <a:t>Domestic </a:t>
            </a:r>
            <a:r>
              <a:rPr lang="en-US" dirty="0" smtClean="0">
                <a:solidFill>
                  <a:srgbClr val="4F81BD"/>
                </a:solidFill>
              </a:rPr>
              <a:t>violence:</a:t>
            </a:r>
          </a:p>
          <a:p>
            <a:pPr lvl="1">
              <a:buFont typeface="Arial"/>
              <a:buChar char="•"/>
            </a:pPr>
            <a:r>
              <a:rPr lang="en-US" dirty="0" smtClean="0"/>
              <a:t>is </a:t>
            </a:r>
            <a:r>
              <a:rPr lang="en-US" dirty="0"/>
              <a:t>a </a:t>
            </a:r>
            <a:r>
              <a:rPr lang="en-US" dirty="0" smtClean="0"/>
              <a:t>pattern of abuse</a:t>
            </a:r>
          </a:p>
          <a:p>
            <a:pPr lvl="1">
              <a:buFont typeface="Arial"/>
              <a:buChar char="•"/>
            </a:pPr>
            <a:r>
              <a:rPr lang="en-US" dirty="0" smtClean="0"/>
              <a:t>used to </a:t>
            </a:r>
            <a:r>
              <a:rPr lang="en-US" dirty="0"/>
              <a:t>exert power and </a:t>
            </a:r>
            <a:r>
              <a:rPr lang="en-US" dirty="0" smtClean="0"/>
              <a:t>control over </a:t>
            </a:r>
            <a:r>
              <a:rPr lang="en-US" dirty="0"/>
              <a:t>another </a:t>
            </a:r>
            <a:r>
              <a:rPr lang="en-US" dirty="0" smtClean="0"/>
              <a:t>person</a:t>
            </a:r>
            <a:endParaRPr lang="en-US" dirty="0"/>
          </a:p>
          <a:p>
            <a:pPr lvl="1">
              <a:buFont typeface="Arial"/>
              <a:buChar char="•"/>
            </a:pPr>
            <a:r>
              <a:rPr lang="en-US" dirty="0"/>
              <a:t>i</a:t>
            </a:r>
            <a:r>
              <a:rPr lang="en-US" dirty="0" smtClean="0"/>
              <a:t>s in </a:t>
            </a:r>
            <a:r>
              <a:rPr lang="en-US" dirty="0"/>
              <a:t>the context of a dating, </a:t>
            </a:r>
            <a:r>
              <a:rPr lang="en-US" dirty="0" smtClean="0"/>
              <a:t>family, or </a:t>
            </a:r>
            <a:r>
              <a:rPr lang="en-US" dirty="0"/>
              <a:t>household </a:t>
            </a:r>
            <a:r>
              <a:rPr lang="en-US" dirty="0" smtClean="0"/>
              <a:t>relationship</a:t>
            </a:r>
          </a:p>
          <a:p>
            <a:pPr>
              <a:buFont typeface="Wingdings" charset="2"/>
              <a:buChar char="§"/>
            </a:pPr>
            <a:endParaRPr lang="en-US" dirty="0"/>
          </a:p>
          <a:p>
            <a:pPr marL="0" indent="0">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a:t>
            </a:fld>
            <a:endParaRPr lang="en-US" dirty="0"/>
          </a:p>
        </p:txBody>
      </p:sp>
    </p:spTree>
    <p:extLst>
      <p:ext uri="{BB962C8B-B14F-4D97-AF65-F5344CB8AC3E}">
        <p14:creationId xmlns:p14="http://schemas.microsoft.com/office/powerpoint/2010/main" val="96215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dirty="0" smtClean="0"/>
              <a:t>Prevention</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pPr lvl="1">
              <a:buFont typeface="Wingdings" charset="2"/>
              <a:buChar char="§"/>
            </a:pPr>
            <a:r>
              <a:rPr lang="en-US" sz="3600" dirty="0">
                <a:solidFill>
                  <a:srgbClr val="4F81BD"/>
                </a:solidFill>
              </a:rPr>
              <a:t>Should we target </a:t>
            </a:r>
            <a:r>
              <a:rPr lang="en-US" sz="3600" dirty="0" smtClean="0">
                <a:solidFill>
                  <a:srgbClr val="4F81BD"/>
                </a:solidFill>
              </a:rPr>
              <a:t>additional </a:t>
            </a:r>
            <a:r>
              <a:rPr lang="en-US" sz="3600" dirty="0">
                <a:solidFill>
                  <a:srgbClr val="4F81BD"/>
                </a:solidFill>
              </a:rPr>
              <a:t>audiences?</a:t>
            </a:r>
          </a:p>
          <a:p>
            <a:pPr marL="1314450" lvl="2" indent="-457200"/>
            <a:r>
              <a:rPr lang="en-US" sz="3600" dirty="0" smtClean="0">
                <a:solidFill>
                  <a:srgbClr val="4F81BD"/>
                </a:solidFill>
              </a:rPr>
              <a:t>Marriage </a:t>
            </a:r>
            <a:r>
              <a:rPr lang="en-US" sz="3600" dirty="0">
                <a:solidFill>
                  <a:srgbClr val="4F81BD"/>
                </a:solidFill>
              </a:rPr>
              <a:t>Preparation</a:t>
            </a:r>
          </a:p>
          <a:p>
            <a:pPr marL="1314450" lvl="2" indent="-457200"/>
            <a:r>
              <a:rPr lang="en-US" sz="3600" dirty="0">
                <a:solidFill>
                  <a:srgbClr val="4F81BD"/>
                </a:solidFill>
              </a:rPr>
              <a:t>Catholic </a:t>
            </a:r>
            <a:r>
              <a:rPr lang="en-US" sz="3600" dirty="0" smtClean="0">
                <a:solidFill>
                  <a:srgbClr val="4F81BD"/>
                </a:solidFill>
              </a:rPr>
              <a:t>Schools</a:t>
            </a:r>
          </a:p>
          <a:p>
            <a:pPr marL="1314450" lvl="2" indent="-457200"/>
            <a:r>
              <a:rPr lang="en-US" sz="3600" dirty="0" smtClean="0">
                <a:solidFill>
                  <a:srgbClr val="4F81BD"/>
                </a:solidFill>
              </a:rPr>
              <a:t>Abusers?</a:t>
            </a:r>
          </a:p>
          <a:p>
            <a:pPr marL="1314450" lvl="2" indent="-457200"/>
            <a:endParaRPr lang="en-US" sz="3600" dirty="0">
              <a:solidFill>
                <a:srgbClr val="4F81BD"/>
              </a:solidFill>
            </a:endParaRPr>
          </a:p>
          <a:p>
            <a:pPr marL="457200" lvl="1" indent="0">
              <a:buNone/>
            </a:pPr>
            <a:endParaRPr lang="en-US" sz="3600" dirty="0">
              <a:solidFill>
                <a:srgbClr val="4F81BD"/>
              </a:solidFill>
            </a:endParaRPr>
          </a:p>
          <a:p>
            <a:pPr lvl="1">
              <a:buFont typeface="Wingdings" charset="2"/>
              <a:buChar char="§"/>
            </a:pPr>
            <a:endParaRPr lang="en-US" sz="3600" dirty="0" smtClean="0">
              <a:solidFill>
                <a:srgbClr val="4F81BD"/>
              </a:solidFill>
            </a:endParaRPr>
          </a:p>
          <a:p>
            <a:pPr lvl="1">
              <a:buFont typeface="Wingdings" charset="2"/>
              <a:buChar char="§"/>
            </a:pPr>
            <a:endParaRPr lang="en-US" sz="3600" dirty="0" smtClean="0">
              <a:solidFill>
                <a:srgbClr val="4F81BD"/>
              </a:solidFill>
            </a:endParaRPr>
          </a:p>
          <a:p>
            <a:pPr marL="457200" lvl="1" indent="0">
              <a:buNone/>
            </a:pPr>
            <a:endParaRPr lang="en-US" sz="3600" dirty="0" smtClean="0">
              <a:solidFill>
                <a:srgbClr val="4F81BD"/>
              </a:solidFill>
            </a:endParaRPr>
          </a:p>
          <a:p>
            <a:pPr marL="457200" lvl="1" indent="0">
              <a:buNone/>
            </a:pPr>
            <a:endParaRPr lang="en-US" sz="3200" dirty="0" smtClean="0"/>
          </a:p>
          <a:p>
            <a:pPr marL="457200" lvl="1" indent="0">
              <a:buNone/>
            </a:pPr>
            <a:endParaRPr lang="en-US" sz="3200" dirty="0" smtClean="0"/>
          </a:p>
          <a:p>
            <a:pPr lvl="2"/>
            <a:endParaRPr lang="en-US" dirty="0" smtClean="0"/>
          </a:p>
          <a:p>
            <a:pPr marL="914400" lvl="2" indent="0">
              <a:buNone/>
            </a:pPr>
            <a:endParaRPr lang="en-US" sz="2800" dirty="0" smtClean="0"/>
          </a:p>
          <a:p>
            <a:pPr lvl="2"/>
            <a:endParaRPr lang="en-US" sz="2800" dirty="0"/>
          </a:p>
          <a:p>
            <a:pPr marL="914400" lvl="2" indent="0">
              <a:buNone/>
            </a:pPr>
            <a:endParaRPr lang="en-US" sz="2800" dirty="0" smtClean="0"/>
          </a:p>
          <a:p>
            <a:pPr lvl="2"/>
            <a:endParaRPr lang="en-US" dirty="0" smtClean="0"/>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200</a:t>
            </a:fld>
            <a:endParaRPr lang="en-US"/>
          </a:p>
        </p:txBody>
      </p:sp>
    </p:spTree>
    <p:extLst>
      <p:ext uri="{BB962C8B-B14F-4D97-AF65-F5344CB8AC3E}">
        <p14:creationId xmlns:p14="http://schemas.microsoft.com/office/powerpoint/2010/main" val="394789696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
            </a:pPr>
            <a:r>
              <a:rPr lang="en-US" dirty="0" smtClean="0"/>
              <a:t>There is a very large body of excellent domestic violence and dating violence information available.</a:t>
            </a:r>
          </a:p>
          <a:p>
            <a:pPr marL="457200" indent="-457200">
              <a:buFont typeface="Wingdings" charset="2"/>
              <a:buChar char="§"/>
            </a:pPr>
            <a:r>
              <a:rPr lang="en-US" dirty="0" smtClean="0"/>
              <a:t>How do we get people to pay attention? </a:t>
            </a:r>
          </a:p>
          <a:p>
            <a:pPr marL="457200" indent="-457200">
              <a:buFont typeface="Wingdings" charset="2"/>
              <a:buChar char="§"/>
            </a:pPr>
            <a:r>
              <a:rPr lang="en-US" dirty="0" smtClean="0"/>
              <a:t>What are the most productive ways to connect in our churches, agencies, communities, and beyond?</a:t>
            </a:r>
          </a:p>
          <a:p>
            <a:pPr marL="457200" indent="-457200">
              <a:buFont typeface="Wingdings" charset="2"/>
              <a:buChar char="§"/>
            </a:pPr>
            <a:r>
              <a:rPr lang="en-US" dirty="0" smtClean="0">
                <a:solidFill>
                  <a:srgbClr val="4F81BD"/>
                </a:solidFill>
              </a:rPr>
              <a:t>Let’s work together to find answers.</a:t>
            </a:r>
          </a:p>
        </p:txBody>
      </p:sp>
      <p:sp>
        <p:nvSpPr>
          <p:cNvPr id="4" name="Slide Number Placeholder 3"/>
          <p:cNvSpPr>
            <a:spLocks noGrp="1"/>
          </p:cNvSpPr>
          <p:nvPr>
            <p:ph type="sldNum" sz="quarter" idx="12"/>
          </p:nvPr>
        </p:nvSpPr>
        <p:spPr/>
        <p:txBody>
          <a:bodyPr/>
          <a:lstStyle/>
          <a:p>
            <a:fld id="{4813C0F2-E4A7-234C-B8C5-7DB82017C726}" type="slidenum">
              <a:rPr lang="en-US" smtClean="0"/>
              <a:t>201</a:t>
            </a:fld>
            <a:endParaRPr lang="en-US"/>
          </a:p>
        </p:txBody>
      </p:sp>
    </p:spTree>
    <p:extLst>
      <p:ext uri="{BB962C8B-B14F-4D97-AF65-F5344CB8AC3E}">
        <p14:creationId xmlns:p14="http://schemas.microsoft.com/office/powerpoint/2010/main" val="43122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Prevention</a:t>
            </a:r>
            <a:r>
              <a:rPr lang="en-US" sz="3600" dirty="0" smtClean="0"/>
              <a:t/>
            </a:r>
            <a:br>
              <a:rPr lang="en-US" sz="3600" dirty="0" smtClean="0"/>
            </a:br>
            <a:r>
              <a:rPr lang="en-US" sz="3600" dirty="0" smtClean="0"/>
              <a:t>Let’s </a:t>
            </a:r>
            <a:r>
              <a:rPr lang="en-US" sz="3600" dirty="0"/>
              <a:t>review our objectives…</a:t>
            </a:r>
          </a:p>
        </p:txBody>
      </p:sp>
      <p:sp>
        <p:nvSpPr>
          <p:cNvPr id="3" name="Content Placeholder 2"/>
          <p:cNvSpPr>
            <a:spLocks noGrp="1"/>
          </p:cNvSpPr>
          <p:nvPr>
            <p:ph idx="1"/>
          </p:nvPr>
        </p:nvSpPr>
        <p:spPr/>
        <p:txBody>
          <a:bodyPr>
            <a:normAutofit/>
          </a:bodyPr>
          <a:lstStyle/>
          <a:p>
            <a:pPr marL="1371600" lvl="2" indent="-457200">
              <a:buFont typeface="+mj-lt"/>
              <a:buAutoNum type="arabicPeriod"/>
            </a:pPr>
            <a:endParaRPr lang="en-US" dirty="0">
              <a:solidFill>
                <a:srgbClr val="4F81BD"/>
              </a:solidFill>
            </a:endParaRPr>
          </a:p>
          <a:p>
            <a:pPr marL="1371600" lvl="2" indent="-457200">
              <a:buFont typeface="+mj-lt"/>
              <a:buAutoNum type="arabicPeriod"/>
            </a:pPr>
            <a:r>
              <a:rPr lang="en-US" dirty="0"/>
              <a:t>Recognize that stopping domestic violence and teen dating violence before it becomes severe is critical</a:t>
            </a:r>
            <a:r>
              <a:rPr lang="en-US" dirty="0" smtClean="0"/>
              <a:t>.</a:t>
            </a:r>
          </a:p>
          <a:p>
            <a:pPr lvl="3">
              <a:buFont typeface="Arial"/>
              <a:buChar char="•"/>
            </a:pPr>
            <a:r>
              <a:rPr lang="en-US" sz="1600" dirty="0" smtClean="0">
                <a:solidFill>
                  <a:srgbClr val="4F81BD"/>
                </a:solidFill>
              </a:rPr>
              <a:t>“An ounce of prevention is worth a pound of cure.” Absolutely!</a:t>
            </a:r>
            <a:endParaRPr lang="en-US" sz="1600" dirty="0">
              <a:solidFill>
                <a:srgbClr val="4F81BD"/>
              </a:solidFill>
            </a:endParaRPr>
          </a:p>
          <a:p>
            <a:pPr marL="1371600" lvl="2" indent="-457200">
              <a:buFont typeface="+mj-lt"/>
              <a:buAutoNum type="arabicPeriod"/>
            </a:pPr>
            <a:r>
              <a:rPr lang="en-US" dirty="0"/>
              <a:t>Identify the elements of an effective dating violence prevention program</a:t>
            </a:r>
            <a:r>
              <a:rPr lang="en-US" dirty="0" smtClean="0"/>
              <a:t>.</a:t>
            </a:r>
          </a:p>
          <a:p>
            <a:pPr lvl="3">
              <a:buFont typeface="Arial"/>
              <a:buChar char="•"/>
            </a:pPr>
            <a:r>
              <a:rPr lang="en-US" dirty="0" smtClean="0">
                <a:solidFill>
                  <a:srgbClr val="4F81BD"/>
                </a:solidFill>
              </a:rPr>
              <a:t>Build awareness. Identify support services. Urge action.</a:t>
            </a:r>
            <a:endParaRPr lang="en-US" dirty="0">
              <a:solidFill>
                <a:srgbClr val="4F81BD"/>
              </a:solidFill>
            </a:endParaRPr>
          </a:p>
          <a:p>
            <a:pPr marL="1371600" lvl="2" indent="-457200">
              <a:buFont typeface="+mj-lt"/>
              <a:buAutoNum type="arabicPeriod"/>
            </a:pPr>
            <a:r>
              <a:rPr lang="en-US" dirty="0"/>
              <a:t>Recognize that sexual assault against college women is a form of dating violence and must be stopped.</a:t>
            </a:r>
          </a:p>
          <a:p>
            <a:pPr lvl="3">
              <a:buFont typeface="Arial"/>
              <a:buChar char="•"/>
            </a:pPr>
            <a:r>
              <a:rPr lang="en-US" dirty="0">
                <a:solidFill>
                  <a:srgbClr val="4F81BD"/>
                </a:solidFill>
              </a:rPr>
              <a:t>Approximately 20% of college women are affected. We must teach college women how to protect themselves, and we must teach college men how to behave.</a:t>
            </a:r>
          </a:p>
          <a:p>
            <a:pPr marL="914400" lvl="2" indent="0">
              <a:buNone/>
            </a:pPr>
            <a:endParaRPr lang="en-US" dirty="0"/>
          </a:p>
          <a:p>
            <a:pPr marL="1371600" lvl="2" indent="-457200">
              <a:buFont typeface="+mj-lt"/>
              <a:buAutoNum type="arabicPeriod"/>
            </a:pPr>
            <a:endParaRPr lang="en-US" dirty="0"/>
          </a:p>
          <a:p>
            <a:pPr marL="914400" lvl="2" indent="0">
              <a:buNone/>
            </a:pPr>
            <a:endParaRPr lang="en-US" dirty="0" smtClean="0"/>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202</a:t>
            </a:fld>
            <a:endParaRPr lang="en-US" dirty="0"/>
          </a:p>
        </p:txBody>
      </p:sp>
    </p:spTree>
    <p:extLst>
      <p:ext uri="{BB962C8B-B14F-4D97-AF65-F5344CB8AC3E}">
        <p14:creationId xmlns:p14="http://schemas.microsoft.com/office/powerpoint/2010/main" val="150677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Related Issues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Participants will be able to:</a:t>
            </a:r>
          </a:p>
          <a:p>
            <a:pPr marL="1371600" lvl="2" indent="-514350">
              <a:buFont typeface="+mj-lt"/>
              <a:buAutoNum type="arabicPeriod"/>
            </a:pPr>
            <a:r>
              <a:rPr lang="en-US" sz="2800" dirty="0"/>
              <a:t>Explain that parishes have unique </a:t>
            </a:r>
            <a:r>
              <a:rPr lang="en-US" sz="2800" dirty="0" smtClean="0"/>
              <a:t>cultures and recognize the implications of this uniqueness.</a:t>
            </a:r>
          </a:p>
          <a:p>
            <a:pPr marL="1371600" lvl="2" indent="-514350">
              <a:buFont typeface="+mj-lt"/>
              <a:buAutoNum type="arabicPeriod"/>
            </a:pPr>
            <a:r>
              <a:rPr lang="en-US" sz="2800" dirty="0" smtClean="0"/>
              <a:t>Recognize that a security audit by local police is a valuable tool for understanding and providing DV security.</a:t>
            </a:r>
          </a:p>
          <a:p>
            <a:pPr marL="1371600" lvl="2" indent="-514350">
              <a:buFont typeface="+mj-lt"/>
              <a:buAutoNum type="arabicPeriod"/>
            </a:pPr>
            <a:r>
              <a:rPr lang="en-US" sz="2800" dirty="0" smtClean="0"/>
              <a:t>Explain the importance and scope of confidentiality.</a:t>
            </a:r>
            <a:endParaRPr lang="en-US" sz="28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203</a:t>
            </a:fld>
            <a:endParaRPr lang="en-US" dirty="0"/>
          </a:p>
        </p:txBody>
      </p:sp>
    </p:spTree>
    <p:extLst>
      <p:ext uri="{BB962C8B-B14F-4D97-AF65-F5344CB8AC3E}">
        <p14:creationId xmlns:p14="http://schemas.microsoft.com/office/powerpoint/2010/main" val="170785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Related Issues – Objectives</a:t>
            </a:r>
            <a:endParaRPr lang="en-US" dirty="0"/>
          </a:p>
        </p:txBody>
      </p:sp>
      <p:sp>
        <p:nvSpPr>
          <p:cNvPr id="3" name="Content Placeholder 2"/>
          <p:cNvSpPr>
            <a:spLocks noGrp="1"/>
          </p:cNvSpPr>
          <p:nvPr>
            <p:ph idx="1"/>
          </p:nvPr>
        </p:nvSpPr>
        <p:spPr/>
        <p:txBody>
          <a:bodyPr>
            <a:normAutofit/>
          </a:bodyPr>
          <a:lstStyle/>
          <a:p>
            <a:pPr marL="1371600" lvl="2" indent="-514350">
              <a:buFont typeface="+mj-lt"/>
              <a:buAutoNum type="arabicPeriod" startAt="4"/>
            </a:pPr>
            <a:r>
              <a:rPr lang="en-US" sz="2800" dirty="0" smtClean="0"/>
              <a:t>Recognize </a:t>
            </a:r>
            <a:r>
              <a:rPr lang="en-US" sz="2800" dirty="0"/>
              <a:t>who are and who are not mandated reporters. </a:t>
            </a:r>
            <a:endParaRPr lang="en-US" sz="2800" dirty="0" smtClean="0"/>
          </a:p>
          <a:p>
            <a:pPr marL="857250" lvl="2" indent="0">
              <a:buNone/>
            </a:pPr>
            <a:endParaRPr lang="en-US" sz="2800" dirty="0"/>
          </a:p>
          <a:p>
            <a:pPr marL="1371600" lvl="2" indent="-514350">
              <a:buFont typeface="+mj-lt"/>
              <a:buAutoNum type="arabicPeriod" startAt="4"/>
            </a:pPr>
            <a:r>
              <a:rPr lang="en-US" sz="2800" dirty="0" smtClean="0"/>
              <a:t>Explain when to call the child abuse hotline.</a:t>
            </a:r>
          </a:p>
          <a:p>
            <a:pPr marL="857250" lvl="2" indent="0">
              <a:buNone/>
            </a:pPr>
            <a:endParaRPr lang="en-US" sz="2800" dirty="0"/>
          </a:p>
          <a:p>
            <a:pPr marL="1371600" lvl="2" indent="-514350">
              <a:buFont typeface="+mj-lt"/>
              <a:buAutoNum type="arabicPeriod" startAt="4"/>
            </a:pPr>
            <a:r>
              <a:rPr lang="en-US" sz="2800" dirty="0" smtClean="0"/>
              <a:t>Identify useful DV resources.</a:t>
            </a:r>
            <a:endParaRPr lang="en-US" sz="2800" dirty="0"/>
          </a:p>
          <a:p>
            <a:pPr marL="857250" lvl="2" indent="0">
              <a:buNone/>
            </a:pPr>
            <a:endParaRPr lang="en-US"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204</a:t>
            </a:fld>
            <a:endParaRPr lang="en-US" dirty="0"/>
          </a:p>
        </p:txBody>
      </p:sp>
    </p:spTree>
    <p:extLst>
      <p:ext uri="{BB962C8B-B14F-4D97-AF65-F5344CB8AC3E}">
        <p14:creationId xmlns:p14="http://schemas.microsoft.com/office/powerpoint/2010/main" val="113801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Related Issues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Parish Culture</a:t>
            </a:r>
          </a:p>
          <a:p>
            <a:pPr lvl="1">
              <a:buFont typeface="Wingdings" charset="2"/>
              <a:buChar char="§"/>
            </a:pPr>
            <a:r>
              <a:rPr lang="en-US" sz="3200" dirty="0" smtClean="0"/>
              <a:t>Security</a:t>
            </a:r>
          </a:p>
          <a:p>
            <a:pPr lvl="1">
              <a:buFont typeface="Wingdings" charset="2"/>
              <a:buChar char="§"/>
            </a:pPr>
            <a:r>
              <a:rPr lang="en-US" sz="3200" dirty="0" smtClean="0"/>
              <a:t>Confidentiality</a:t>
            </a:r>
          </a:p>
          <a:p>
            <a:pPr lvl="1">
              <a:buFont typeface="Wingdings" charset="2"/>
              <a:buChar char="§"/>
            </a:pPr>
            <a:r>
              <a:rPr lang="en-US" sz="3200" dirty="0" smtClean="0"/>
              <a:t>Mandated Reporting</a:t>
            </a:r>
          </a:p>
          <a:p>
            <a:pPr lvl="1">
              <a:buFont typeface="Wingdings" charset="2"/>
              <a:buChar char="§"/>
            </a:pPr>
            <a:r>
              <a:rPr lang="en-US" sz="3200" dirty="0" smtClean="0"/>
              <a:t>Community Resources</a:t>
            </a: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205</a:t>
            </a:fld>
            <a:endParaRPr lang="en-US" dirty="0"/>
          </a:p>
        </p:txBody>
      </p:sp>
    </p:spTree>
    <p:extLst>
      <p:ext uri="{BB962C8B-B14F-4D97-AF65-F5344CB8AC3E}">
        <p14:creationId xmlns:p14="http://schemas.microsoft.com/office/powerpoint/2010/main" val="421220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Parish Culture</a:t>
            </a:r>
            <a:endParaRPr lang="en-US" dirty="0"/>
          </a:p>
        </p:txBody>
      </p:sp>
      <p:sp>
        <p:nvSpPr>
          <p:cNvPr id="3" name="Content Placeholder 2"/>
          <p:cNvSpPr>
            <a:spLocks noGrp="1"/>
          </p:cNvSpPr>
          <p:nvPr>
            <p:ph idx="1"/>
          </p:nvPr>
        </p:nvSpPr>
        <p:spPr/>
        <p:txBody>
          <a:bodyPr/>
          <a:lstStyle/>
          <a:p>
            <a:pPr marL="857250" lvl="1" indent="-457200">
              <a:buFont typeface="Wingdings" charset="2"/>
              <a:buChar char="§"/>
            </a:pPr>
            <a:r>
              <a:rPr lang="en-US" sz="3200" dirty="0">
                <a:solidFill>
                  <a:srgbClr val="4F81BD"/>
                </a:solidFill>
              </a:rPr>
              <a:t>Norms, Traditions, and Ministry</a:t>
            </a:r>
          </a:p>
          <a:p>
            <a:pPr marL="1257300" lvl="2" indent="-457200"/>
            <a:r>
              <a:rPr lang="en-US" sz="2800" dirty="0"/>
              <a:t>Parishes are wonderfully unique.</a:t>
            </a:r>
          </a:p>
          <a:p>
            <a:pPr marL="1257300" lvl="2" indent="-457200"/>
            <a:r>
              <a:rPr lang="en-US" sz="2800" dirty="0"/>
              <a:t>Culture––norms and traditions––can and do vary greatly.</a:t>
            </a:r>
          </a:p>
          <a:p>
            <a:pPr marL="1257300" lvl="2" indent="-457200"/>
            <a:r>
              <a:rPr lang="en-US" sz="2800" dirty="0"/>
              <a:t>Differences in when and how victims seek services should be expected.</a:t>
            </a:r>
          </a:p>
          <a:p>
            <a:pPr marL="1257300" lvl="2" indent="-457200"/>
            <a:r>
              <a:rPr lang="en-US" sz="2800" dirty="0"/>
              <a:t>What is effective in one parish community may not translate to another community.</a:t>
            </a:r>
          </a:p>
          <a:p>
            <a:pPr marL="1257300" lvl="2" indent="-457200"/>
            <a:r>
              <a:rPr lang="en-US" sz="2800" dirty="0"/>
              <a:t>One </a:t>
            </a:r>
            <a:r>
              <a:rPr lang="en-US" sz="2800" dirty="0" smtClean="0"/>
              <a:t>size </a:t>
            </a:r>
            <a:r>
              <a:rPr lang="en-US" sz="2800" dirty="0"/>
              <a:t>d</a:t>
            </a:r>
            <a:r>
              <a:rPr lang="en-US" sz="2800" dirty="0" smtClean="0"/>
              <a:t>oes </a:t>
            </a:r>
            <a:r>
              <a:rPr lang="en-US" sz="2800" dirty="0"/>
              <a:t>n</a:t>
            </a:r>
            <a:r>
              <a:rPr lang="en-US" sz="2800" dirty="0" smtClean="0"/>
              <a:t>ot </a:t>
            </a:r>
            <a:r>
              <a:rPr lang="en-US" sz="2800" dirty="0"/>
              <a:t>f</a:t>
            </a:r>
            <a:r>
              <a:rPr lang="en-US" sz="2800" dirty="0" smtClean="0"/>
              <a:t>it all.</a:t>
            </a:r>
            <a:endParaRPr lang="en-US" sz="2800" dirty="0"/>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206</a:t>
            </a:fld>
            <a:endParaRPr lang="en-US" dirty="0"/>
          </a:p>
        </p:txBody>
      </p:sp>
    </p:spTree>
    <p:extLst>
      <p:ext uri="{BB962C8B-B14F-4D97-AF65-F5344CB8AC3E}">
        <p14:creationId xmlns:p14="http://schemas.microsoft.com/office/powerpoint/2010/main" val="199912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smtClean="0">
                <a:solidFill>
                  <a:srgbClr val="4F81BD"/>
                </a:solidFill>
              </a:rPr>
              <a:t>Security Audit</a:t>
            </a:r>
          </a:p>
          <a:p>
            <a:pPr marL="1257300" lvl="2" indent="-457200"/>
            <a:r>
              <a:rPr lang="en-US" sz="2800" dirty="0"/>
              <a:t>The police and DV agencies are a good </a:t>
            </a:r>
            <a:r>
              <a:rPr lang="en-US" sz="2800" dirty="0" smtClean="0"/>
              <a:t>resource for </a:t>
            </a:r>
            <a:r>
              <a:rPr lang="en-US" sz="2800" dirty="0"/>
              <a:t>advice</a:t>
            </a:r>
            <a:r>
              <a:rPr lang="en-US" sz="2800" dirty="0" smtClean="0"/>
              <a:t>.</a:t>
            </a:r>
          </a:p>
          <a:p>
            <a:pPr marL="1257300" lvl="2" indent="-457200"/>
            <a:r>
              <a:rPr lang="en-US" sz="2800" dirty="0" smtClean="0"/>
              <a:t>Security </a:t>
            </a:r>
            <a:r>
              <a:rPr lang="en-US" sz="2800" dirty="0"/>
              <a:t>procedures and secure space </a:t>
            </a:r>
            <a:r>
              <a:rPr lang="en-US" sz="2800" dirty="0" smtClean="0"/>
              <a:t>are </a:t>
            </a:r>
            <a:r>
              <a:rPr lang="en-US" sz="2800" dirty="0"/>
              <a:t>necessary for support groups and </a:t>
            </a:r>
            <a:r>
              <a:rPr lang="en-US" sz="2800" dirty="0" smtClean="0"/>
              <a:t>counseling sessions. </a:t>
            </a:r>
            <a:endParaRPr lang="en-US" sz="2800" dirty="0"/>
          </a:p>
          <a:p>
            <a:pPr marL="1257300" lvl="2" indent="-457200"/>
            <a:r>
              <a:rPr lang="en-US" sz="2800" dirty="0" smtClean="0"/>
              <a:t>“Your wife is not here” is a good response to a questioning husband.</a:t>
            </a: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207</a:t>
            </a:fld>
            <a:endParaRPr lang="en-US" dirty="0"/>
          </a:p>
        </p:txBody>
      </p:sp>
    </p:spTree>
    <p:extLst>
      <p:ext uri="{BB962C8B-B14F-4D97-AF65-F5344CB8AC3E}">
        <p14:creationId xmlns:p14="http://schemas.microsoft.com/office/powerpoint/2010/main" val="46434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Confidentiality</a:t>
            </a:r>
            <a:endParaRPr lang="en-US" dirty="0"/>
          </a:p>
        </p:txBody>
      </p:sp>
      <p:sp>
        <p:nvSpPr>
          <p:cNvPr id="3" name="Content Placeholder 2"/>
          <p:cNvSpPr>
            <a:spLocks noGrp="1"/>
          </p:cNvSpPr>
          <p:nvPr>
            <p:ph idx="1"/>
          </p:nvPr>
        </p:nvSpPr>
        <p:spPr/>
        <p:txBody>
          <a:bodyPr>
            <a:normAutofit fontScale="92500" lnSpcReduction="20000"/>
          </a:bodyPr>
          <a:lstStyle/>
          <a:p>
            <a:pPr marL="857250" lvl="1" indent="-457200">
              <a:buFont typeface="Wingdings" charset="2"/>
              <a:buChar char="§"/>
            </a:pPr>
            <a:r>
              <a:rPr lang="en-US" sz="3200" dirty="0" smtClean="0">
                <a:solidFill>
                  <a:srgbClr val="4F81BD"/>
                </a:solidFill>
              </a:rPr>
              <a:t>Confidentiality––verbal and written––is critical.</a:t>
            </a:r>
          </a:p>
          <a:p>
            <a:pPr marL="1257300" lvl="2" indent="-457200"/>
            <a:r>
              <a:rPr lang="en-US" sz="2800" dirty="0" smtClean="0"/>
              <a:t>If confidentiality is breeched, no trust.  </a:t>
            </a:r>
            <a:r>
              <a:rPr lang="en-US" sz="2800" b="1" dirty="0" smtClean="0">
                <a:solidFill>
                  <a:srgbClr val="4F81BD"/>
                </a:solidFill>
              </a:rPr>
              <a:t>No trust, no ministry.</a:t>
            </a:r>
          </a:p>
          <a:p>
            <a:pPr marL="1257300" lvl="2" indent="-457200"/>
            <a:r>
              <a:rPr lang="en-US" sz="2800" dirty="0" smtClean="0"/>
              <a:t>Breeching confidentiality can endanger the victims.</a:t>
            </a:r>
          </a:p>
          <a:p>
            <a:pPr marL="1257300" lvl="2" indent="-457200"/>
            <a:r>
              <a:rPr lang="en-US" sz="2800" dirty="0"/>
              <a:t>D</a:t>
            </a:r>
            <a:r>
              <a:rPr lang="en-US" sz="2800" dirty="0" smtClean="0"/>
              <a:t>o not share clients’ names. Ministry members do not need to know.</a:t>
            </a:r>
          </a:p>
          <a:p>
            <a:pPr marL="1257300" lvl="2" indent="-457200"/>
            <a:r>
              <a:rPr lang="en-US" sz="2800" dirty="0" smtClean="0"/>
              <a:t>Clients’ names should be coded for record keeping.</a:t>
            </a:r>
          </a:p>
          <a:p>
            <a:pPr marL="1257300" lvl="2" indent="-457200"/>
            <a:r>
              <a:rPr lang="en-US" sz="2800" dirty="0"/>
              <a:t>See appendix A</a:t>
            </a:r>
            <a:r>
              <a:rPr lang="en-US" sz="2800" dirty="0" smtClean="0"/>
              <a:t> </a:t>
            </a:r>
            <a:r>
              <a:rPr lang="en-US" sz="2800" dirty="0"/>
              <a:t>more </a:t>
            </a:r>
            <a:r>
              <a:rPr lang="en-US" sz="2800" dirty="0" smtClean="0"/>
              <a:t>information.</a:t>
            </a:r>
          </a:p>
          <a:p>
            <a:pPr marL="800100" lvl="2" indent="0" algn="r">
              <a:buNone/>
            </a:pPr>
            <a:r>
              <a:rPr lang="en-US" sz="2800" dirty="0"/>
              <a:t> </a:t>
            </a:r>
            <a:r>
              <a:rPr lang="en-US" sz="1500" dirty="0" smtClean="0"/>
              <a:t>Illinois Domestic Violence Act of 1986, “Confidentiality,“</a:t>
            </a:r>
            <a:r>
              <a:rPr lang="en-US" sz="1500" baseline="30000" dirty="0" smtClean="0"/>
              <a:t>23</a:t>
            </a:r>
            <a:endParaRPr lang="en-US" sz="1500" dirty="0"/>
          </a:p>
          <a:p>
            <a:pPr marL="1257300" lvl="2" indent="-457200"/>
            <a:endParaRPr lang="en-US" sz="2800" dirty="0" smtClean="0"/>
          </a:p>
          <a:p>
            <a:pPr marL="1257300" lvl="2" indent="-457200"/>
            <a:endParaRPr lang="en-US" dirty="0"/>
          </a:p>
          <a:p>
            <a:pPr marL="40005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208</a:t>
            </a:fld>
            <a:endParaRPr lang="en-US" dirty="0"/>
          </a:p>
        </p:txBody>
      </p:sp>
    </p:spTree>
    <p:extLst>
      <p:ext uri="{BB962C8B-B14F-4D97-AF65-F5344CB8AC3E}">
        <p14:creationId xmlns:p14="http://schemas.microsoft.com/office/powerpoint/2010/main" val="351900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Reporting</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charset="2"/>
              <a:buChar char="§"/>
            </a:pPr>
            <a:r>
              <a:rPr lang="en-US" sz="4500" dirty="0">
                <a:solidFill>
                  <a:srgbClr val="4F81BD"/>
                </a:solidFill>
              </a:rPr>
              <a:t>Guidelines for Calling the Child Abuse Hotline </a:t>
            </a:r>
          </a:p>
          <a:p>
            <a:pPr lvl="1">
              <a:buFont typeface="Arial"/>
              <a:buChar char="•"/>
            </a:pPr>
            <a:r>
              <a:rPr lang="en-US" sz="4500" dirty="0"/>
              <a:t>Mandated reporters and other persons should call the Hotline when they have </a:t>
            </a:r>
            <a:r>
              <a:rPr lang="en-US" sz="4500" b="1" dirty="0">
                <a:solidFill>
                  <a:srgbClr val="4F81BD"/>
                </a:solidFill>
              </a:rPr>
              <a:t>reasonable</a:t>
            </a:r>
            <a:r>
              <a:rPr lang="en-US" sz="4500" dirty="0"/>
              <a:t> cause to suspect that a child has been abused or neglected</a:t>
            </a:r>
            <a:r>
              <a:rPr lang="en-US" sz="4500" dirty="0" smtClean="0"/>
              <a:t>.</a:t>
            </a:r>
          </a:p>
          <a:p>
            <a:pPr lvl="1">
              <a:buFont typeface="Arial"/>
              <a:buChar char="•"/>
            </a:pPr>
            <a:endParaRPr lang="en-US" sz="4500" dirty="0"/>
          </a:p>
          <a:p>
            <a:pPr lvl="1">
              <a:buFont typeface="Arial"/>
              <a:buChar char="•"/>
            </a:pPr>
            <a:r>
              <a:rPr lang="en-US" sz="4500" dirty="0" smtClean="0"/>
              <a:t>The </a:t>
            </a:r>
            <a:r>
              <a:rPr lang="en-US" sz="4500" dirty="0">
                <a:solidFill>
                  <a:srgbClr val="4F81BD"/>
                </a:solidFill>
              </a:rPr>
              <a:t>Hotline worker will determine </a:t>
            </a:r>
            <a:r>
              <a:rPr lang="en-US" sz="4500" dirty="0"/>
              <a:t>if the information given by the reporter meets the legal requirements to initiate an investigation. </a:t>
            </a:r>
          </a:p>
          <a:p>
            <a:pPr marL="457200" lvl="1" indent="0">
              <a:buNone/>
            </a:pPr>
            <a:endParaRPr lang="en-US" dirty="0" smtClean="0"/>
          </a:p>
          <a:p>
            <a:pPr lvl="1">
              <a:buFont typeface="Arial"/>
              <a:buChar char="•"/>
            </a:pPr>
            <a:endParaRPr lang="en-US" sz="1400" dirty="0"/>
          </a:p>
          <a:p>
            <a:pPr lvl="1">
              <a:buFont typeface="Arial"/>
              <a:buChar char="•"/>
            </a:pPr>
            <a:endParaRPr lang="en-US" sz="1400" dirty="0" smtClean="0"/>
          </a:p>
          <a:p>
            <a:pPr lvl="1">
              <a:buFont typeface="Arial"/>
              <a:buChar char="•"/>
            </a:pPr>
            <a:endParaRPr lang="en-US" sz="1400" dirty="0"/>
          </a:p>
          <a:p>
            <a:pPr lvl="1">
              <a:buFont typeface="Arial"/>
              <a:buChar char="•"/>
            </a:pPr>
            <a:endParaRPr lang="en-US" sz="1400" dirty="0" smtClean="0"/>
          </a:p>
          <a:p>
            <a:pPr lvl="1">
              <a:buFont typeface="Arial"/>
              <a:buChar char="•"/>
            </a:pPr>
            <a:endParaRPr lang="en-US" sz="1400" dirty="0"/>
          </a:p>
          <a:p>
            <a:pPr marL="0" lvl="1" indent="0">
              <a:buNone/>
            </a:pPr>
            <a:endParaRPr lang="en-US" sz="1400" dirty="0" smtClean="0"/>
          </a:p>
          <a:p>
            <a:pPr marL="400050" lvl="2" indent="0" algn="r">
              <a:buNone/>
            </a:pPr>
            <a:r>
              <a:rPr lang="en-US" sz="2500" dirty="0" smtClean="0"/>
              <a:t>Manual </a:t>
            </a:r>
            <a:r>
              <a:rPr lang="en-US" sz="2500" dirty="0"/>
              <a:t>for Mandated </a:t>
            </a:r>
            <a:r>
              <a:rPr lang="en-US" sz="2500" dirty="0" smtClean="0"/>
              <a:t>Reporters September </a:t>
            </a:r>
            <a:r>
              <a:rPr lang="en-US" sz="2500" dirty="0"/>
              <a:t>2012, Revised </a:t>
            </a:r>
            <a:r>
              <a:rPr lang="en-US" sz="2500" dirty="0" smtClean="0"/>
              <a:t>Edition, adapted.</a:t>
            </a:r>
            <a:r>
              <a:rPr lang="en-US" sz="2500" baseline="30000" dirty="0" smtClean="0"/>
              <a:t>24</a:t>
            </a:r>
            <a:endParaRPr lang="en-US" sz="1400" dirty="0"/>
          </a:p>
          <a:p>
            <a:pPr>
              <a:buFont typeface="Wingdings" charset="2"/>
              <a:buChar char="§"/>
            </a:pPr>
            <a:endParaRPr lang="en-US" dirty="0"/>
          </a:p>
          <a:p>
            <a:pPr lvl="1">
              <a:buFont typeface="Arial"/>
              <a:buChar char="•"/>
            </a:pPr>
            <a:endParaRPr lang="en-US" dirty="0"/>
          </a:p>
          <a:p>
            <a:pPr marL="857250" lvl="1" indent="-457200">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209</a:t>
            </a:fld>
            <a:endParaRPr lang="en-US" dirty="0"/>
          </a:p>
        </p:txBody>
      </p:sp>
    </p:spTree>
    <p:extLst>
      <p:ext uri="{BB962C8B-B14F-4D97-AF65-F5344CB8AC3E}">
        <p14:creationId xmlns:p14="http://schemas.microsoft.com/office/powerpoint/2010/main" val="337380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Causes Domestic Violence?</a:t>
            </a:r>
            <a:endParaRPr lang="en-US" sz="3600"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solidFill>
                  <a:srgbClr val="4F81BD"/>
                </a:solidFill>
              </a:rPr>
              <a:t>Domestic violence appears to be learned behavior</a:t>
            </a:r>
            <a:r>
              <a:rPr lang="en-US" dirty="0">
                <a:solidFill>
                  <a:srgbClr val="4F81BD"/>
                </a:solidFill>
              </a:rPr>
              <a:t>. </a:t>
            </a:r>
            <a:endParaRPr lang="en-US" dirty="0" smtClean="0">
              <a:solidFill>
                <a:srgbClr val="4F81BD"/>
              </a:solidFill>
            </a:endParaRPr>
          </a:p>
          <a:p>
            <a:pPr lvl="1">
              <a:buFont typeface="Arial"/>
              <a:buChar char="•"/>
            </a:pPr>
            <a:r>
              <a:rPr lang="en-US" dirty="0" smtClean="0"/>
              <a:t>Family</a:t>
            </a:r>
            <a:r>
              <a:rPr lang="en-US" dirty="0"/>
              <a:t>, </a:t>
            </a:r>
            <a:r>
              <a:rPr lang="en-US" dirty="0" smtClean="0"/>
              <a:t>community, </a:t>
            </a:r>
            <a:r>
              <a:rPr lang="en-US" dirty="0"/>
              <a:t>and </a:t>
            </a:r>
            <a:r>
              <a:rPr lang="en-US" dirty="0" smtClean="0"/>
              <a:t>culture are teachers. </a:t>
            </a:r>
          </a:p>
          <a:p>
            <a:pPr marL="457200" lvl="1" indent="0">
              <a:buNone/>
            </a:pPr>
            <a:endParaRPr lang="en-US" dirty="0" smtClean="0"/>
          </a:p>
          <a:p>
            <a:pPr lvl="1">
              <a:buFont typeface="Arial"/>
              <a:buChar char="•"/>
            </a:pPr>
            <a:r>
              <a:rPr lang="en-US" dirty="0" smtClean="0"/>
              <a:t>DV is rooted in the abuser’s decision to use power and control. </a:t>
            </a:r>
          </a:p>
          <a:p>
            <a:pPr marL="457200" lvl="1" indent="0">
              <a:buNone/>
            </a:pPr>
            <a:endParaRPr lang="en-US" dirty="0" smtClean="0"/>
          </a:p>
          <a:p>
            <a:pPr marL="457200" lvl="1" indent="0">
              <a:buNone/>
            </a:pPr>
            <a:endParaRPr lang="en-US" dirty="0"/>
          </a:p>
          <a:p>
            <a:pPr marL="457200" lvl="1" indent="0">
              <a:buNone/>
            </a:pPr>
            <a:endParaRPr lang="en-US" dirty="0"/>
          </a:p>
          <a:p>
            <a:pPr marL="0" indent="0" algn="r">
              <a:buNone/>
            </a:pPr>
            <a:r>
              <a:rPr lang="en-US" sz="1400" dirty="0" smtClean="0"/>
              <a:t>Domestic </a:t>
            </a:r>
            <a:r>
              <a:rPr lang="en-US" sz="1400" dirty="0"/>
              <a:t>Violence Abuse Intervention </a:t>
            </a:r>
            <a:r>
              <a:rPr lang="en-US" sz="1400" dirty="0" smtClean="0"/>
              <a:t>Programs, Wheel Gallery. See next slide.</a:t>
            </a:r>
            <a:r>
              <a:rPr lang="en-US" sz="1400" baseline="30000" dirty="0"/>
              <a:t>4</a:t>
            </a: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21</a:t>
            </a:fld>
            <a:endParaRPr lang="en-US" dirty="0"/>
          </a:p>
        </p:txBody>
      </p:sp>
    </p:spTree>
    <p:extLst>
      <p:ext uri="{BB962C8B-B14F-4D97-AF65-F5344CB8AC3E}">
        <p14:creationId xmlns:p14="http://schemas.microsoft.com/office/powerpoint/2010/main" val="422631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4F81BD"/>
                </a:solidFill>
              </a:rPr>
              <a:t>Criteria needed for a child abuse or neglect </a:t>
            </a:r>
            <a:r>
              <a:rPr lang="en-US" dirty="0" smtClean="0">
                <a:solidFill>
                  <a:srgbClr val="4F81BD"/>
                </a:solidFill>
              </a:rPr>
              <a:t>investigation: </a:t>
            </a:r>
          </a:p>
          <a:p>
            <a:pPr lvl="1">
              <a:buFont typeface="Arial"/>
              <a:buChar char="•"/>
            </a:pPr>
            <a:r>
              <a:rPr lang="en-US" dirty="0" smtClean="0"/>
              <a:t>The alleged perpetrator is a parent, guardian, foster parent, relative, caregiver, paramour, any individual residing in the same home, </a:t>
            </a:r>
            <a:r>
              <a:rPr lang="en-US" b="1" dirty="0" smtClean="0">
                <a:solidFill>
                  <a:srgbClr val="4F81BD"/>
                </a:solidFill>
              </a:rPr>
              <a:t>any person responsible for the child’s welfare</a:t>
            </a:r>
            <a:r>
              <a:rPr lang="en-US" dirty="0" smtClean="0">
                <a:solidFill>
                  <a:srgbClr val="4F81BD"/>
                </a:solidFill>
              </a:rPr>
              <a:t> </a:t>
            </a:r>
            <a:r>
              <a:rPr lang="en-US" dirty="0" smtClean="0"/>
              <a:t>at the time of the alleged abuse or neglect,</a:t>
            </a:r>
          </a:p>
          <a:p>
            <a:pPr lvl="1">
              <a:buFont typeface="Arial"/>
              <a:buChar char="•"/>
            </a:pPr>
            <a:r>
              <a:rPr lang="en-US" dirty="0" smtClean="0"/>
              <a:t>or </a:t>
            </a:r>
            <a:r>
              <a:rPr lang="en-US" dirty="0"/>
              <a:t>any person who came to know the child through an </a:t>
            </a:r>
            <a:r>
              <a:rPr lang="en-US" b="1" dirty="0">
                <a:solidFill>
                  <a:srgbClr val="4F81BD"/>
                </a:solidFill>
              </a:rPr>
              <a:t>official capacity or position of </a:t>
            </a:r>
            <a:r>
              <a:rPr lang="en-US" b="1" dirty="0" smtClean="0">
                <a:solidFill>
                  <a:srgbClr val="4F81BD"/>
                </a:solidFill>
              </a:rPr>
              <a:t>trust</a:t>
            </a:r>
            <a:r>
              <a:rPr lang="en-US" b="1" dirty="0" smtClean="0"/>
              <a:t>.</a:t>
            </a:r>
            <a:endParaRPr lang="en-US" sz="1200" dirty="0"/>
          </a:p>
          <a:p>
            <a:pPr lvl="1">
              <a:buFont typeface="Arial"/>
              <a:buChar char="•"/>
            </a:pPr>
            <a:endParaRPr lang="en-US" dirty="0" smtClean="0"/>
          </a:p>
          <a:p>
            <a:pPr lvl="1">
              <a:buFont typeface="Arial"/>
              <a:buChar char="•"/>
            </a:pPr>
            <a:endParaRPr lang="en-US" dirty="0"/>
          </a:p>
          <a:p>
            <a:pPr lvl="1">
              <a:buFont typeface="Arial"/>
              <a:buChar char="•"/>
            </a:pPr>
            <a:endParaRPr lang="en-US" dirty="0" smtClean="0"/>
          </a:p>
          <a:p>
            <a:pPr lvl="1">
              <a:buFont typeface="Arial"/>
              <a:buChar char="•"/>
            </a:pPr>
            <a:endParaRPr lang="en-US" dirty="0"/>
          </a:p>
          <a:p>
            <a:pPr lvl="1">
              <a:buFont typeface="Arial"/>
              <a:buChar char="•"/>
            </a:pPr>
            <a:endParaRPr lang="en-US" dirty="0" smtClean="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210</a:t>
            </a:fld>
            <a:endParaRPr lang="en-US" dirty="0"/>
          </a:p>
        </p:txBody>
      </p:sp>
    </p:spTree>
    <p:extLst>
      <p:ext uri="{BB962C8B-B14F-4D97-AF65-F5344CB8AC3E}">
        <p14:creationId xmlns:p14="http://schemas.microsoft.com/office/powerpoint/2010/main" val="401762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t>Mandated reporters </a:t>
            </a:r>
            <a:r>
              <a:rPr lang="en-US" dirty="0" smtClean="0">
                <a:solidFill>
                  <a:srgbClr val="4F81BD"/>
                </a:solidFill>
              </a:rPr>
              <a:t>are</a:t>
            </a:r>
            <a:r>
              <a:rPr lang="en-US" dirty="0" smtClean="0"/>
              <a:t>:</a:t>
            </a:r>
          </a:p>
          <a:p>
            <a:pPr lvl="1">
              <a:buFont typeface="Arial"/>
              <a:buChar char="•"/>
            </a:pPr>
            <a:r>
              <a:rPr lang="en-US" dirty="0" smtClean="0"/>
              <a:t>Members of the Clergy</a:t>
            </a:r>
          </a:p>
          <a:p>
            <a:pPr lvl="1">
              <a:buFont typeface="Arial"/>
              <a:buChar char="•"/>
            </a:pPr>
            <a:r>
              <a:rPr lang="en-US" dirty="0" smtClean="0"/>
              <a:t>Medical Personnel</a:t>
            </a:r>
          </a:p>
          <a:p>
            <a:pPr lvl="1">
              <a:buFont typeface="Arial"/>
              <a:buChar char="•"/>
            </a:pPr>
            <a:r>
              <a:rPr lang="en-US" dirty="0" smtClean="0"/>
              <a:t>School Personnel</a:t>
            </a:r>
          </a:p>
          <a:p>
            <a:pPr lvl="1">
              <a:buFont typeface="Arial"/>
              <a:buChar char="•"/>
            </a:pPr>
            <a:r>
              <a:rPr lang="en-US" dirty="0" smtClean="0"/>
              <a:t>Social Service/Mental Health Personnel</a:t>
            </a:r>
          </a:p>
          <a:p>
            <a:pPr lvl="1">
              <a:buFont typeface="Arial"/>
              <a:buChar char="•"/>
            </a:pPr>
            <a:r>
              <a:rPr lang="en-US" dirty="0" smtClean="0"/>
              <a:t>Law Enforcement Personnel</a:t>
            </a:r>
          </a:p>
          <a:p>
            <a:pPr lvl="1">
              <a:buFont typeface="Arial"/>
              <a:buChar char="•"/>
            </a:pPr>
            <a:r>
              <a:rPr lang="en-US" dirty="0" smtClean="0"/>
              <a:t>Child Care Personnel </a:t>
            </a:r>
          </a:p>
          <a:p>
            <a:pPr>
              <a:buFont typeface="Wingdings" charset="2"/>
              <a:buChar char="§"/>
            </a:pPr>
            <a:r>
              <a:rPr lang="en-US" dirty="0" smtClean="0"/>
              <a:t>Ministry members </a:t>
            </a:r>
            <a:r>
              <a:rPr lang="en-US" dirty="0" smtClean="0">
                <a:solidFill>
                  <a:srgbClr val="4F81BD"/>
                </a:solidFill>
              </a:rPr>
              <a:t>are not mandated reporters</a:t>
            </a:r>
            <a:r>
              <a:rPr lang="en-US" dirty="0" smtClean="0"/>
              <a:t>.</a:t>
            </a:r>
            <a:endParaRPr lang="en-US" dirty="0"/>
          </a:p>
          <a:p>
            <a:pPr lvl="1">
              <a:buFont typeface="Arial"/>
              <a:buChar char="•"/>
            </a:pPr>
            <a:endParaRPr lang="en-US" dirty="0" smtClean="0"/>
          </a:p>
          <a:p>
            <a:pPr marL="457200" lvl="1" indent="0" algn="r">
              <a:buNone/>
            </a:pPr>
            <a:endParaRPr lang="en-US" sz="14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211</a:t>
            </a:fld>
            <a:endParaRPr lang="en-US" dirty="0"/>
          </a:p>
        </p:txBody>
      </p:sp>
    </p:spTree>
    <p:extLst>
      <p:ext uri="{BB962C8B-B14F-4D97-AF65-F5344CB8AC3E}">
        <p14:creationId xmlns:p14="http://schemas.microsoft.com/office/powerpoint/2010/main" val="148823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Illinois Child Abuse Hotline 1-800-25-</a:t>
            </a:r>
            <a:r>
              <a:rPr lang="en-US" dirty="0" smtClean="0"/>
              <a:t>ABUSE– </a:t>
            </a:r>
            <a:r>
              <a:rPr lang="en-US" dirty="0"/>
              <a:t>1-800-252-</a:t>
            </a:r>
            <a:r>
              <a:rPr lang="en-US" dirty="0" smtClean="0"/>
              <a:t>2873</a:t>
            </a:r>
          </a:p>
          <a:p>
            <a:pPr>
              <a:buFont typeface="Wingdings" charset="2"/>
              <a:buChar char="§"/>
            </a:pPr>
            <a:endParaRPr lang="en-US" dirty="0"/>
          </a:p>
          <a:p>
            <a:pPr>
              <a:buFont typeface="Wingdings" charset="2"/>
              <a:buChar char="§"/>
            </a:pPr>
            <a:r>
              <a:rPr lang="en-US" dirty="0" smtClean="0"/>
              <a:t> </a:t>
            </a:r>
            <a:r>
              <a:rPr lang="en-US" dirty="0"/>
              <a:t>1-800-358-5117 (TTY</a:t>
            </a:r>
            <a:r>
              <a:rPr lang="en-US" dirty="0" smtClean="0"/>
              <a:t>)</a:t>
            </a:r>
            <a:r>
              <a:rPr lang="en-US" dirty="0"/>
              <a:t> </a:t>
            </a:r>
            <a:endParaRPr lang="en-US" dirty="0" smtClean="0"/>
          </a:p>
          <a:p>
            <a:pPr>
              <a:buFont typeface="Wingdings" charset="2"/>
              <a:buChar char="§"/>
            </a:pPr>
            <a:endParaRPr lang="en-US" dirty="0"/>
          </a:p>
          <a:p>
            <a:pPr>
              <a:buFont typeface="Wingdings" charset="2"/>
              <a:buChar char="§"/>
            </a:pPr>
            <a:r>
              <a:rPr lang="en-US" dirty="0" smtClean="0"/>
              <a:t> </a:t>
            </a:r>
            <a:r>
              <a:rPr lang="en-US" dirty="0"/>
              <a:t>217-524-2606 if calling from outside </a:t>
            </a:r>
            <a:r>
              <a:rPr lang="en-US" dirty="0" smtClean="0"/>
              <a:t>Illinois. </a:t>
            </a:r>
          </a:p>
          <a:p>
            <a:pPr>
              <a:buFont typeface="Wingdings" charset="2"/>
              <a:buChar char="§"/>
            </a:pPr>
            <a:endParaRPr lang="en-US" dirty="0"/>
          </a:p>
          <a:p>
            <a:pPr>
              <a:buFont typeface="Wingdings" charset="2"/>
              <a:buChar char="§"/>
            </a:pPr>
            <a:r>
              <a:rPr lang="en-US" dirty="0" smtClean="0"/>
              <a:t>See appendix B for more information.</a:t>
            </a:r>
            <a:endParaRPr lang="en-US" dirty="0"/>
          </a:p>
          <a:p>
            <a:pPr marL="0" indent="0" algn="r">
              <a:buNone/>
            </a:pPr>
            <a:endParaRPr lang="en-US" sz="1400"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212</a:t>
            </a:fld>
            <a:endParaRPr lang="en-US" dirty="0"/>
          </a:p>
        </p:txBody>
      </p:sp>
    </p:spTree>
    <p:extLst>
      <p:ext uri="{BB962C8B-B14F-4D97-AF65-F5344CB8AC3E}">
        <p14:creationId xmlns:p14="http://schemas.microsoft.com/office/powerpoint/2010/main" val="80498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Community Resources</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sz="2800" dirty="0" smtClean="0"/>
              <a:t>Don’t reinvent the wheel! Go to the Archdiocese of Chicago webpage.</a:t>
            </a:r>
          </a:p>
          <a:p>
            <a:pPr marL="457200" lvl="1" indent="0">
              <a:buNone/>
            </a:pPr>
            <a:r>
              <a:rPr lang="en-US" dirty="0">
                <a:hlinkClick r:id="rId2"/>
              </a:rPr>
              <a:t>http://</a:t>
            </a:r>
            <a:r>
              <a:rPr lang="en-US" dirty="0" smtClean="0">
                <a:hlinkClick r:id="rId2"/>
              </a:rPr>
              <a:t>www.archchicago.org</a:t>
            </a:r>
            <a:endParaRPr lang="en-US" dirty="0" smtClean="0"/>
          </a:p>
          <a:p>
            <a:pPr lvl="1">
              <a:buFont typeface="Arial"/>
              <a:buChar char="•"/>
            </a:pPr>
            <a:r>
              <a:rPr lang="en-US" sz="2400" dirty="0" smtClean="0"/>
              <a:t>Find </a:t>
            </a:r>
            <a:r>
              <a:rPr lang="en-US" sz="2400" dirty="0" smtClean="0">
                <a:solidFill>
                  <a:srgbClr val="4F81BD"/>
                </a:solidFill>
              </a:rPr>
              <a:t>ARCHDIOCESAN RESOURCES </a:t>
            </a:r>
            <a:r>
              <a:rPr lang="en-US" sz="2400" dirty="0" smtClean="0"/>
              <a:t>– extreme right hand side, at bottom of the column</a:t>
            </a:r>
          </a:p>
          <a:p>
            <a:pPr lvl="1">
              <a:buFont typeface="Arial"/>
              <a:buChar char="•"/>
            </a:pPr>
            <a:r>
              <a:rPr lang="en-US" sz="2400" dirty="0" smtClean="0"/>
              <a:t>Click on </a:t>
            </a:r>
            <a:r>
              <a:rPr lang="en-US" sz="2400" dirty="0" smtClean="0">
                <a:solidFill>
                  <a:srgbClr val="4F81BD"/>
                </a:solidFill>
              </a:rPr>
              <a:t>Domestic Violence Committee </a:t>
            </a:r>
          </a:p>
          <a:p>
            <a:pPr>
              <a:buFont typeface="Wingdings" charset="2"/>
              <a:buChar char="§"/>
            </a:pPr>
            <a:r>
              <a:rPr lang="en-US" sz="2800" dirty="0" smtClean="0"/>
              <a:t>Or go directly to:</a:t>
            </a:r>
            <a:endParaRPr lang="en-US" sz="2800" dirty="0" smtClean="0">
              <a:solidFill>
                <a:srgbClr val="4F81BD"/>
              </a:solidFill>
            </a:endParaRPr>
          </a:p>
          <a:p>
            <a:pPr marL="400050" lvl="1" indent="0">
              <a:buNone/>
            </a:pPr>
            <a:r>
              <a:rPr lang="en-US" sz="2400" dirty="0" smtClean="0">
                <a:solidFill>
                  <a:srgbClr val="4F81BD"/>
                </a:solidFill>
                <a:hlinkClick r:id="rId3"/>
              </a:rPr>
              <a:t>https://www.familyministries.org/reso</a:t>
            </a:r>
            <a:r>
              <a:rPr lang="en-US" dirty="0" smtClean="0">
                <a:solidFill>
                  <a:srgbClr val="4F81BD"/>
                </a:solidFill>
                <a:hlinkClick r:id="rId3"/>
              </a:rPr>
              <a:t>urces/</a:t>
            </a:r>
            <a:r>
              <a:rPr lang="en-US" sz="2400" dirty="0" smtClean="0">
                <a:solidFill>
                  <a:srgbClr val="4F81BD"/>
                </a:solidFill>
                <a:hlinkClick r:id="rId3"/>
              </a:rPr>
              <a:t>index.asp?</a:t>
            </a:r>
            <a:r>
              <a:rPr lang="en-US" sz="2400" dirty="0">
                <a:solidFill>
                  <a:srgbClr val="4F81BD"/>
                </a:solidFill>
                <a:hlinkClick r:id="rId3"/>
              </a:rPr>
              <a:t>c_id=147&amp;t_id=</a:t>
            </a:r>
            <a:r>
              <a:rPr lang="en-US" sz="2400" dirty="0" smtClean="0">
                <a:solidFill>
                  <a:srgbClr val="4F81BD"/>
                </a:solidFill>
                <a:hlinkClick r:id="rId3"/>
              </a:rPr>
              <a:t>114</a:t>
            </a:r>
            <a:endParaRPr lang="en-US" sz="2400" dirty="0" smtClean="0">
              <a:solidFill>
                <a:srgbClr val="4F81BD"/>
              </a:solidFill>
            </a:endParaRPr>
          </a:p>
          <a:p>
            <a:pPr lvl="1">
              <a:buFont typeface="Arial"/>
              <a:buChar char="•"/>
            </a:pPr>
            <a:r>
              <a:rPr lang="en-US" sz="2400" dirty="0" smtClean="0"/>
              <a:t>Click on </a:t>
            </a:r>
            <a:r>
              <a:rPr lang="en-US" sz="2400" dirty="0" smtClean="0">
                <a:solidFill>
                  <a:schemeClr val="accent1"/>
                </a:solidFill>
              </a:rPr>
              <a:t>Domestic Violence Resource Manual</a:t>
            </a:r>
          </a:p>
          <a:p>
            <a:pPr marL="457200" lvl="1" indent="0" algn="ctr">
              <a:buNone/>
            </a:pPr>
            <a:endParaRPr lang="en-US" dirty="0"/>
          </a:p>
          <a:p>
            <a:pPr marL="457200" lvl="1" indent="0">
              <a:buNone/>
            </a:pPr>
            <a:endParaRPr lang="en-US" dirty="0"/>
          </a:p>
          <a:p>
            <a:pPr lvl="1">
              <a:buFont typeface="Arial"/>
              <a:buChar char="•"/>
            </a:pPr>
            <a:endParaRPr lang="en-US" sz="3600" dirty="0"/>
          </a:p>
          <a:p>
            <a:pPr marL="857250" lvl="1" indent="-457200">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213</a:t>
            </a:fld>
            <a:endParaRPr lang="en-US" dirty="0"/>
          </a:p>
        </p:txBody>
      </p:sp>
    </p:spTree>
    <p:extLst>
      <p:ext uri="{BB962C8B-B14F-4D97-AF65-F5344CB8AC3E}">
        <p14:creationId xmlns:p14="http://schemas.microsoft.com/office/powerpoint/2010/main" val="356481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Community Resources</a:t>
            </a:r>
            <a:endParaRPr lang="en-US" dirty="0"/>
          </a:p>
        </p:txBody>
      </p:sp>
      <p:sp>
        <p:nvSpPr>
          <p:cNvPr id="3" name="Content Placeholder 2"/>
          <p:cNvSpPr>
            <a:spLocks noGrp="1"/>
          </p:cNvSpPr>
          <p:nvPr>
            <p:ph idx="1"/>
          </p:nvPr>
        </p:nvSpPr>
        <p:spPr/>
        <p:txBody>
          <a:bodyPr>
            <a:noAutofit/>
          </a:bodyPr>
          <a:lstStyle/>
          <a:p>
            <a:pPr>
              <a:buFont typeface="Wingdings" charset="2"/>
              <a:buChar char="§"/>
            </a:pPr>
            <a:r>
              <a:rPr lang="en-US" dirty="0" smtClean="0"/>
              <a:t>Examples of what you will find:</a:t>
            </a:r>
          </a:p>
          <a:p>
            <a:pPr lvl="1">
              <a:buFont typeface="Arial"/>
              <a:buChar char="•"/>
            </a:pPr>
            <a:r>
              <a:rPr lang="en-US" dirty="0" smtClean="0"/>
              <a:t>National </a:t>
            </a:r>
            <a:r>
              <a:rPr lang="en-US" dirty="0"/>
              <a:t>Domestic Violence Hotline, 1-800-787-SAFE (7233) </a:t>
            </a:r>
            <a:r>
              <a:rPr lang="en-US" sz="2400" u="sng" dirty="0">
                <a:hlinkClick r:id="rId2"/>
              </a:rPr>
              <a:t>http://www.ndvh.org</a:t>
            </a:r>
            <a:endParaRPr lang="en-US" sz="2400" dirty="0"/>
          </a:p>
          <a:p>
            <a:pPr lvl="1">
              <a:buFont typeface="Arial"/>
              <a:buChar char="•"/>
            </a:pPr>
            <a:r>
              <a:rPr lang="en-US" dirty="0"/>
              <a:t>Rape, Abuse &amp; Incest National Network (RAINN), 1-800-656-HOPE (4673) </a:t>
            </a:r>
            <a:r>
              <a:rPr lang="en-US" sz="2400" u="sng" dirty="0">
                <a:hlinkClick r:id="rId3"/>
              </a:rPr>
              <a:t>http://www.rainn.org/get-help/national-sexual-assault-hotline</a:t>
            </a:r>
            <a:r>
              <a:rPr lang="en-US" sz="2400" dirty="0"/>
              <a:t> </a:t>
            </a:r>
          </a:p>
          <a:p>
            <a:pPr lvl="1">
              <a:buFont typeface="Arial"/>
              <a:buChar char="•"/>
            </a:pPr>
            <a:r>
              <a:rPr lang="en-US" dirty="0"/>
              <a:t>National Trafficking Hotline, 1-888-373-7888 </a:t>
            </a:r>
            <a:r>
              <a:rPr lang="en-US" sz="2400" u="sng" dirty="0">
                <a:hlinkClick r:id="rId4"/>
              </a:rPr>
              <a:t>http://www.polarisproject.org/what-we-do/national-human-trafficking-hotline/the-nhtrc/</a:t>
            </a:r>
            <a:r>
              <a:rPr lang="en-US" sz="2400" u="sng" dirty="0" smtClean="0">
                <a:hlinkClick r:id="rId4"/>
              </a:rPr>
              <a:t>overview</a:t>
            </a:r>
            <a:endParaRPr lang="en-US" sz="2400" dirty="0"/>
          </a:p>
        </p:txBody>
      </p:sp>
      <p:sp>
        <p:nvSpPr>
          <p:cNvPr id="4" name="Slide Number Placeholder 3"/>
          <p:cNvSpPr>
            <a:spLocks noGrp="1"/>
          </p:cNvSpPr>
          <p:nvPr>
            <p:ph type="sldNum" sz="quarter" idx="12"/>
          </p:nvPr>
        </p:nvSpPr>
        <p:spPr/>
        <p:txBody>
          <a:bodyPr/>
          <a:lstStyle/>
          <a:p>
            <a:fld id="{4813C0F2-E4A7-234C-B8C5-7DB82017C726}" type="slidenum">
              <a:rPr lang="en-US" smtClean="0"/>
              <a:t>214</a:t>
            </a:fld>
            <a:endParaRPr lang="en-US" dirty="0"/>
          </a:p>
        </p:txBody>
      </p:sp>
    </p:spTree>
    <p:extLst>
      <p:ext uri="{BB962C8B-B14F-4D97-AF65-F5344CB8AC3E}">
        <p14:creationId xmlns:p14="http://schemas.microsoft.com/office/powerpoint/2010/main" val="139833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Community Resources</a:t>
            </a:r>
            <a:endParaRPr lang="en-US" dirty="0"/>
          </a:p>
        </p:txBody>
      </p:sp>
      <p:sp>
        <p:nvSpPr>
          <p:cNvPr id="3" name="Content Placeholder 2"/>
          <p:cNvSpPr>
            <a:spLocks noGrp="1"/>
          </p:cNvSpPr>
          <p:nvPr>
            <p:ph idx="1"/>
          </p:nvPr>
        </p:nvSpPr>
        <p:spPr/>
        <p:txBody>
          <a:bodyPr>
            <a:noAutofit/>
          </a:bodyPr>
          <a:lstStyle/>
          <a:p>
            <a:pPr lvl="1">
              <a:buFont typeface="Arial"/>
              <a:buChar char="•"/>
            </a:pPr>
            <a:r>
              <a:rPr lang="en-US" dirty="0" smtClean="0"/>
              <a:t>Alexian </a:t>
            </a:r>
            <a:r>
              <a:rPr lang="en-US" dirty="0"/>
              <a:t>Brothers Parish Services </a:t>
            </a:r>
            <a:r>
              <a:rPr lang="en-US" u="sng" dirty="0">
                <a:hlinkClick r:id="rId2"/>
              </a:rPr>
              <a:t>http://alexianbrothershealth.org/services/interfaith</a:t>
            </a:r>
            <a:endParaRPr lang="en-US" dirty="0"/>
          </a:p>
          <a:p>
            <a:pPr lvl="1">
              <a:buFont typeface="Arial"/>
              <a:buChar char="•"/>
            </a:pPr>
            <a:r>
              <a:rPr lang="en-US" dirty="0" smtClean="0"/>
              <a:t>Between </a:t>
            </a:r>
            <a:r>
              <a:rPr lang="en-US" dirty="0"/>
              <a:t>Friends </a:t>
            </a:r>
            <a:r>
              <a:rPr lang="en-US" u="sng" dirty="0">
                <a:hlinkClick r:id="rId3"/>
              </a:rPr>
              <a:t>http://betweenfriendschicago.org</a:t>
            </a:r>
            <a:endParaRPr lang="en-US" dirty="0"/>
          </a:p>
          <a:p>
            <a:pPr lvl="1">
              <a:buFont typeface="Arial"/>
              <a:buChar char="•"/>
            </a:pPr>
            <a:r>
              <a:rPr lang="en-US" dirty="0"/>
              <a:t>Catholic Charities Domestic Violence Services </a:t>
            </a:r>
            <a:r>
              <a:rPr lang="en-US" u="sng" dirty="0">
                <a:hlinkClick r:id="rId4"/>
              </a:rPr>
              <a:t>http://www.catholiccharities.net/services/domestic_violence</a:t>
            </a:r>
            <a:r>
              <a:rPr lang="en-US" dirty="0"/>
              <a:t> </a:t>
            </a:r>
            <a:endParaRPr lang="en-US" dirty="0" smtClean="0"/>
          </a:p>
          <a:p>
            <a:pPr lvl="1">
              <a:buFont typeface="Arial"/>
              <a:buChar char="•"/>
            </a:pPr>
            <a:r>
              <a:rPr lang="en-US" dirty="0" smtClean="0"/>
              <a:t>And much, much more!</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215</a:t>
            </a:fld>
            <a:endParaRPr lang="en-US" dirty="0"/>
          </a:p>
        </p:txBody>
      </p:sp>
    </p:spTree>
    <p:extLst>
      <p:ext uri="{BB962C8B-B14F-4D97-AF65-F5344CB8AC3E}">
        <p14:creationId xmlns:p14="http://schemas.microsoft.com/office/powerpoint/2010/main" val="64462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Related Issues</a:t>
            </a:r>
            <a:r>
              <a:rPr lang="en-US" sz="3600" dirty="0"/>
              <a:t/>
            </a:r>
            <a:br>
              <a:rPr lang="en-US" sz="3600" dirty="0"/>
            </a:br>
            <a:r>
              <a:rPr lang="en-US" sz="3600" dirty="0"/>
              <a:t>Let’s review our </a:t>
            </a:r>
            <a:r>
              <a:rPr lang="en-US" sz="3600" dirty="0" smtClean="0"/>
              <a:t>objectives…</a:t>
            </a:r>
            <a:endParaRPr lang="en-US" sz="3600" dirty="0"/>
          </a:p>
        </p:txBody>
      </p:sp>
      <p:sp>
        <p:nvSpPr>
          <p:cNvPr id="3" name="Content Placeholder 2"/>
          <p:cNvSpPr>
            <a:spLocks noGrp="1"/>
          </p:cNvSpPr>
          <p:nvPr>
            <p:ph idx="1"/>
          </p:nvPr>
        </p:nvSpPr>
        <p:spPr/>
        <p:txBody>
          <a:bodyPr>
            <a:normAutofit fontScale="92500"/>
          </a:bodyPr>
          <a:lstStyle/>
          <a:p>
            <a:pPr marL="971550" lvl="1" indent="-514350">
              <a:buFont typeface="+mj-lt"/>
              <a:buAutoNum type="arabicPeriod"/>
            </a:pPr>
            <a:r>
              <a:rPr lang="en-US" sz="2400" dirty="0" smtClean="0"/>
              <a:t>Explain </a:t>
            </a:r>
            <a:r>
              <a:rPr lang="en-US" sz="2400" dirty="0"/>
              <a:t>that parishes have unique </a:t>
            </a:r>
            <a:r>
              <a:rPr lang="en-US" sz="2400" dirty="0" smtClean="0"/>
              <a:t>cultures </a:t>
            </a:r>
            <a:r>
              <a:rPr lang="en-US" sz="2400" dirty="0"/>
              <a:t>and </a:t>
            </a:r>
            <a:r>
              <a:rPr lang="en-US" sz="2400" dirty="0" smtClean="0"/>
              <a:t>recognize </a:t>
            </a:r>
            <a:r>
              <a:rPr lang="en-US" sz="2400" dirty="0"/>
              <a:t>the </a:t>
            </a:r>
            <a:r>
              <a:rPr lang="en-US" sz="2400" dirty="0" smtClean="0"/>
              <a:t>implications of this </a:t>
            </a:r>
            <a:r>
              <a:rPr lang="en-US" sz="2400" dirty="0"/>
              <a:t>uniqueness</a:t>
            </a:r>
            <a:r>
              <a:rPr lang="en-US" sz="2400" dirty="0" smtClean="0"/>
              <a:t>.</a:t>
            </a:r>
          </a:p>
          <a:p>
            <a:pPr lvl="2"/>
            <a:r>
              <a:rPr lang="en-US" dirty="0">
                <a:solidFill>
                  <a:schemeClr val="accent1"/>
                </a:solidFill>
              </a:rPr>
              <a:t>When you </a:t>
            </a:r>
            <a:r>
              <a:rPr lang="en-US" dirty="0" smtClean="0">
                <a:solidFill>
                  <a:schemeClr val="accent1"/>
                </a:solidFill>
              </a:rPr>
              <a:t>study </a:t>
            </a:r>
            <a:r>
              <a:rPr lang="en-US" dirty="0">
                <a:solidFill>
                  <a:schemeClr val="accent1"/>
                </a:solidFill>
              </a:rPr>
              <a:t>DV ministries at other </a:t>
            </a:r>
            <a:r>
              <a:rPr lang="en-US" dirty="0" smtClean="0">
                <a:solidFill>
                  <a:schemeClr val="accent1"/>
                </a:solidFill>
              </a:rPr>
              <a:t>parishes, keep </a:t>
            </a:r>
            <a:r>
              <a:rPr lang="en-US" dirty="0">
                <a:solidFill>
                  <a:schemeClr val="accent1"/>
                </a:solidFill>
              </a:rPr>
              <a:t>in mind that what you learn may or may not be effective at </a:t>
            </a:r>
            <a:r>
              <a:rPr lang="en-US" dirty="0" smtClean="0">
                <a:solidFill>
                  <a:schemeClr val="accent1"/>
                </a:solidFill>
              </a:rPr>
              <a:t>your </a:t>
            </a:r>
            <a:r>
              <a:rPr lang="en-US" dirty="0">
                <a:solidFill>
                  <a:schemeClr val="accent1"/>
                </a:solidFill>
              </a:rPr>
              <a:t>parish.  Some things will </a:t>
            </a:r>
            <a:r>
              <a:rPr lang="en-US" dirty="0" smtClean="0">
                <a:solidFill>
                  <a:schemeClr val="accent1"/>
                </a:solidFill>
              </a:rPr>
              <a:t>carry over, </a:t>
            </a:r>
            <a:r>
              <a:rPr lang="en-US" dirty="0">
                <a:solidFill>
                  <a:schemeClr val="accent1"/>
                </a:solidFill>
              </a:rPr>
              <a:t>while others will not. </a:t>
            </a:r>
          </a:p>
          <a:p>
            <a:pPr marL="971550" lvl="1" indent="-514350">
              <a:buFont typeface="+mj-lt"/>
              <a:buAutoNum type="arabicPeriod"/>
            </a:pPr>
            <a:r>
              <a:rPr lang="en-US" sz="2400" dirty="0" smtClean="0"/>
              <a:t>Recognize that a security audit by local police is a valuable tool for understanding and providing DV security.</a:t>
            </a:r>
          </a:p>
          <a:p>
            <a:pPr lvl="2"/>
            <a:r>
              <a:rPr lang="en-US" dirty="0">
                <a:solidFill>
                  <a:srgbClr val="4F81BD"/>
                </a:solidFill>
              </a:rPr>
              <a:t>Local police departments are a good source of security information. For example, local police departments can help you make </a:t>
            </a:r>
            <a:r>
              <a:rPr lang="en-US" dirty="0" smtClean="0">
                <a:solidFill>
                  <a:srgbClr val="4F81BD"/>
                </a:solidFill>
              </a:rPr>
              <a:t>your </a:t>
            </a:r>
            <a:r>
              <a:rPr lang="en-US" dirty="0">
                <a:solidFill>
                  <a:srgbClr val="4F81BD"/>
                </a:solidFill>
              </a:rPr>
              <a:t>campus secure for counseling and group sessions.</a:t>
            </a:r>
          </a:p>
          <a:p>
            <a:pPr marL="457200" lvl="1" indent="0">
              <a:buNone/>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216</a:t>
            </a:fld>
            <a:endParaRPr lang="en-US" dirty="0"/>
          </a:p>
        </p:txBody>
      </p:sp>
    </p:spTree>
    <p:extLst>
      <p:ext uri="{BB962C8B-B14F-4D97-AF65-F5344CB8AC3E}">
        <p14:creationId xmlns:p14="http://schemas.microsoft.com/office/powerpoint/2010/main" val="393700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dirty="0" smtClean="0"/>
              <a:t>Related Issues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marL="971550" lvl="1" indent="-514350">
              <a:buFont typeface="+mj-lt"/>
              <a:buAutoNum type="arabicPeriod" startAt="3"/>
            </a:pPr>
            <a:r>
              <a:rPr lang="en-US" sz="2400" dirty="0" smtClean="0"/>
              <a:t>Explain the importance and scope of confidentiality.</a:t>
            </a:r>
          </a:p>
          <a:p>
            <a:pPr lvl="2"/>
            <a:r>
              <a:rPr lang="en-US" dirty="0" smtClean="0">
                <a:solidFill>
                  <a:srgbClr val="4F81BD"/>
                </a:solidFill>
              </a:rPr>
              <a:t>Without confidentiality, there is no trust. Without trust, there is no DV ministry. Breeching confidentiality can endanger victims.</a:t>
            </a:r>
          </a:p>
          <a:p>
            <a:pPr marL="971550" lvl="1" indent="-514350">
              <a:buFont typeface="+mj-lt"/>
              <a:buAutoNum type="arabicPeriod" startAt="4"/>
            </a:pPr>
            <a:r>
              <a:rPr lang="en-US" sz="2400" dirty="0" smtClean="0"/>
              <a:t>Recognize who are and who are not </a:t>
            </a:r>
            <a:r>
              <a:rPr lang="en-US" sz="2400" dirty="0"/>
              <a:t>mandated </a:t>
            </a:r>
            <a:r>
              <a:rPr lang="en-US" sz="2400" dirty="0" smtClean="0"/>
              <a:t>reporters. </a:t>
            </a:r>
          </a:p>
          <a:p>
            <a:pPr marL="1200150" lvl="2" indent="-342900"/>
            <a:r>
              <a:rPr lang="en-US" dirty="0">
                <a:solidFill>
                  <a:srgbClr val="4F81BD"/>
                </a:solidFill>
              </a:rPr>
              <a:t>Clergy and school staff are mandated reporters</a:t>
            </a:r>
            <a:r>
              <a:rPr lang="en-US" dirty="0" smtClean="0">
                <a:solidFill>
                  <a:srgbClr val="4F81BD"/>
                </a:solidFill>
              </a:rPr>
              <a:t>. Volunteer DV-ministry personnel </a:t>
            </a:r>
            <a:r>
              <a:rPr lang="en-US" b="1" dirty="0" smtClean="0">
                <a:solidFill>
                  <a:srgbClr val="4F81BD"/>
                </a:solidFill>
              </a:rPr>
              <a:t>are not </a:t>
            </a:r>
            <a:r>
              <a:rPr lang="en-US" dirty="0" smtClean="0">
                <a:solidFill>
                  <a:srgbClr val="4F81BD"/>
                </a:solidFill>
              </a:rPr>
              <a:t>mandated reporters. </a:t>
            </a:r>
            <a:endParaRPr lang="en-US" b="1" dirty="0" smtClean="0">
              <a:solidFill>
                <a:srgbClr val="4F81BD"/>
              </a:solidFill>
            </a:endParaRPr>
          </a:p>
          <a:p>
            <a:pPr marL="971550" lvl="1" indent="-514350">
              <a:buFont typeface="+mj-lt"/>
              <a:buAutoNum type="arabicPeriod" startAt="4"/>
            </a:pPr>
            <a:endParaRPr lang="en-US" dirty="0"/>
          </a:p>
          <a:p>
            <a:pPr marL="971550" lvl="1" indent="-514350">
              <a:buFont typeface="+mj-lt"/>
              <a:buAutoNum type="arabicPeriod" startAt="4"/>
            </a:pPr>
            <a:endParaRPr lang="en-US" dirty="0"/>
          </a:p>
          <a:p>
            <a:pPr marL="1314450" lvl="2" indent="-457200">
              <a:buFont typeface="+mj-lt"/>
              <a:buAutoNum type="arabicPeriod"/>
            </a:pPr>
            <a:endParaRPr lang="en-US"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217</a:t>
            </a:fld>
            <a:endParaRPr lang="en-US" dirty="0"/>
          </a:p>
        </p:txBody>
      </p:sp>
    </p:spTree>
    <p:extLst>
      <p:ext uri="{BB962C8B-B14F-4D97-AF65-F5344CB8AC3E}">
        <p14:creationId xmlns:p14="http://schemas.microsoft.com/office/powerpoint/2010/main" val="36245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dirty="0" smtClean="0"/>
              <a:t>Related Issues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marL="971550" lvl="1" indent="-514350">
              <a:buFont typeface="+mj-lt"/>
              <a:buAutoNum type="arabicPeriod" startAt="5"/>
            </a:pPr>
            <a:r>
              <a:rPr lang="en-US" sz="2400" dirty="0" smtClean="0"/>
              <a:t>Explain when to call the child abuse hotline.</a:t>
            </a:r>
          </a:p>
          <a:p>
            <a:pPr lvl="2"/>
            <a:r>
              <a:rPr lang="en-US" dirty="0" smtClean="0">
                <a:solidFill>
                  <a:srgbClr val="4F81BD"/>
                </a:solidFill>
              </a:rPr>
              <a:t>When in doubt, call. Let the experts decide.</a:t>
            </a:r>
            <a:endParaRPr lang="en-US" dirty="0">
              <a:solidFill>
                <a:srgbClr val="4F81BD"/>
              </a:solidFill>
            </a:endParaRPr>
          </a:p>
          <a:p>
            <a:pPr marL="971550" lvl="1" indent="-514350">
              <a:buFont typeface="+mj-lt"/>
              <a:buAutoNum type="arabicPeriod" startAt="5"/>
            </a:pPr>
            <a:r>
              <a:rPr lang="en-US" sz="2400" dirty="0" smtClean="0"/>
              <a:t>Identify useful DV resources.</a:t>
            </a:r>
          </a:p>
          <a:p>
            <a:pPr lvl="2"/>
            <a:r>
              <a:rPr lang="en-US" dirty="0" smtClean="0">
                <a:solidFill>
                  <a:srgbClr val="4F81BD"/>
                </a:solidFill>
              </a:rPr>
              <a:t>The Archdiocese of Chicago website is a good place to start. Check out the resource manual. There is no need to reinvent the wheel.</a:t>
            </a:r>
          </a:p>
          <a:p>
            <a:pPr marL="971550" lvl="1" indent="-514350">
              <a:buFont typeface="+mj-lt"/>
              <a:buAutoNum type="arabicPeriod" startAt="5"/>
            </a:pPr>
            <a:endParaRPr lang="en-US" sz="2600" dirty="0"/>
          </a:p>
          <a:p>
            <a:pPr marL="457200" lvl="1" indent="0">
              <a:buNone/>
            </a:pPr>
            <a:endParaRPr lang="en-US" sz="26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218</a:t>
            </a:fld>
            <a:endParaRPr lang="en-US" dirty="0"/>
          </a:p>
        </p:txBody>
      </p:sp>
    </p:spTree>
    <p:extLst>
      <p:ext uri="{BB962C8B-B14F-4D97-AF65-F5344CB8AC3E}">
        <p14:creationId xmlns:p14="http://schemas.microsoft.com/office/powerpoint/2010/main" val="100572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Revisited</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solidFill>
                  <a:srgbClr val="4F81BD"/>
                </a:solidFill>
              </a:rPr>
              <a:t>We set out to:</a:t>
            </a:r>
          </a:p>
          <a:p>
            <a:pPr marL="914400" lvl="1" indent="-514350">
              <a:buFont typeface="+mj-lt"/>
              <a:buAutoNum type="arabicPeriod"/>
            </a:pPr>
            <a:r>
              <a:rPr lang="en-US" dirty="0" smtClean="0"/>
              <a:t>Establish an intellectual and emotional basis for understanding and ministering to domestic violence victims and witnesses, and for dealing with abusers.</a:t>
            </a:r>
          </a:p>
          <a:p>
            <a:pPr marL="914400" lvl="1" indent="-514350">
              <a:buFont typeface="+mj-lt"/>
              <a:buAutoNum type="arabicPeriod"/>
            </a:pPr>
            <a:r>
              <a:rPr lang="en-US" dirty="0" smtClean="0"/>
              <a:t>Recognize that prevention is a critical component of an effective domestic violence ministry.</a:t>
            </a:r>
          </a:p>
          <a:p>
            <a:pPr marL="914400" lvl="1" indent="-514350">
              <a:buFont typeface="+mj-lt"/>
              <a:buAutoNum type="arabicPeriod"/>
            </a:pPr>
            <a:r>
              <a:rPr lang="en-US" dirty="0"/>
              <a:t>P</a:t>
            </a:r>
            <a:r>
              <a:rPr lang="en-US" dirty="0" smtClean="0"/>
              <a:t>rovide sound information, good reference materials, and useful resources.</a:t>
            </a:r>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219</a:t>
            </a:fld>
            <a:endParaRPr lang="en-US" dirty="0"/>
          </a:p>
        </p:txBody>
      </p:sp>
    </p:spTree>
    <p:extLst>
      <p:ext uri="{BB962C8B-B14F-4D97-AF65-F5344CB8AC3E}">
        <p14:creationId xmlns:p14="http://schemas.microsoft.com/office/powerpoint/2010/main" val="1160515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13C0F2-E4A7-234C-B8C5-7DB82017C726}" type="slidenum">
              <a:rPr lang="en-US" smtClean="0"/>
              <a:t>22</a:t>
            </a:fld>
            <a:endParaRPr lang="en-US" dirty="0"/>
          </a:p>
        </p:txBody>
      </p:sp>
      <p:pic>
        <p:nvPicPr>
          <p:cNvPr id="7" name="Picture 6"/>
          <p:cNvPicPr>
            <a:picLocks noChangeAspect="1"/>
          </p:cNvPicPr>
          <p:nvPr/>
        </p:nvPicPr>
        <p:blipFill>
          <a:blip r:embed="rId3"/>
          <a:stretch>
            <a:fillRect/>
          </a:stretch>
        </p:blipFill>
        <p:spPr>
          <a:xfrm>
            <a:off x="876300" y="0"/>
            <a:ext cx="7175500" cy="8458200"/>
          </a:xfrm>
          <a:prstGeom prst="rect">
            <a:avLst/>
          </a:prstGeom>
        </p:spPr>
      </p:pic>
    </p:spTree>
    <p:extLst>
      <p:ext uri="{BB962C8B-B14F-4D97-AF65-F5344CB8AC3E}">
        <p14:creationId xmlns:p14="http://schemas.microsoft.com/office/powerpoint/2010/main" val="101556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p:txBody>
          <a:bodyPr/>
          <a:lstStyle/>
          <a:p>
            <a:r>
              <a:rPr lang="en-US" dirty="0" smtClean="0"/>
              <a:t>A: Confidentiality</a:t>
            </a:r>
          </a:p>
          <a:p>
            <a:r>
              <a:rPr lang="en-US" dirty="0" smtClean="0"/>
              <a:t>B: Mandated Reporting</a:t>
            </a:r>
          </a:p>
          <a:p>
            <a:r>
              <a:rPr lang="en-US" dirty="0" smtClean="0"/>
              <a:t>C: Orders of Protection</a:t>
            </a:r>
          </a:p>
          <a:p>
            <a:r>
              <a:rPr lang="en-US" dirty="0" smtClean="0"/>
              <a:t>D: Safety Planning</a:t>
            </a:r>
          </a:p>
          <a:p>
            <a:r>
              <a:rPr lang="en-US" dirty="0" smtClean="0"/>
              <a:t>E: Conducting </a:t>
            </a:r>
            <a:r>
              <a:rPr lang="en-US" dirty="0"/>
              <a:t>Training</a:t>
            </a:r>
          </a:p>
          <a:p>
            <a:r>
              <a:rPr lang="en-US" dirty="0" smtClean="0"/>
              <a:t>F: References</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220</a:t>
            </a:fld>
            <a:endParaRPr lang="en-US" dirty="0"/>
          </a:p>
        </p:txBody>
      </p:sp>
    </p:spTree>
    <p:extLst>
      <p:ext uri="{BB962C8B-B14F-4D97-AF65-F5344CB8AC3E}">
        <p14:creationId xmlns:p14="http://schemas.microsoft.com/office/powerpoint/2010/main" val="215478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Confidentiality </a:t>
            </a:r>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221</a:t>
            </a:fld>
            <a:endParaRPr lang="en-US" dirty="0"/>
          </a:p>
        </p:txBody>
      </p:sp>
    </p:spTree>
    <p:extLst>
      <p:ext uri="{BB962C8B-B14F-4D97-AF65-F5344CB8AC3E}">
        <p14:creationId xmlns:p14="http://schemas.microsoft.com/office/powerpoint/2010/main" val="41646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Confidentiality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Participants will be able to:</a:t>
            </a:r>
          </a:p>
          <a:p>
            <a:pPr marL="1371600" lvl="2" indent="-514350">
              <a:buFont typeface="+mj-lt"/>
              <a:buAutoNum type="arabicPeriod"/>
            </a:pPr>
            <a:r>
              <a:rPr lang="en-US" sz="2800" dirty="0" smtClean="0"/>
              <a:t>Explain the importance of confidentiality. </a:t>
            </a:r>
          </a:p>
          <a:p>
            <a:pPr marL="1371600" lvl="2" indent="-514350">
              <a:buFont typeface="+mj-lt"/>
              <a:buAutoNum type="arabicPeriod"/>
            </a:pPr>
            <a:r>
              <a:rPr lang="en-US" sz="2800" dirty="0" smtClean="0"/>
              <a:t>Explain the scope of confidential communication.</a:t>
            </a:r>
          </a:p>
          <a:p>
            <a:pPr marL="1371600" lvl="2" indent="-514350">
              <a:buFont typeface="+mj-lt"/>
              <a:buAutoNum type="arabicPeriod"/>
            </a:pPr>
            <a:r>
              <a:rPr lang="en-US" sz="2800" dirty="0" smtClean="0"/>
              <a:t>Recognize the importance of coding clients’ names.</a:t>
            </a:r>
          </a:p>
          <a:p>
            <a:pPr marL="1371600" lvl="2" indent="-514350">
              <a:buFont typeface="+mj-lt"/>
              <a:buAutoNum type="arabicPeriod"/>
            </a:pPr>
            <a:endParaRPr lang="en-US" sz="2800" dirty="0" smtClean="0"/>
          </a:p>
          <a:p>
            <a:pPr marL="1371600" lvl="2" indent="-514350">
              <a:buFont typeface="+mj-lt"/>
              <a:buAutoNum type="arabicPeriod"/>
            </a:pPr>
            <a:endParaRPr lang="en-US" sz="28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222</a:t>
            </a:fld>
            <a:endParaRPr lang="en-US" dirty="0"/>
          </a:p>
        </p:txBody>
      </p:sp>
    </p:spTree>
    <p:extLst>
      <p:ext uri="{BB962C8B-B14F-4D97-AF65-F5344CB8AC3E}">
        <p14:creationId xmlns:p14="http://schemas.microsoft.com/office/powerpoint/2010/main" val="17312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Confidentiality</a:t>
            </a:r>
            <a:endParaRPr lang="en-US" dirty="0"/>
          </a:p>
        </p:txBody>
      </p:sp>
      <p:sp>
        <p:nvSpPr>
          <p:cNvPr id="3" name="Content Placeholder 2"/>
          <p:cNvSpPr>
            <a:spLocks noGrp="1"/>
          </p:cNvSpPr>
          <p:nvPr>
            <p:ph idx="1"/>
          </p:nvPr>
        </p:nvSpPr>
        <p:spPr/>
        <p:txBody>
          <a:bodyPr>
            <a:normAutofit fontScale="47500" lnSpcReduction="20000"/>
          </a:bodyPr>
          <a:lstStyle/>
          <a:p>
            <a:pPr marL="857250" lvl="1" indent="-457200">
              <a:buFont typeface="Wingdings" charset="2"/>
              <a:buChar char="§"/>
            </a:pPr>
            <a:r>
              <a:rPr lang="en-US" sz="6700" dirty="0" smtClean="0"/>
              <a:t>Definition</a:t>
            </a:r>
          </a:p>
          <a:p>
            <a:pPr marL="800100" lvl="2" indent="0">
              <a:buNone/>
            </a:pPr>
            <a:r>
              <a:rPr lang="en-US" sz="5900" dirty="0"/>
              <a:t>"Confidential communication" means any</a:t>
            </a:r>
            <a:br>
              <a:rPr lang="en-US" sz="5900" dirty="0"/>
            </a:br>
            <a:r>
              <a:rPr lang="en-US" sz="5900" dirty="0"/>
              <a:t>communication between an alleged victim of domestic violence and a domestic violence advocate or counselor in the course of providing information, counseling, or advocacy. </a:t>
            </a:r>
            <a:endParaRPr lang="en-US" sz="5900" dirty="0" smtClean="0"/>
          </a:p>
          <a:p>
            <a:pPr marL="800100" lvl="2" indent="0">
              <a:buNone/>
            </a:pPr>
            <a:endParaRPr lang="en-US" sz="5900" dirty="0"/>
          </a:p>
          <a:p>
            <a:pPr marL="800100" lvl="2" indent="0">
              <a:buNone/>
            </a:pPr>
            <a:endParaRPr lang="en-US" sz="5900" dirty="0" smtClean="0"/>
          </a:p>
          <a:p>
            <a:pPr marL="800100" lvl="2" indent="0">
              <a:buNone/>
            </a:pPr>
            <a:endParaRPr lang="en-US" sz="5900" dirty="0" smtClean="0"/>
          </a:p>
          <a:p>
            <a:pPr marL="1257300" lvl="3" indent="0" algn="r">
              <a:buNone/>
            </a:pPr>
            <a:endParaRPr lang="en-US" sz="1800" dirty="0" smtClean="0"/>
          </a:p>
          <a:p>
            <a:pPr marL="1257300" lvl="3" indent="0" algn="r">
              <a:buNone/>
            </a:pPr>
            <a:endParaRPr lang="en-US" sz="1800" dirty="0"/>
          </a:p>
          <a:p>
            <a:pPr marL="1257300" lvl="3" indent="0" algn="r">
              <a:buNone/>
            </a:pPr>
            <a:endParaRPr lang="en-US" sz="1800" dirty="0" smtClean="0"/>
          </a:p>
          <a:p>
            <a:pPr marL="1257300" lvl="3" indent="0" algn="r">
              <a:buNone/>
            </a:pPr>
            <a:r>
              <a:rPr lang="en-US" sz="2900" dirty="0" smtClean="0"/>
              <a:t>750 ILCS Illinois Domestic Violence Act of 1986–quoted.</a:t>
            </a:r>
            <a:r>
              <a:rPr lang="en-US" sz="2900" baseline="30000" dirty="0" smtClean="0"/>
              <a:t>23</a:t>
            </a:r>
            <a:r>
              <a:rPr lang="en-US" sz="2900" dirty="0" smtClean="0"/>
              <a:t> </a:t>
            </a:r>
            <a:endParaRPr lang="en-US" sz="2900" dirty="0"/>
          </a:p>
          <a:p>
            <a:pPr marL="1257300" lvl="3" indent="0" algn="r">
              <a:buNone/>
            </a:pPr>
            <a:r>
              <a:rPr lang="en-US" b="1" dirty="0" smtClean="0"/>
              <a:t> </a:t>
            </a:r>
            <a:endParaRPr lang="en-US" dirty="0"/>
          </a:p>
          <a:p>
            <a:pPr marL="1257300" lvl="3" indent="0" algn="ctr">
              <a:buNone/>
            </a:pPr>
            <a:r>
              <a:rPr lang="en-US" dirty="0" smtClean="0"/>
              <a:t> </a:t>
            </a:r>
          </a:p>
          <a:p>
            <a:pPr marL="40005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223</a:t>
            </a:fld>
            <a:endParaRPr lang="en-US" dirty="0"/>
          </a:p>
        </p:txBody>
      </p:sp>
    </p:spTree>
    <p:extLst>
      <p:ext uri="{BB962C8B-B14F-4D97-AF65-F5344CB8AC3E}">
        <p14:creationId xmlns:p14="http://schemas.microsoft.com/office/powerpoint/2010/main" val="108163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Confidentiality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smtClean="0"/>
              <a:t>The </a:t>
            </a:r>
            <a:r>
              <a:rPr lang="en-US" sz="3200" dirty="0"/>
              <a:t>term includes all records kept by the advocate or counselor or by the domestic violence program in the course of providing services to an alleged victim concerning the alleged victim and the services provided. </a:t>
            </a:r>
          </a:p>
          <a:p>
            <a:pPr marL="1714500" lvl="3" indent="-457200" algn="r">
              <a:buFont typeface="Arial"/>
              <a:buChar char="•"/>
            </a:pPr>
            <a:endParaRPr lang="en-US" sz="2800" dirty="0" smtClean="0"/>
          </a:p>
          <a:p>
            <a:pPr marL="1257300" lvl="3" indent="0" algn="r">
              <a:buNone/>
            </a:pPr>
            <a:endParaRPr lang="en-US" sz="1800" dirty="0"/>
          </a:p>
          <a:p>
            <a:pPr marL="1257300" lvl="3" indent="0" algn="r">
              <a:buNone/>
            </a:pPr>
            <a:endParaRPr lang="en-US" sz="1800" dirty="0" smtClean="0"/>
          </a:p>
          <a:p>
            <a:pPr marL="1257300" lvl="3" indent="0" algn="r">
              <a:buNone/>
            </a:pPr>
            <a:r>
              <a:rPr lang="en-US" sz="1500" dirty="0" smtClean="0"/>
              <a:t> </a:t>
            </a:r>
          </a:p>
          <a:p>
            <a:pPr marL="40005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224</a:t>
            </a:fld>
            <a:endParaRPr lang="en-US" dirty="0"/>
          </a:p>
        </p:txBody>
      </p:sp>
    </p:spTree>
    <p:extLst>
      <p:ext uri="{BB962C8B-B14F-4D97-AF65-F5344CB8AC3E}">
        <p14:creationId xmlns:p14="http://schemas.microsoft.com/office/powerpoint/2010/main" val="36944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Confidentiality</a:t>
            </a:r>
          </a:p>
        </p:txBody>
      </p:sp>
      <p:sp>
        <p:nvSpPr>
          <p:cNvPr id="3" name="Content Placeholder 2"/>
          <p:cNvSpPr>
            <a:spLocks noGrp="1"/>
          </p:cNvSpPr>
          <p:nvPr>
            <p:ph idx="1"/>
          </p:nvPr>
        </p:nvSpPr>
        <p:spPr/>
        <p:txBody>
          <a:bodyPr>
            <a:normAutofit lnSpcReduction="10000"/>
          </a:bodyPr>
          <a:lstStyle/>
          <a:p>
            <a:pPr marL="857250" lvl="1" indent="-457200">
              <a:buFont typeface="Wingdings" charset="2"/>
              <a:buChar char="§"/>
            </a:pPr>
            <a:r>
              <a:rPr lang="en-US" sz="3200" dirty="0" smtClean="0"/>
              <a:t>Importance</a:t>
            </a:r>
          </a:p>
          <a:p>
            <a:pPr marL="1257300" lvl="2" indent="-457200"/>
            <a:r>
              <a:rPr lang="en-US" sz="2800" dirty="0" smtClean="0"/>
              <a:t>Confidentiality is critical.</a:t>
            </a:r>
          </a:p>
          <a:p>
            <a:pPr marL="1257300" lvl="2" indent="-457200"/>
            <a:r>
              <a:rPr lang="en-US" sz="2800" dirty="0" smtClean="0"/>
              <a:t>If confidentiality is breeched, no trust. </a:t>
            </a:r>
            <a:r>
              <a:rPr lang="en-US" sz="2800" dirty="0" smtClean="0">
                <a:solidFill>
                  <a:srgbClr val="4F81BD"/>
                </a:solidFill>
              </a:rPr>
              <a:t>No trust, no ministry.</a:t>
            </a:r>
          </a:p>
          <a:p>
            <a:pPr marL="1257300" lvl="2" indent="-457200"/>
            <a:r>
              <a:rPr lang="en-US" sz="2800" dirty="0" smtClean="0"/>
              <a:t>Breeching confidentiality can endanger the victims.</a:t>
            </a:r>
          </a:p>
          <a:p>
            <a:pPr marL="1257300" lvl="2" indent="-457200"/>
            <a:r>
              <a:rPr lang="en-US" sz="2800" dirty="0"/>
              <a:t>D</a:t>
            </a:r>
            <a:r>
              <a:rPr lang="en-US" sz="2800" dirty="0" smtClean="0"/>
              <a:t>o not share clients’ names. Ministry members do not need to know.</a:t>
            </a:r>
          </a:p>
          <a:p>
            <a:pPr marL="1257300" lvl="2" indent="-457200"/>
            <a:r>
              <a:rPr lang="en-US" sz="2800" dirty="0" smtClean="0"/>
              <a:t>Clients’ names should be coded for record keeping.</a:t>
            </a:r>
          </a:p>
          <a:p>
            <a:pPr marL="1257300" lvl="2" indent="-457200"/>
            <a:endParaRPr lang="en-US" dirty="0"/>
          </a:p>
          <a:p>
            <a:pPr marL="40005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225</a:t>
            </a:fld>
            <a:endParaRPr lang="en-US" dirty="0"/>
          </a:p>
        </p:txBody>
      </p:sp>
    </p:spTree>
    <p:extLst>
      <p:ext uri="{BB962C8B-B14F-4D97-AF65-F5344CB8AC3E}">
        <p14:creationId xmlns:p14="http://schemas.microsoft.com/office/powerpoint/2010/main" val="281116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88" y="170050"/>
            <a:ext cx="8229600" cy="1143000"/>
          </a:xfrm>
        </p:spPr>
        <p:txBody>
          <a:bodyPr>
            <a:noAutofit/>
          </a:bodyPr>
          <a:lstStyle/>
          <a:p>
            <a:r>
              <a:rPr lang="en-US" dirty="0" smtClean="0"/>
              <a:t>Confidentiality</a:t>
            </a:r>
            <a:r>
              <a:rPr lang="en-US" sz="3600" dirty="0" smtClean="0"/>
              <a:t/>
            </a:r>
            <a:br>
              <a:rPr lang="en-US" sz="36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fontScale="92500"/>
          </a:bodyPr>
          <a:lstStyle/>
          <a:p>
            <a:pPr marL="971550" lvl="1" indent="-514350">
              <a:buFont typeface="+mj-lt"/>
              <a:buAutoNum type="arabicPeriod"/>
            </a:pPr>
            <a:r>
              <a:rPr lang="en-US" dirty="0" smtClean="0"/>
              <a:t>Explain </a:t>
            </a:r>
            <a:r>
              <a:rPr lang="en-US" dirty="0"/>
              <a:t>the importance of confidentiality. </a:t>
            </a:r>
          </a:p>
          <a:p>
            <a:pPr marL="1028700" lvl="2" indent="-171450"/>
            <a:r>
              <a:rPr lang="en-US" sz="2800" dirty="0">
                <a:solidFill>
                  <a:srgbClr val="4F81BD"/>
                </a:solidFill>
              </a:rPr>
              <a:t>Without confidentiality, there is no trust. Without trust, there is no DV ministry. Breeching confidentiality can endanger victims.</a:t>
            </a:r>
          </a:p>
          <a:p>
            <a:pPr marL="971550" lvl="1" indent="-514350">
              <a:buFont typeface="+mj-lt"/>
              <a:buAutoNum type="arabicPeriod"/>
            </a:pPr>
            <a:r>
              <a:rPr lang="en-US" dirty="0"/>
              <a:t>Explain the scope of confidential communication.</a:t>
            </a:r>
          </a:p>
          <a:p>
            <a:pPr marL="1028700" lvl="2" indent="-171450"/>
            <a:r>
              <a:rPr lang="en-US" sz="2800" dirty="0">
                <a:solidFill>
                  <a:srgbClr val="4F81BD"/>
                </a:solidFill>
              </a:rPr>
              <a:t>Confidential communication encompasses both verbal and written communication.</a:t>
            </a:r>
          </a:p>
          <a:p>
            <a:pPr marL="971550" lvl="1" indent="-514350">
              <a:buFont typeface="+mj-lt"/>
              <a:buAutoNum type="arabicPeriod"/>
            </a:pPr>
            <a:r>
              <a:rPr lang="en-US" dirty="0"/>
              <a:t>Recognize the importance of coding clients’ names.</a:t>
            </a:r>
          </a:p>
          <a:p>
            <a:pPr lvl="2"/>
            <a:r>
              <a:rPr lang="en-US" sz="2800" dirty="0">
                <a:solidFill>
                  <a:srgbClr val="4F81BD"/>
                </a:solidFill>
              </a:rPr>
              <a:t>Coding clients’ names on forms and other documents is necessary to protect privacy.</a:t>
            </a:r>
          </a:p>
          <a:p>
            <a:pPr marL="1371600" lvl="2" indent="-514350">
              <a:buFont typeface="+mj-lt"/>
              <a:buAutoNum type="arabicPeriod"/>
            </a:pPr>
            <a:endParaRPr lang="en-US" sz="28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226</a:t>
            </a:fld>
            <a:endParaRPr lang="en-US" dirty="0"/>
          </a:p>
        </p:txBody>
      </p:sp>
    </p:spTree>
    <p:extLst>
      <p:ext uri="{BB962C8B-B14F-4D97-AF65-F5344CB8AC3E}">
        <p14:creationId xmlns:p14="http://schemas.microsoft.com/office/powerpoint/2010/main" val="256593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Mandated Reporting</a:t>
            </a:r>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227</a:t>
            </a:fld>
            <a:endParaRPr lang="en-US" dirty="0"/>
          </a:p>
        </p:txBody>
      </p:sp>
    </p:spTree>
    <p:extLst>
      <p:ext uri="{BB962C8B-B14F-4D97-AF65-F5344CB8AC3E}">
        <p14:creationId xmlns:p14="http://schemas.microsoft.com/office/powerpoint/2010/main" val="30092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Mandated Reporting – </a:t>
            </a:r>
            <a:r>
              <a:rPr lang="en-US" dirty="0"/>
              <a:t> </a:t>
            </a:r>
            <a:r>
              <a:rPr lang="en-US" dirty="0" smtClean="0"/>
              <a:t>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Participants will be able to:</a:t>
            </a:r>
          </a:p>
          <a:p>
            <a:pPr marL="1371600" lvl="2" indent="-514350">
              <a:buFont typeface="+mj-lt"/>
              <a:buAutoNum type="arabicPeriod"/>
            </a:pPr>
            <a:r>
              <a:rPr lang="en-US" sz="2800" dirty="0" smtClean="0"/>
              <a:t>Explain when to call the child abuse hotline.</a:t>
            </a:r>
          </a:p>
          <a:p>
            <a:pPr marL="1371600" lvl="2" indent="-514350">
              <a:buFont typeface="+mj-lt"/>
              <a:buAutoNum type="arabicPeriod"/>
            </a:pPr>
            <a:r>
              <a:rPr lang="en-US" sz="2800" dirty="0" smtClean="0"/>
              <a:t>Recognize the legal requirement for parish volunteer DV-ministry personnel.</a:t>
            </a:r>
          </a:p>
          <a:p>
            <a:pPr marL="1371600" lvl="2" indent="-514350">
              <a:buFont typeface="+mj-lt"/>
              <a:buAutoNum type="arabicPeriod"/>
            </a:pPr>
            <a:r>
              <a:rPr lang="en-US" sz="2800" dirty="0" smtClean="0"/>
              <a:t>Recognize the legal requirement for members of the clergy and school staff.</a:t>
            </a:r>
            <a:endParaRPr lang="en-US" sz="2800" dirty="0"/>
          </a:p>
          <a:p>
            <a:pPr marL="857250" lvl="2" indent="0">
              <a:buNone/>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228</a:t>
            </a:fld>
            <a:endParaRPr lang="en-US" dirty="0"/>
          </a:p>
        </p:txBody>
      </p:sp>
    </p:spTree>
    <p:extLst>
      <p:ext uri="{BB962C8B-B14F-4D97-AF65-F5344CB8AC3E}">
        <p14:creationId xmlns:p14="http://schemas.microsoft.com/office/powerpoint/2010/main" val="24809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Reporting</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dirty="0"/>
              <a:t>Guidelines for Calling the Child Abuse Hotline </a:t>
            </a:r>
          </a:p>
          <a:p>
            <a:pPr lvl="1">
              <a:buFont typeface="Arial"/>
              <a:buChar char="•"/>
            </a:pPr>
            <a:r>
              <a:rPr lang="en-US" dirty="0"/>
              <a:t>Mandated reporters and other persons should call the Hotline when they have </a:t>
            </a:r>
            <a:r>
              <a:rPr lang="en-US" dirty="0">
                <a:solidFill>
                  <a:srgbClr val="4F81BD"/>
                </a:solidFill>
              </a:rPr>
              <a:t>reasonable</a:t>
            </a:r>
            <a:r>
              <a:rPr lang="en-US" dirty="0"/>
              <a:t> cause to suspect that a child has been abused or neglected. </a:t>
            </a:r>
            <a:endParaRPr lang="en-US" dirty="0" smtClean="0"/>
          </a:p>
          <a:p>
            <a:pPr lvl="1">
              <a:buFont typeface="Arial"/>
              <a:buChar char="•"/>
            </a:pPr>
            <a:endParaRPr lang="en-US" sz="1400" dirty="0"/>
          </a:p>
          <a:p>
            <a:pPr lvl="1">
              <a:buFont typeface="Arial"/>
              <a:buChar char="•"/>
            </a:pPr>
            <a:endParaRPr lang="en-US" sz="1400" dirty="0" smtClean="0"/>
          </a:p>
          <a:p>
            <a:pPr lvl="1">
              <a:buFont typeface="Arial"/>
              <a:buChar char="•"/>
            </a:pPr>
            <a:endParaRPr lang="en-US" sz="1400" dirty="0"/>
          </a:p>
          <a:p>
            <a:pPr lvl="1">
              <a:buFont typeface="Arial"/>
              <a:buChar char="•"/>
            </a:pPr>
            <a:endParaRPr lang="en-US" sz="1400" dirty="0" smtClean="0"/>
          </a:p>
          <a:p>
            <a:pPr lvl="1">
              <a:buFont typeface="Arial"/>
              <a:buChar char="•"/>
            </a:pPr>
            <a:endParaRPr lang="en-US" sz="1400" dirty="0"/>
          </a:p>
          <a:p>
            <a:pPr lvl="1">
              <a:buFont typeface="Arial"/>
              <a:buChar char="•"/>
            </a:pPr>
            <a:endParaRPr lang="en-US" sz="1400" dirty="0" smtClean="0"/>
          </a:p>
          <a:p>
            <a:pPr lvl="1">
              <a:buFont typeface="Arial"/>
              <a:buChar char="•"/>
            </a:pPr>
            <a:endParaRPr lang="en-US" sz="1400" dirty="0"/>
          </a:p>
          <a:p>
            <a:pPr marL="0" lvl="1" indent="0">
              <a:buNone/>
            </a:pPr>
            <a:endParaRPr lang="en-US" sz="1400" dirty="0" smtClean="0"/>
          </a:p>
          <a:p>
            <a:pPr marL="400050" lvl="2" indent="0" algn="r">
              <a:buNone/>
            </a:pPr>
            <a:r>
              <a:rPr lang="en-US" sz="1400" dirty="0" smtClean="0"/>
              <a:t>Manual </a:t>
            </a:r>
            <a:r>
              <a:rPr lang="en-US" sz="1400" dirty="0"/>
              <a:t>for Mandated </a:t>
            </a:r>
            <a:r>
              <a:rPr lang="en-US" sz="1400" dirty="0" smtClean="0"/>
              <a:t>Reporters September </a:t>
            </a:r>
            <a:r>
              <a:rPr lang="en-US" sz="1400" dirty="0"/>
              <a:t>2012, Revised </a:t>
            </a:r>
            <a:r>
              <a:rPr lang="en-US" sz="1400" dirty="0" smtClean="0"/>
              <a:t>Edition, quoted.</a:t>
            </a:r>
            <a:r>
              <a:rPr lang="en-US" sz="1400" baseline="30000" dirty="0" smtClean="0"/>
              <a:t>24</a:t>
            </a:r>
            <a:endParaRPr lang="en-US" sz="1400" dirty="0"/>
          </a:p>
          <a:p>
            <a:pPr>
              <a:buFont typeface="Wingdings" charset="2"/>
              <a:buChar char="§"/>
            </a:pPr>
            <a:endParaRPr lang="en-US" dirty="0"/>
          </a:p>
          <a:p>
            <a:pPr lvl="1">
              <a:buFont typeface="Arial"/>
              <a:buChar char="•"/>
            </a:pPr>
            <a:endParaRPr lang="en-US" dirty="0"/>
          </a:p>
          <a:p>
            <a:pPr marL="857250" lvl="1" indent="-457200">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229</a:t>
            </a:fld>
            <a:endParaRPr lang="en-US" dirty="0"/>
          </a:p>
        </p:txBody>
      </p:sp>
    </p:spTree>
    <p:extLst>
      <p:ext uri="{BB962C8B-B14F-4D97-AF65-F5344CB8AC3E}">
        <p14:creationId xmlns:p14="http://schemas.microsoft.com/office/powerpoint/2010/main" val="62948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Intimidation</a:t>
            </a:r>
          </a:p>
          <a:p>
            <a:pPr lvl="1">
              <a:buFont typeface="Arial"/>
              <a:buChar char="•"/>
            </a:pPr>
            <a:r>
              <a:rPr lang="en-US" dirty="0" smtClean="0"/>
              <a:t>Making the victim afraid by using looks, actions, gestures</a:t>
            </a:r>
          </a:p>
          <a:p>
            <a:pPr lvl="1">
              <a:buFont typeface="Arial"/>
              <a:buChar char="•"/>
            </a:pPr>
            <a:r>
              <a:rPr lang="en-US" dirty="0" smtClean="0"/>
              <a:t>Smashing things</a:t>
            </a:r>
          </a:p>
          <a:p>
            <a:pPr lvl="1">
              <a:buFont typeface="Arial"/>
              <a:buChar char="•"/>
            </a:pPr>
            <a:r>
              <a:rPr lang="en-US" dirty="0" smtClean="0"/>
              <a:t>Destroying property</a:t>
            </a:r>
          </a:p>
          <a:p>
            <a:pPr lvl="1">
              <a:buFont typeface="Arial"/>
              <a:buChar char="•"/>
            </a:pPr>
            <a:r>
              <a:rPr lang="en-US" dirty="0" smtClean="0"/>
              <a:t>Abusing pets</a:t>
            </a:r>
          </a:p>
          <a:p>
            <a:pPr lvl="1">
              <a:buFont typeface="Arial"/>
              <a:buChar char="•"/>
            </a:pPr>
            <a:r>
              <a:rPr lang="en-US" dirty="0" smtClean="0"/>
              <a:t>Displaying weapons</a:t>
            </a: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23</a:t>
            </a:fld>
            <a:endParaRPr lang="en-US" dirty="0"/>
          </a:p>
        </p:txBody>
      </p:sp>
    </p:spTree>
    <p:extLst>
      <p:ext uri="{BB962C8B-B14F-4D97-AF65-F5344CB8AC3E}">
        <p14:creationId xmlns:p14="http://schemas.microsoft.com/office/powerpoint/2010/main" val="121901612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Mandated 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a:t>Guidelines for Calling the Child Abuse Hotline </a:t>
            </a:r>
          </a:p>
          <a:p>
            <a:pPr lvl="1">
              <a:buFont typeface="Arial"/>
              <a:buChar char="•"/>
            </a:pPr>
            <a:r>
              <a:rPr lang="en-US" dirty="0" smtClean="0"/>
              <a:t>The </a:t>
            </a:r>
            <a:r>
              <a:rPr lang="en-US" dirty="0">
                <a:solidFill>
                  <a:srgbClr val="4F81BD"/>
                </a:solidFill>
              </a:rPr>
              <a:t>Hotline worker will determine </a:t>
            </a:r>
            <a:r>
              <a:rPr lang="en-US" dirty="0"/>
              <a:t>if the information given by the reporter meets the legal requirements to initiate an investigation. </a:t>
            </a:r>
            <a:endParaRPr lang="en-US" dirty="0" smtClean="0"/>
          </a:p>
          <a:p>
            <a:pPr marL="0" lvl="1" indent="0">
              <a:buNone/>
            </a:pPr>
            <a:endParaRPr lang="en-US" sz="1400" dirty="0" smtClean="0"/>
          </a:p>
          <a:p>
            <a:pPr marL="0" lvl="1" indent="0">
              <a:buNone/>
            </a:pPr>
            <a:endParaRPr lang="en-US" sz="1400" dirty="0" smtClean="0"/>
          </a:p>
          <a:p>
            <a:pPr marL="0" lvl="1" indent="0">
              <a:buNone/>
            </a:pPr>
            <a:endParaRPr lang="en-US" sz="1400" dirty="0"/>
          </a:p>
          <a:p>
            <a:pPr marL="0" lvl="1" indent="0">
              <a:buNone/>
            </a:pPr>
            <a:endParaRPr lang="en-US" sz="1400" dirty="0" smtClean="0"/>
          </a:p>
          <a:p>
            <a:pPr marL="0" lvl="1" indent="0">
              <a:buNone/>
            </a:pPr>
            <a:endParaRPr lang="en-US" sz="1400" dirty="0"/>
          </a:p>
          <a:p>
            <a:pPr marL="0" lvl="1" indent="0">
              <a:buNone/>
            </a:pPr>
            <a:endParaRPr lang="en-US" sz="1400" dirty="0" smtClean="0"/>
          </a:p>
          <a:p>
            <a:pPr marL="0" lvl="1" indent="0">
              <a:buNone/>
            </a:pPr>
            <a:endParaRPr lang="en-US" sz="1400" dirty="0"/>
          </a:p>
          <a:p>
            <a:pPr marL="0" lvl="1" indent="0">
              <a:buNone/>
            </a:pPr>
            <a:endParaRPr lang="en-US" sz="1400" dirty="0" smtClean="0"/>
          </a:p>
          <a:p>
            <a:pPr lvl="1">
              <a:buFont typeface="Arial"/>
              <a:buChar char="•"/>
            </a:pPr>
            <a:endParaRPr lang="en-US" dirty="0"/>
          </a:p>
          <a:p>
            <a:pPr marL="857250" lvl="1" indent="-457200">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230</a:t>
            </a:fld>
            <a:endParaRPr lang="en-US" dirty="0"/>
          </a:p>
        </p:txBody>
      </p:sp>
    </p:spTree>
    <p:extLst>
      <p:ext uri="{BB962C8B-B14F-4D97-AF65-F5344CB8AC3E}">
        <p14:creationId xmlns:p14="http://schemas.microsoft.com/office/powerpoint/2010/main" val="407344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a:t>Criteria needed for a child abuse or neglect </a:t>
            </a:r>
            <a:r>
              <a:rPr lang="en-US" dirty="0" smtClean="0"/>
              <a:t>investigation: </a:t>
            </a:r>
          </a:p>
          <a:p>
            <a:pPr lvl="1">
              <a:buFont typeface="Arial"/>
              <a:buChar char="•"/>
            </a:pPr>
            <a:r>
              <a:rPr lang="en-US" dirty="0" smtClean="0"/>
              <a:t>The </a:t>
            </a:r>
            <a:r>
              <a:rPr lang="en-US" dirty="0"/>
              <a:t>alleged victim is a child under the age of 18. </a:t>
            </a:r>
            <a:endParaRPr lang="en-US" dirty="0" smtClean="0"/>
          </a:p>
          <a:p>
            <a:pPr lvl="1">
              <a:buFont typeface="Arial"/>
              <a:buChar char="•"/>
            </a:pPr>
            <a:endParaRPr lang="en-US" dirty="0"/>
          </a:p>
          <a:p>
            <a:pPr lvl="1">
              <a:buFont typeface="Arial"/>
              <a:buChar char="•"/>
            </a:pPr>
            <a:endParaRPr lang="en-US" dirty="0" smtClean="0"/>
          </a:p>
          <a:p>
            <a:pPr lvl="1">
              <a:buFont typeface="Arial"/>
              <a:buChar char="•"/>
            </a:pPr>
            <a:endParaRPr lang="en-US" dirty="0"/>
          </a:p>
          <a:p>
            <a:pPr lvl="1">
              <a:buFont typeface="Arial"/>
              <a:buChar char="•"/>
            </a:pPr>
            <a:endParaRPr lang="en-US" dirty="0" smtClean="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231</a:t>
            </a:fld>
            <a:endParaRPr lang="en-US" dirty="0"/>
          </a:p>
        </p:txBody>
      </p:sp>
    </p:spTree>
    <p:extLst>
      <p:ext uri="{BB962C8B-B14F-4D97-AF65-F5344CB8AC3E}">
        <p14:creationId xmlns:p14="http://schemas.microsoft.com/office/powerpoint/2010/main" val="31779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lvl="1">
              <a:buFont typeface="Arial"/>
              <a:buChar char="•"/>
            </a:pPr>
            <a:r>
              <a:rPr lang="en-US" sz="3300" dirty="0" smtClean="0"/>
              <a:t>The </a:t>
            </a:r>
            <a:r>
              <a:rPr lang="en-US" sz="3300" dirty="0"/>
              <a:t>alleged perpetrator is a parent, guardian, foster parent, relative caregiver, paramour, any individual residing in the same home, </a:t>
            </a:r>
            <a:r>
              <a:rPr lang="en-US" sz="3300" dirty="0">
                <a:solidFill>
                  <a:srgbClr val="4F81BD"/>
                </a:solidFill>
              </a:rPr>
              <a:t>any person responsible for the child’s welfare </a:t>
            </a:r>
            <a:r>
              <a:rPr lang="en-US" sz="3300" dirty="0"/>
              <a:t>at the time of the alleged abuse or </a:t>
            </a:r>
            <a:r>
              <a:rPr lang="en-US" sz="3300" dirty="0" smtClean="0"/>
              <a:t>neglect,</a:t>
            </a:r>
            <a:endParaRPr lang="en-US" sz="16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232</a:t>
            </a:fld>
            <a:endParaRPr lang="en-US" dirty="0"/>
          </a:p>
        </p:txBody>
      </p:sp>
    </p:spTree>
    <p:extLst>
      <p:ext uri="{BB962C8B-B14F-4D97-AF65-F5344CB8AC3E}">
        <p14:creationId xmlns:p14="http://schemas.microsoft.com/office/powerpoint/2010/main" val="4042805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lvl="1">
              <a:buFont typeface="Arial"/>
              <a:buChar char="•"/>
            </a:pPr>
            <a:r>
              <a:rPr lang="en-US" sz="3300" dirty="0" smtClean="0">
                <a:solidFill>
                  <a:srgbClr val="4F81BD"/>
                </a:solidFill>
              </a:rPr>
              <a:t>or</a:t>
            </a:r>
            <a:r>
              <a:rPr lang="en-US" sz="3300" dirty="0" smtClean="0"/>
              <a:t> </a:t>
            </a:r>
            <a:r>
              <a:rPr lang="en-US" sz="3300" dirty="0"/>
              <a:t>any person who came to know the child through an </a:t>
            </a:r>
            <a:r>
              <a:rPr lang="en-US" sz="3300" b="1" dirty="0">
                <a:solidFill>
                  <a:srgbClr val="4F81BD"/>
                </a:solidFill>
              </a:rPr>
              <a:t>official capacity or position of trust</a:t>
            </a:r>
            <a:r>
              <a:rPr lang="en-US" sz="3300" dirty="0">
                <a:solidFill>
                  <a:srgbClr val="4F81BD"/>
                </a:solidFill>
              </a:rPr>
              <a:t> </a:t>
            </a:r>
            <a:r>
              <a:rPr lang="en-US" sz="3300" dirty="0"/>
              <a:t>(for example: health care professionals, educational personnel, recreational supervisors, members of the clergy, </a:t>
            </a:r>
            <a:r>
              <a:rPr lang="en-US" sz="3300" dirty="0" smtClean="0"/>
              <a:t>volunteers, </a:t>
            </a:r>
            <a:r>
              <a:rPr lang="en-US" sz="3300" dirty="0"/>
              <a:t>or support personnel) in settings where children may be subject to abuse and neglect. </a:t>
            </a:r>
            <a:endParaRPr lang="en-US" sz="3300" dirty="0" smtClean="0"/>
          </a:p>
          <a:p>
            <a:pPr marL="457200" lvl="1" indent="0">
              <a:buNone/>
            </a:pPr>
            <a:endParaRPr lang="en-US" sz="16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233</a:t>
            </a:fld>
            <a:endParaRPr lang="en-US" dirty="0"/>
          </a:p>
        </p:txBody>
      </p:sp>
    </p:spTree>
    <p:extLst>
      <p:ext uri="{BB962C8B-B14F-4D97-AF65-F5344CB8AC3E}">
        <p14:creationId xmlns:p14="http://schemas.microsoft.com/office/powerpoint/2010/main" val="22694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a:t>Criteria needed for a child abuse or neglect </a:t>
            </a:r>
            <a:r>
              <a:rPr lang="en-US" dirty="0" smtClean="0"/>
              <a:t>investigation: </a:t>
            </a:r>
            <a:endParaRPr lang="en-US" dirty="0"/>
          </a:p>
          <a:p>
            <a:pPr lvl="1">
              <a:buFont typeface="Arial"/>
              <a:buChar char="•"/>
            </a:pPr>
            <a:r>
              <a:rPr lang="en-US" dirty="0" smtClean="0"/>
              <a:t>There </a:t>
            </a:r>
            <a:r>
              <a:rPr lang="en-US" dirty="0"/>
              <a:t>is a </a:t>
            </a:r>
            <a:r>
              <a:rPr lang="en-US" dirty="0">
                <a:solidFill>
                  <a:srgbClr val="4F81BD"/>
                </a:solidFill>
              </a:rPr>
              <a:t>specific incident of abuse or </a:t>
            </a:r>
            <a:r>
              <a:rPr lang="en-US" dirty="0" smtClean="0">
                <a:solidFill>
                  <a:srgbClr val="4F81BD"/>
                </a:solidFill>
              </a:rPr>
              <a:t>neglect</a:t>
            </a:r>
            <a:r>
              <a:rPr lang="en-US" dirty="0" smtClean="0"/>
              <a:t>, </a:t>
            </a:r>
            <a:r>
              <a:rPr lang="en-US" dirty="0"/>
              <a:t>or a specific set of circumstances involving suspected abuse or neglect. </a:t>
            </a:r>
          </a:p>
          <a:p>
            <a:pPr lvl="1">
              <a:buFont typeface="Arial"/>
              <a:buChar char="•"/>
            </a:pPr>
            <a:r>
              <a:rPr lang="en-US" dirty="0"/>
              <a:t>There is </a:t>
            </a:r>
            <a:r>
              <a:rPr lang="en-US" dirty="0">
                <a:solidFill>
                  <a:srgbClr val="4F81BD"/>
                </a:solidFill>
              </a:rPr>
              <a:t>demonstrated harm </a:t>
            </a:r>
            <a:r>
              <a:rPr lang="en-US" dirty="0"/>
              <a:t>to the child or a </a:t>
            </a:r>
            <a:r>
              <a:rPr lang="en-US" dirty="0">
                <a:solidFill>
                  <a:srgbClr val="4F81BD"/>
                </a:solidFill>
              </a:rPr>
              <a:t>substantial risk </a:t>
            </a:r>
            <a:r>
              <a:rPr lang="en-US" dirty="0"/>
              <a:t>of physical or sexual injury to the child. </a:t>
            </a:r>
            <a:endParaRPr lang="en-US" dirty="0" smtClean="0"/>
          </a:p>
          <a:p>
            <a:pPr marL="857250" lvl="2" indent="0" algn="r">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234</a:t>
            </a:fld>
            <a:endParaRPr lang="en-US" dirty="0"/>
          </a:p>
        </p:txBody>
      </p:sp>
    </p:spTree>
    <p:extLst>
      <p:ext uri="{BB962C8B-B14F-4D97-AF65-F5344CB8AC3E}">
        <p14:creationId xmlns:p14="http://schemas.microsoft.com/office/powerpoint/2010/main" val="386132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Mandated Reporters are:</a:t>
            </a:r>
          </a:p>
          <a:p>
            <a:pPr lvl="1">
              <a:buFont typeface="Arial"/>
              <a:buChar char="•"/>
            </a:pPr>
            <a:r>
              <a:rPr lang="en-US" dirty="0" smtClean="0"/>
              <a:t>Members of the Clergy</a:t>
            </a:r>
          </a:p>
          <a:p>
            <a:pPr lvl="1">
              <a:buFont typeface="Arial"/>
              <a:buChar char="•"/>
            </a:pPr>
            <a:r>
              <a:rPr lang="en-US" dirty="0" smtClean="0"/>
              <a:t>Medical Personnel</a:t>
            </a:r>
          </a:p>
          <a:p>
            <a:pPr lvl="1">
              <a:buFont typeface="Arial"/>
              <a:buChar char="•"/>
            </a:pPr>
            <a:r>
              <a:rPr lang="en-US" dirty="0" smtClean="0"/>
              <a:t>School Personnel</a:t>
            </a:r>
          </a:p>
          <a:p>
            <a:pPr lvl="1">
              <a:buFont typeface="Arial"/>
              <a:buChar char="•"/>
            </a:pPr>
            <a:r>
              <a:rPr lang="en-US" dirty="0" smtClean="0"/>
              <a:t>Social Service/Mental Health Personnel</a:t>
            </a:r>
          </a:p>
          <a:p>
            <a:pPr lvl="1">
              <a:buFont typeface="Arial"/>
              <a:buChar char="•"/>
            </a:pPr>
            <a:r>
              <a:rPr lang="en-US" dirty="0" smtClean="0"/>
              <a:t>Law Enforcement Personnel</a:t>
            </a:r>
          </a:p>
          <a:p>
            <a:pPr lvl="1">
              <a:buFont typeface="Arial"/>
              <a:buChar char="•"/>
            </a:pPr>
            <a:r>
              <a:rPr lang="en-US" dirty="0" smtClean="0"/>
              <a:t>Coroner/Medical Examiner Personnel</a:t>
            </a:r>
          </a:p>
          <a:p>
            <a:pPr lvl="1">
              <a:buFont typeface="Arial"/>
              <a:buChar char="•"/>
            </a:pPr>
            <a:r>
              <a:rPr lang="en-US" dirty="0" smtClean="0"/>
              <a:t>Child Care Personnel </a:t>
            </a:r>
          </a:p>
          <a:p>
            <a:pPr marL="457200" lvl="1" indent="0" algn="r">
              <a:buNone/>
            </a:pPr>
            <a:endParaRPr lang="en-US" sz="14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235</a:t>
            </a:fld>
            <a:endParaRPr lang="en-US" dirty="0"/>
          </a:p>
        </p:txBody>
      </p:sp>
    </p:spTree>
    <p:extLst>
      <p:ext uri="{BB962C8B-B14F-4D97-AF65-F5344CB8AC3E}">
        <p14:creationId xmlns:p14="http://schemas.microsoft.com/office/powerpoint/2010/main" val="224731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a:t>Illinois Child Abuse Hotline 1-800-25-</a:t>
            </a:r>
            <a:r>
              <a:rPr lang="en-US" dirty="0" smtClean="0"/>
              <a:t>ABUSE– </a:t>
            </a:r>
            <a:r>
              <a:rPr lang="en-US" dirty="0"/>
              <a:t>1-800-252-</a:t>
            </a:r>
            <a:r>
              <a:rPr lang="en-US" dirty="0" smtClean="0"/>
              <a:t>2873, </a:t>
            </a:r>
            <a:r>
              <a:rPr lang="en-US" dirty="0"/>
              <a:t>1-800-358-5117 (TTY</a:t>
            </a:r>
            <a:r>
              <a:rPr lang="en-US" dirty="0" smtClean="0"/>
              <a:t>), </a:t>
            </a:r>
            <a:r>
              <a:rPr lang="en-US" dirty="0"/>
              <a:t>217-524-2606 if calling from outside </a:t>
            </a:r>
            <a:r>
              <a:rPr lang="en-US" dirty="0" smtClean="0"/>
              <a:t>Illinois. </a:t>
            </a:r>
            <a:endParaRPr lang="en-US" dirty="0"/>
          </a:p>
          <a:p>
            <a:pPr marL="0" indent="0" algn="r">
              <a:buNone/>
            </a:pPr>
            <a:endParaRPr lang="en-US" sz="1400"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236</a:t>
            </a:fld>
            <a:endParaRPr lang="en-US" dirty="0"/>
          </a:p>
        </p:txBody>
      </p:sp>
    </p:spTree>
    <p:extLst>
      <p:ext uri="{BB962C8B-B14F-4D97-AF65-F5344CB8AC3E}">
        <p14:creationId xmlns:p14="http://schemas.microsoft.com/office/powerpoint/2010/main" val="274944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Mandated </a:t>
            </a:r>
            <a:r>
              <a:rPr lang="en-US" dirty="0"/>
              <a:t>Reporting</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The </a:t>
            </a:r>
            <a:r>
              <a:rPr lang="en-US" dirty="0"/>
              <a:t>Hotline operates 24 hours per day, 365 days a year. </a:t>
            </a:r>
            <a:endParaRPr lang="en-US" dirty="0" smtClean="0"/>
          </a:p>
          <a:p>
            <a:pPr>
              <a:buFont typeface="Wingdings" charset="2"/>
              <a:buChar char="§"/>
            </a:pPr>
            <a:r>
              <a:rPr lang="en-US" dirty="0" smtClean="0"/>
              <a:t>Reporters </a:t>
            </a:r>
            <a:r>
              <a:rPr lang="en-US" dirty="0"/>
              <a:t>should be prepared to provide phone numbers where they may be reached throughout the day in case the Hotline must call back for more information. </a:t>
            </a:r>
            <a:endParaRPr lang="en-US" dirty="0" smtClean="0"/>
          </a:p>
          <a:p>
            <a:pPr marL="0" indent="0" algn="r">
              <a:buNone/>
            </a:pPr>
            <a:endParaRPr lang="en-US" sz="1400"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237</a:t>
            </a:fld>
            <a:endParaRPr lang="en-US" dirty="0"/>
          </a:p>
        </p:txBody>
      </p:sp>
    </p:spTree>
    <p:extLst>
      <p:ext uri="{BB962C8B-B14F-4D97-AF65-F5344CB8AC3E}">
        <p14:creationId xmlns:p14="http://schemas.microsoft.com/office/powerpoint/2010/main" val="168486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Mandated </a:t>
            </a:r>
            <a:r>
              <a:rPr lang="en-US" dirty="0" smtClean="0"/>
              <a:t>Reporting</a:t>
            </a:r>
            <a:r>
              <a:rPr lang="en-US" sz="3600" dirty="0" smtClean="0"/>
              <a:t/>
            </a:r>
            <a:br>
              <a:rPr lang="en-US" sz="36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US" dirty="0"/>
              <a:t>Explain when to call the child abuse hotline. </a:t>
            </a:r>
          </a:p>
          <a:p>
            <a:pPr marL="1028700" lvl="2" indent="-171450"/>
            <a:r>
              <a:rPr lang="en-US" sz="2800" dirty="0">
                <a:solidFill>
                  <a:srgbClr val="4F81BD"/>
                </a:solidFill>
              </a:rPr>
              <a:t>When in doubt, call.</a:t>
            </a:r>
          </a:p>
          <a:p>
            <a:pPr marL="971550" lvl="1" indent="-514350">
              <a:buFont typeface="+mj-lt"/>
              <a:buAutoNum type="arabicPeriod"/>
            </a:pPr>
            <a:r>
              <a:rPr lang="en-US" dirty="0"/>
              <a:t>Recognize the legal requirement for parish volunteer DV-ministry personnel.</a:t>
            </a:r>
          </a:p>
          <a:p>
            <a:pPr marL="1085850" lvl="2"/>
            <a:r>
              <a:rPr lang="en-US" sz="2800" dirty="0">
                <a:solidFill>
                  <a:srgbClr val="4F81BD"/>
                </a:solidFill>
              </a:rPr>
              <a:t>Volunteer DV-ministry personnel </a:t>
            </a:r>
            <a:r>
              <a:rPr lang="en-US" sz="2800" b="1" dirty="0">
                <a:solidFill>
                  <a:srgbClr val="4F81BD"/>
                </a:solidFill>
              </a:rPr>
              <a:t>are</a:t>
            </a:r>
            <a:r>
              <a:rPr lang="en-US" sz="2800" dirty="0">
                <a:solidFill>
                  <a:srgbClr val="4F81BD"/>
                </a:solidFill>
              </a:rPr>
              <a:t> </a:t>
            </a:r>
            <a:r>
              <a:rPr lang="en-US" sz="2800" b="1" dirty="0">
                <a:solidFill>
                  <a:srgbClr val="4F81BD"/>
                </a:solidFill>
              </a:rPr>
              <a:t>not</a:t>
            </a:r>
            <a:r>
              <a:rPr lang="en-US" sz="2800" dirty="0">
                <a:solidFill>
                  <a:srgbClr val="4F81BD"/>
                </a:solidFill>
              </a:rPr>
              <a:t> mandated reporters.</a:t>
            </a:r>
          </a:p>
          <a:p>
            <a:pPr marL="971550" lvl="1" indent="-514350">
              <a:buFont typeface="+mj-lt"/>
              <a:buAutoNum type="arabicPeriod"/>
            </a:pPr>
            <a:r>
              <a:rPr lang="en-US" dirty="0"/>
              <a:t>Recognize the legal requirement for members of the clergy and school staff.</a:t>
            </a:r>
          </a:p>
          <a:p>
            <a:pPr lvl="2"/>
            <a:r>
              <a:rPr lang="en-US" sz="2800" dirty="0">
                <a:solidFill>
                  <a:srgbClr val="4F81BD"/>
                </a:solidFill>
              </a:rPr>
              <a:t>Clergy and school staff </a:t>
            </a:r>
            <a:r>
              <a:rPr lang="en-US" sz="2800" b="1" dirty="0">
                <a:solidFill>
                  <a:srgbClr val="4F81BD"/>
                </a:solidFill>
              </a:rPr>
              <a:t>are</a:t>
            </a:r>
            <a:r>
              <a:rPr lang="en-US" sz="2800" dirty="0">
                <a:solidFill>
                  <a:srgbClr val="4F81BD"/>
                </a:solidFill>
              </a:rPr>
              <a:t> mandated reporters.</a:t>
            </a:r>
          </a:p>
          <a:p>
            <a:pPr marL="857250" lvl="2" indent="0">
              <a:buNone/>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238</a:t>
            </a:fld>
            <a:endParaRPr lang="en-US" dirty="0"/>
          </a:p>
        </p:txBody>
      </p:sp>
    </p:spTree>
    <p:extLst>
      <p:ext uri="{BB962C8B-B14F-4D97-AF65-F5344CB8AC3E}">
        <p14:creationId xmlns:p14="http://schemas.microsoft.com/office/powerpoint/2010/main" val="106791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Orders of Protection</a:t>
            </a:r>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239</a:t>
            </a:fld>
            <a:endParaRPr lang="en-US" dirty="0"/>
          </a:p>
        </p:txBody>
      </p:sp>
    </p:spTree>
    <p:extLst>
      <p:ext uri="{BB962C8B-B14F-4D97-AF65-F5344CB8AC3E}">
        <p14:creationId xmlns:p14="http://schemas.microsoft.com/office/powerpoint/2010/main" val="137279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Emotional Abuse</a:t>
            </a:r>
          </a:p>
          <a:p>
            <a:pPr lvl="1">
              <a:buFont typeface="Arial"/>
              <a:buChar char="•"/>
            </a:pPr>
            <a:r>
              <a:rPr lang="en-US" dirty="0" smtClean="0"/>
              <a:t>Putting the victim down</a:t>
            </a:r>
          </a:p>
          <a:p>
            <a:pPr lvl="1">
              <a:buFont typeface="Arial"/>
              <a:buChar char="•"/>
            </a:pPr>
            <a:r>
              <a:rPr lang="en-US" dirty="0" smtClean="0"/>
              <a:t>Making the victim feel bad about herself</a:t>
            </a:r>
          </a:p>
          <a:p>
            <a:pPr lvl="1">
              <a:buFont typeface="Arial"/>
              <a:buChar char="•"/>
            </a:pPr>
            <a:r>
              <a:rPr lang="en-US" dirty="0" smtClean="0"/>
              <a:t>Calling the victim names</a:t>
            </a:r>
          </a:p>
          <a:p>
            <a:pPr lvl="1">
              <a:buFont typeface="Arial"/>
              <a:buChar char="•"/>
            </a:pPr>
            <a:r>
              <a:rPr lang="en-US" dirty="0" smtClean="0"/>
              <a:t>Making the victim think that she is crazy</a:t>
            </a:r>
          </a:p>
          <a:p>
            <a:pPr lvl="1">
              <a:buFont typeface="Arial"/>
              <a:buChar char="•"/>
            </a:pPr>
            <a:r>
              <a:rPr lang="en-US" dirty="0" smtClean="0"/>
              <a:t>Playing mind games</a:t>
            </a:r>
          </a:p>
          <a:p>
            <a:pPr lvl="1">
              <a:buFont typeface="Arial"/>
              <a:buChar char="•"/>
            </a:pPr>
            <a:r>
              <a:rPr lang="en-US" dirty="0" smtClean="0"/>
              <a:t>Humiliating the victim</a:t>
            </a:r>
          </a:p>
          <a:p>
            <a:pPr lvl="1">
              <a:buFont typeface="Arial"/>
              <a:buChar char="•"/>
            </a:pPr>
            <a:r>
              <a:rPr lang="en-US" dirty="0" smtClean="0"/>
              <a:t>Making the victim feel guilty </a:t>
            </a: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24</a:t>
            </a:fld>
            <a:endParaRPr lang="en-US" dirty="0"/>
          </a:p>
        </p:txBody>
      </p:sp>
    </p:spTree>
    <p:extLst>
      <p:ext uri="{BB962C8B-B14F-4D97-AF65-F5344CB8AC3E}">
        <p14:creationId xmlns:p14="http://schemas.microsoft.com/office/powerpoint/2010/main" val="16730967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Orders </a:t>
            </a:r>
            <a:r>
              <a:rPr lang="en-US" dirty="0"/>
              <a:t>of </a:t>
            </a:r>
            <a:r>
              <a:rPr lang="en-US" dirty="0" smtClean="0"/>
              <a:t>Protection – 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Participants will be able to</a:t>
            </a:r>
            <a:r>
              <a:rPr lang="en-US" sz="3200" dirty="0" smtClean="0"/>
              <a:t>:</a:t>
            </a:r>
          </a:p>
          <a:p>
            <a:pPr marL="1371600" lvl="2" indent="-514350">
              <a:buFont typeface="+mj-lt"/>
              <a:buAutoNum type="arabicPeriod"/>
            </a:pPr>
            <a:r>
              <a:rPr lang="en-US" sz="2800" dirty="0" smtClean="0"/>
              <a:t>Explain that an order of protection </a:t>
            </a:r>
            <a:r>
              <a:rPr lang="en-US" sz="2800" b="1" dirty="0" smtClean="0">
                <a:solidFill>
                  <a:srgbClr val="4F81BD"/>
                </a:solidFill>
              </a:rPr>
              <a:t>may or may not</a:t>
            </a:r>
            <a:r>
              <a:rPr lang="en-US" sz="2800" dirty="0" smtClean="0">
                <a:solidFill>
                  <a:srgbClr val="4F81BD"/>
                </a:solidFill>
              </a:rPr>
              <a:t> </a:t>
            </a:r>
            <a:r>
              <a:rPr lang="en-US" sz="2800" dirty="0" smtClean="0"/>
              <a:t>be effective in preventing further abuse, but it is still necessary and important for legal documentation.</a:t>
            </a:r>
          </a:p>
          <a:p>
            <a:pPr marL="1371600" lvl="2" indent="-514350">
              <a:buFont typeface="+mj-lt"/>
              <a:buAutoNum type="arabicPeriod"/>
            </a:pPr>
            <a:r>
              <a:rPr lang="en-US" sz="2800" dirty="0" smtClean="0"/>
              <a:t>Describe what an order of protection is designed to do.</a:t>
            </a:r>
          </a:p>
          <a:p>
            <a:pPr marL="1371600" lvl="2" indent="-514350">
              <a:buFont typeface="+mj-lt"/>
              <a:buAutoNum type="arabicPeriod"/>
            </a:pPr>
            <a:r>
              <a:rPr lang="en-US" sz="2800" dirty="0" smtClean="0"/>
              <a:t>Describe how to obtain an order of protection.</a:t>
            </a:r>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240</a:t>
            </a:fld>
            <a:endParaRPr lang="en-US" dirty="0"/>
          </a:p>
        </p:txBody>
      </p:sp>
    </p:spTree>
    <p:extLst>
      <p:ext uri="{BB962C8B-B14F-4D97-AF65-F5344CB8AC3E}">
        <p14:creationId xmlns:p14="http://schemas.microsoft.com/office/powerpoint/2010/main" val="389650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Orders </a:t>
            </a:r>
            <a:r>
              <a:rPr lang="en-US" dirty="0"/>
              <a:t>of Protection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An order of protection is a court order </a:t>
            </a:r>
            <a:r>
              <a:rPr lang="en-US" dirty="0" smtClean="0"/>
              <a:t>that </a:t>
            </a:r>
            <a:r>
              <a:rPr lang="en-US" dirty="0"/>
              <a:t>restricts an abuser and only is available to family or household members. An order of protection may:</a:t>
            </a:r>
          </a:p>
          <a:p>
            <a:pPr lvl="1">
              <a:buFont typeface="Arial"/>
              <a:buChar char="•"/>
            </a:pPr>
            <a:r>
              <a:rPr lang="en-US" sz="2600" dirty="0"/>
              <a:t>prohibit abuser from continuing threats and abuse (abuse includes physical abuse, harassment, intimidation, interference with personal </a:t>
            </a:r>
            <a:r>
              <a:rPr lang="en-US" sz="2600" dirty="0" smtClean="0"/>
              <a:t>liberty, </a:t>
            </a:r>
            <a:r>
              <a:rPr lang="en-US" sz="2600" dirty="0"/>
              <a:t>or willful deprivation</a:t>
            </a:r>
            <a:r>
              <a:rPr lang="en-US" sz="2600" dirty="0" smtClean="0"/>
              <a:t>). </a:t>
            </a:r>
            <a:endParaRPr lang="en-US" sz="2600" dirty="0"/>
          </a:p>
          <a:p>
            <a:pPr lvl="1">
              <a:buFont typeface="Arial"/>
              <a:buChar char="•"/>
            </a:pPr>
            <a:r>
              <a:rPr lang="en-US" sz="2600" dirty="0"/>
              <a:t>bar abuser from shared residence or bar abuser while using drugs or </a:t>
            </a:r>
            <a:r>
              <a:rPr lang="en-US" sz="2600" dirty="0" smtClean="0"/>
              <a:t>alcohol.</a:t>
            </a:r>
          </a:p>
          <a:p>
            <a:pPr marL="457200" lvl="1" indent="0" algn="r">
              <a:buNone/>
            </a:pPr>
            <a:r>
              <a:rPr lang="en-US" sz="1500" dirty="0" smtClean="0"/>
              <a:t> Illinois Attorney General</a:t>
            </a:r>
            <a:r>
              <a:rPr lang="en-US" sz="1500" baseline="30000" dirty="0"/>
              <a:t> </a:t>
            </a:r>
            <a:r>
              <a:rPr lang="en-US" sz="1500" dirty="0" smtClean="0"/>
              <a:t>-”Orders of Protection” is quoted.</a:t>
            </a:r>
            <a:r>
              <a:rPr lang="en-US" sz="1500" baseline="30000" dirty="0" smtClean="0"/>
              <a:t>16</a:t>
            </a:r>
            <a:r>
              <a:rPr lang="en-US" sz="1500" dirty="0" smtClean="0"/>
              <a:t>   </a:t>
            </a:r>
          </a:p>
        </p:txBody>
      </p:sp>
      <p:sp>
        <p:nvSpPr>
          <p:cNvPr id="4" name="Slide Number Placeholder 3"/>
          <p:cNvSpPr>
            <a:spLocks noGrp="1"/>
          </p:cNvSpPr>
          <p:nvPr>
            <p:ph type="sldNum" sz="quarter" idx="12"/>
          </p:nvPr>
        </p:nvSpPr>
        <p:spPr/>
        <p:txBody>
          <a:bodyPr/>
          <a:lstStyle/>
          <a:p>
            <a:fld id="{4813C0F2-E4A7-234C-B8C5-7DB82017C726}" type="slidenum">
              <a:rPr lang="en-US" smtClean="0"/>
              <a:t>241</a:t>
            </a:fld>
            <a:endParaRPr lang="en-US" dirty="0"/>
          </a:p>
        </p:txBody>
      </p:sp>
    </p:spTree>
    <p:extLst>
      <p:ext uri="{BB962C8B-B14F-4D97-AF65-F5344CB8AC3E}">
        <p14:creationId xmlns:p14="http://schemas.microsoft.com/office/powerpoint/2010/main" val="383727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Orders </a:t>
            </a:r>
            <a:r>
              <a:rPr lang="en-US" dirty="0"/>
              <a:t>of Protection</a:t>
            </a:r>
          </a:p>
        </p:txBody>
      </p:sp>
      <p:sp>
        <p:nvSpPr>
          <p:cNvPr id="3" name="Content Placeholder 2"/>
          <p:cNvSpPr>
            <a:spLocks noGrp="1"/>
          </p:cNvSpPr>
          <p:nvPr>
            <p:ph idx="1"/>
          </p:nvPr>
        </p:nvSpPr>
        <p:spPr/>
        <p:txBody>
          <a:bodyPr>
            <a:normAutofit/>
          </a:bodyPr>
          <a:lstStyle/>
          <a:p>
            <a:pPr lvl="1">
              <a:buFont typeface="Arial"/>
              <a:buChar char="•"/>
            </a:pPr>
            <a:r>
              <a:rPr lang="en-US" dirty="0"/>
              <a:t>order abuser to stay away from you and other persons protected by the order and/or bar abuser from your work, </a:t>
            </a:r>
            <a:r>
              <a:rPr lang="en-US" dirty="0" smtClean="0"/>
              <a:t>school, </a:t>
            </a:r>
            <a:r>
              <a:rPr lang="en-US" dirty="0"/>
              <a:t>or other specific </a:t>
            </a:r>
            <a:r>
              <a:rPr lang="en-US" dirty="0" smtClean="0"/>
              <a:t>locations. </a:t>
            </a:r>
            <a:endParaRPr lang="en-US" dirty="0"/>
          </a:p>
          <a:p>
            <a:pPr lvl="1">
              <a:buFont typeface="Arial"/>
              <a:buChar char="•"/>
            </a:pPr>
            <a:r>
              <a:rPr lang="en-US" dirty="0"/>
              <a:t>require abuser to attend </a:t>
            </a:r>
            <a:r>
              <a:rPr lang="en-US" dirty="0" smtClean="0"/>
              <a:t>counseling.</a:t>
            </a:r>
            <a:endParaRPr lang="en-US" dirty="0"/>
          </a:p>
          <a:p>
            <a:pPr lvl="1">
              <a:buFont typeface="Arial"/>
              <a:buChar char="•"/>
            </a:pPr>
            <a:r>
              <a:rPr lang="en-US" dirty="0"/>
              <a:t>prohibit abuser from hiding a child from you or taking a child out of </a:t>
            </a:r>
            <a:r>
              <a:rPr lang="en-US" dirty="0" smtClean="0"/>
              <a:t>state.</a:t>
            </a:r>
            <a:endParaRPr lang="en-US" dirty="0"/>
          </a:p>
          <a:p>
            <a:pPr lvl="1">
              <a:buFont typeface="Arial"/>
              <a:buChar char="•"/>
            </a:pPr>
            <a:r>
              <a:rPr lang="en-US" dirty="0"/>
              <a:t>require abuser to appear in court or bring a child to </a:t>
            </a:r>
            <a:r>
              <a:rPr lang="en-US" dirty="0" smtClean="0"/>
              <a:t>court.</a:t>
            </a:r>
          </a:p>
          <a:p>
            <a:pPr marL="457200" lvl="1" indent="0" algn="r">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242</a:t>
            </a:fld>
            <a:endParaRPr lang="en-US" dirty="0"/>
          </a:p>
        </p:txBody>
      </p:sp>
    </p:spTree>
    <p:extLst>
      <p:ext uri="{BB962C8B-B14F-4D97-AF65-F5344CB8AC3E}">
        <p14:creationId xmlns:p14="http://schemas.microsoft.com/office/powerpoint/2010/main" val="211367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Orders </a:t>
            </a:r>
            <a:r>
              <a:rPr lang="en-US" dirty="0"/>
              <a:t>of Protection</a:t>
            </a:r>
          </a:p>
        </p:txBody>
      </p:sp>
      <p:sp>
        <p:nvSpPr>
          <p:cNvPr id="3" name="Content Placeholder 2"/>
          <p:cNvSpPr>
            <a:spLocks noGrp="1"/>
          </p:cNvSpPr>
          <p:nvPr>
            <p:ph idx="1"/>
          </p:nvPr>
        </p:nvSpPr>
        <p:spPr/>
        <p:txBody>
          <a:bodyPr>
            <a:normAutofit/>
          </a:bodyPr>
          <a:lstStyle/>
          <a:p>
            <a:pPr lvl="1">
              <a:buFont typeface="Arial"/>
              <a:buChar char="•"/>
            </a:pPr>
            <a:r>
              <a:rPr lang="en-US" dirty="0"/>
              <a:t>give you temporary physical possession of children or give you temporary legal </a:t>
            </a:r>
            <a:r>
              <a:rPr lang="en-US" dirty="0" smtClean="0"/>
              <a:t>custody. </a:t>
            </a:r>
            <a:endParaRPr lang="en-US" dirty="0"/>
          </a:p>
          <a:p>
            <a:pPr lvl="1">
              <a:buFont typeface="Arial"/>
              <a:buChar char="•"/>
            </a:pPr>
            <a:r>
              <a:rPr lang="en-US" dirty="0"/>
              <a:t>specify visitation rights (if and when visitation is awarded</a:t>
            </a:r>
            <a:r>
              <a:rPr lang="en-US" dirty="0" smtClean="0"/>
              <a:t>).</a:t>
            </a:r>
            <a:endParaRPr lang="en-US" dirty="0"/>
          </a:p>
          <a:p>
            <a:pPr lvl="1">
              <a:buFont typeface="Arial"/>
              <a:buChar char="•"/>
            </a:pPr>
            <a:r>
              <a:rPr lang="en-US" dirty="0"/>
              <a:t>bar abuser from accessing child's </a:t>
            </a:r>
            <a:r>
              <a:rPr lang="en-US" dirty="0" smtClean="0"/>
              <a:t>records. </a:t>
            </a:r>
            <a:endParaRPr lang="en-US" dirty="0"/>
          </a:p>
          <a:p>
            <a:pPr lvl="1">
              <a:buFont typeface="Arial"/>
              <a:buChar char="•"/>
            </a:pPr>
            <a:r>
              <a:rPr lang="en-US" dirty="0"/>
              <a:t>give you certain personal property and require abuser to turn it over, or bar abuser from damaging, </a:t>
            </a:r>
            <a:r>
              <a:rPr lang="en-US" dirty="0" smtClean="0"/>
              <a:t>destroying, </a:t>
            </a:r>
            <a:r>
              <a:rPr lang="en-US" dirty="0"/>
              <a:t>or selling certain personal </a:t>
            </a:r>
            <a:r>
              <a:rPr lang="en-US" dirty="0" smtClean="0"/>
              <a:t>property.</a:t>
            </a:r>
          </a:p>
        </p:txBody>
      </p:sp>
      <p:sp>
        <p:nvSpPr>
          <p:cNvPr id="4" name="Slide Number Placeholder 3"/>
          <p:cNvSpPr>
            <a:spLocks noGrp="1"/>
          </p:cNvSpPr>
          <p:nvPr>
            <p:ph type="sldNum" sz="quarter" idx="12"/>
          </p:nvPr>
        </p:nvSpPr>
        <p:spPr/>
        <p:txBody>
          <a:bodyPr/>
          <a:lstStyle/>
          <a:p>
            <a:fld id="{4813C0F2-E4A7-234C-B8C5-7DB82017C726}" type="slidenum">
              <a:rPr lang="en-US" smtClean="0"/>
              <a:t>243</a:t>
            </a:fld>
            <a:endParaRPr lang="en-US" dirty="0"/>
          </a:p>
        </p:txBody>
      </p:sp>
    </p:spTree>
    <p:extLst>
      <p:ext uri="{BB962C8B-B14F-4D97-AF65-F5344CB8AC3E}">
        <p14:creationId xmlns:p14="http://schemas.microsoft.com/office/powerpoint/2010/main" val="375044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Orders of Protection</a:t>
            </a:r>
            <a:endParaRPr lang="en-US" dirty="0"/>
          </a:p>
        </p:txBody>
      </p:sp>
      <p:sp>
        <p:nvSpPr>
          <p:cNvPr id="3" name="Content Placeholder 2"/>
          <p:cNvSpPr>
            <a:spLocks noGrp="1"/>
          </p:cNvSpPr>
          <p:nvPr>
            <p:ph idx="1"/>
          </p:nvPr>
        </p:nvSpPr>
        <p:spPr/>
        <p:txBody>
          <a:bodyPr>
            <a:normAutofit lnSpcReduction="10000"/>
          </a:bodyPr>
          <a:lstStyle/>
          <a:p>
            <a:pPr lvl="1">
              <a:buFont typeface="Arial"/>
              <a:buChar char="•"/>
            </a:pPr>
            <a:r>
              <a:rPr lang="en-US" dirty="0"/>
              <a:t>require abuser to pay you support for minor children living with you, require abuser to pay you for losses suffered from the abuse, require abuser to pay for your or your children's shelter or counseling </a:t>
            </a:r>
            <a:r>
              <a:rPr lang="en-US" dirty="0" smtClean="0"/>
              <a:t>services.</a:t>
            </a:r>
            <a:endParaRPr lang="en-US" dirty="0"/>
          </a:p>
          <a:p>
            <a:pPr lvl="1">
              <a:buFont typeface="Arial"/>
              <a:buChar char="•"/>
            </a:pPr>
            <a:r>
              <a:rPr lang="en-US" dirty="0"/>
              <a:t>require abuser to turn weapons over to local law enforcement, if there is danger of illegal use against </a:t>
            </a:r>
            <a:r>
              <a:rPr lang="en-US" dirty="0" smtClean="0"/>
              <a:t>you.</a:t>
            </a:r>
            <a:endParaRPr lang="en-US" dirty="0"/>
          </a:p>
          <a:p>
            <a:pPr lvl="1">
              <a:buFont typeface="Arial"/>
              <a:buChar char="•"/>
            </a:pPr>
            <a:r>
              <a:rPr lang="en-US" dirty="0"/>
              <a:t>prohibit abuser from other </a:t>
            </a:r>
            <a:r>
              <a:rPr lang="en-US" dirty="0" smtClean="0"/>
              <a:t>actions.</a:t>
            </a:r>
          </a:p>
          <a:p>
            <a:pPr lvl="1">
              <a:buFont typeface="Arial"/>
              <a:buChar char="•"/>
            </a:pPr>
            <a:r>
              <a:rPr lang="en-US" dirty="0" smtClean="0"/>
              <a:t>require </a:t>
            </a:r>
            <a:r>
              <a:rPr lang="en-US" dirty="0"/>
              <a:t>abuser to take other </a:t>
            </a:r>
            <a:r>
              <a:rPr lang="en-US" dirty="0" smtClean="0"/>
              <a:t>actions. </a:t>
            </a:r>
            <a:r>
              <a:rPr lang="en-US" sz="2400" dirty="0"/>
              <a:t>	</a:t>
            </a:r>
          </a:p>
          <a:p>
            <a:endParaRPr lang="en-US" sz="2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244</a:t>
            </a:fld>
            <a:endParaRPr lang="en-US" dirty="0"/>
          </a:p>
        </p:txBody>
      </p:sp>
    </p:spTree>
    <p:extLst>
      <p:ext uri="{BB962C8B-B14F-4D97-AF65-F5344CB8AC3E}">
        <p14:creationId xmlns:p14="http://schemas.microsoft.com/office/powerpoint/2010/main" val="177150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Orders </a:t>
            </a:r>
            <a:r>
              <a:rPr lang="en-US" dirty="0"/>
              <a:t>of Protection</a:t>
            </a:r>
          </a:p>
        </p:txBody>
      </p:sp>
      <p:sp>
        <p:nvSpPr>
          <p:cNvPr id="3" name="Content Placeholder 2"/>
          <p:cNvSpPr>
            <a:spLocks noGrp="1"/>
          </p:cNvSpPr>
          <p:nvPr>
            <p:ph idx="1"/>
          </p:nvPr>
        </p:nvSpPr>
        <p:spPr/>
        <p:txBody>
          <a:bodyPr>
            <a:normAutofit/>
          </a:bodyPr>
          <a:lstStyle/>
          <a:p>
            <a:pPr>
              <a:buFont typeface="Wingdings" charset="2"/>
              <a:buChar char="§"/>
            </a:pPr>
            <a:r>
              <a:rPr lang="en-US" dirty="0"/>
              <a:t>To obtain an Order of </a:t>
            </a:r>
            <a:r>
              <a:rPr lang="en-US" dirty="0" smtClean="0"/>
              <a:t>Protection</a:t>
            </a:r>
          </a:p>
          <a:p>
            <a:pPr lvl="1">
              <a:buFont typeface="Arial"/>
              <a:buChar char="•"/>
            </a:pPr>
            <a:r>
              <a:rPr lang="en-US" dirty="0"/>
              <a:t>Ask your attorney to file in civil court. </a:t>
            </a:r>
          </a:p>
          <a:p>
            <a:pPr lvl="1">
              <a:buFont typeface="Arial"/>
              <a:buChar char="•"/>
            </a:pPr>
            <a:r>
              <a:rPr lang="en-US" dirty="0"/>
              <a:t>Request an order with your divorce. </a:t>
            </a:r>
          </a:p>
          <a:p>
            <a:pPr lvl="1">
              <a:buFont typeface="Arial"/>
              <a:buChar char="•"/>
            </a:pPr>
            <a:r>
              <a:rPr lang="en-US" dirty="0"/>
              <a:t>Request an order during a criminal trial for abuse. </a:t>
            </a:r>
          </a:p>
          <a:p>
            <a:pPr lvl="1">
              <a:buFont typeface="Arial"/>
              <a:buChar char="•"/>
            </a:pPr>
            <a:r>
              <a:rPr lang="en-US" dirty="0"/>
              <a:t>Go to your local circuit court clerk's office and get papers to seek an order of protection for yourself. </a:t>
            </a:r>
          </a:p>
          <a:p>
            <a:pPr lvl="1">
              <a:buFont typeface="Arial"/>
              <a:buChar char="•"/>
            </a:pPr>
            <a:r>
              <a:rPr lang="en-US" dirty="0"/>
              <a:t>Contact a local domestic violence program to ask for assistance in completing the forms</a:t>
            </a:r>
            <a:r>
              <a:rPr lang="en-US" dirty="0" smtClean="0"/>
              <a:t>.</a:t>
            </a:r>
            <a:endParaRPr lang="en-US" sz="20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245</a:t>
            </a:fld>
            <a:endParaRPr lang="en-US" dirty="0"/>
          </a:p>
        </p:txBody>
      </p:sp>
    </p:spTree>
    <p:extLst>
      <p:ext uri="{BB962C8B-B14F-4D97-AF65-F5344CB8AC3E}">
        <p14:creationId xmlns:p14="http://schemas.microsoft.com/office/powerpoint/2010/main" val="301580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Orders </a:t>
            </a:r>
            <a:r>
              <a:rPr lang="en-US" dirty="0"/>
              <a:t>of </a:t>
            </a:r>
            <a:r>
              <a:rPr lang="en-US" dirty="0" smtClean="0"/>
              <a:t>Protection</a:t>
            </a:r>
            <a:r>
              <a:rPr lang="en-US" sz="3600" dirty="0" smtClean="0"/>
              <a:t/>
            </a:r>
            <a:br>
              <a:rPr lang="en-US" sz="36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fontScale="92500" lnSpcReduction="10000"/>
          </a:bodyPr>
          <a:lstStyle/>
          <a:p>
            <a:pPr marL="971550" lvl="1" indent="-514350">
              <a:buFont typeface="+mj-lt"/>
              <a:buAutoNum type="arabicPeriod"/>
            </a:pPr>
            <a:r>
              <a:rPr lang="en-US" dirty="0" smtClean="0"/>
              <a:t>Explain </a:t>
            </a:r>
            <a:r>
              <a:rPr lang="en-US" dirty="0"/>
              <a:t>that an order of protection </a:t>
            </a:r>
            <a:r>
              <a:rPr lang="en-US" b="1" dirty="0"/>
              <a:t>may or may not</a:t>
            </a:r>
            <a:r>
              <a:rPr lang="en-US" dirty="0"/>
              <a:t> be effective in preventing further abuse, but it is still necessary and important for legal documentation</a:t>
            </a:r>
            <a:r>
              <a:rPr lang="en-US" dirty="0" smtClean="0"/>
              <a:t>.</a:t>
            </a:r>
          </a:p>
          <a:p>
            <a:pPr marL="1028700" lvl="2" indent="-171450"/>
            <a:r>
              <a:rPr lang="en-US" sz="2800" dirty="0" smtClean="0">
                <a:solidFill>
                  <a:srgbClr val="4F81BD"/>
                </a:solidFill>
              </a:rPr>
              <a:t>Orders of protection are frequently ignored by many abusers. Some abusers take heed. Those who do not are subject to legal consequences.  Depending upon the presiding judge, enforcement may be stronger or weaker. Prevention is not easy in any case.</a:t>
            </a:r>
          </a:p>
          <a:p>
            <a:pPr marL="1028700" lvl="2" indent="-171450"/>
            <a:r>
              <a:rPr lang="en-US" sz="2800" dirty="0">
                <a:solidFill>
                  <a:srgbClr val="4F81BD"/>
                </a:solidFill>
              </a:rPr>
              <a:t>Order of protection documents </a:t>
            </a:r>
            <a:r>
              <a:rPr lang="en-US" sz="2800" dirty="0" smtClean="0">
                <a:solidFill>
                  <a:srgbClr val="4F81BD"/>
                </a:solidFill>
              </a:rPr>
              <a:t>abuse and </a:t>
            </a:r>
            <a:r>
              <a:rPr lang="en-US" sz="2800" dirty="0">
                <a:solidFill>
                  <a:srgbClr val="4F81BD"/>
                </a:solidFill>
              </a:rPr>
              <a:t>provides a paper trail.</a:t>
            </a:r>
          </a:p>
          <a:p>
            <a:pPr marL="1028700" lvl="2" indent="-171450"/>
            <a:endParaRPr lang="en-US" sz="2800" dirty="0" smtClean="0">
              <a:solidFill>
                <a:srgbClr val="4F81BD"/>
              </a:solidFill>
            </a:endParaRPr>
          </a:p>
          <a:p>
            <a:pPr marL="457200" lvl="1" indent="0">
              <a:buNone/>
            </a:pPr>
            <a:endParaRPr lang="en-US" sz="2000" dirty="0" smtClean="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246</a:t>
            </a:fld>
            <a:endParaRPr lang="en-US" dirty="0"/>
          </a:p>
        </p:txBody>
      </p:sp>
    </p:spTree>
    <p:extLst>
      <p:ext uri="{BB962C8B-B14F-4D97-AF65-F5344CB8AC3E}">
        <p14:creationId xmlns:p14="http://schemas.microsoft.com/office/powerpoint/2010/main" val="423786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Orders </a:t>
            </a:r>
            <a:r>
              <a:rPr lang="en-US" dirty="0"/>
              <a:t>of Protection</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85000" lnSpcReduction="10000"/>
          </a:bodyPr>
          <a:lstStyle/>
          <a:p>
            <a:pPr marL="971550" lvl="1" indent="-514350">
              <a:buFont typeface="+mj-lt"/>
              <a:buAutoNum type="arabicPeriod" startAt="2"/>
            </a:pPr>
            <a:r>
              <a:rPr lang="en-US" dirty="0" smtClean="0"/>
              <a:t>Describe </a:t>
            </a:r>
            <a:r>
              <a:rPr lang="en-US" dirty="0"/>
              <a:t>what an order of protection is designed to do</a:t>
            </a:r>
            <a:r>
              <a:rPr lang="en-US" dirty="0" smtClean="0"/>
              <a:t>.</a:t>
            </a:r>
          </a:p>
          <a:p>
            <a:pPr marL="1371600" lvl="2" indent="-514350"/>
            <a:r>
              <a:rPr lang="en-US" sz="2800" dirty="0" smtClean="0">
                <a:solidFill>
                  <a:srgbClr val="4F81BD"/>
                </a:solidFill>
              </a:rPr>
              <a:t>An order of protection is a court order that restricts an abuser and is available only to family or household members.</a:t>
            </a:r>
          </a:p>
          <a:p>
            <a:pPr marL="1371600" lvl="2" indent="-514350"/>
            <a:r>
              <a:rPr lang="en-US" sz="2800" dirty="0" smtClean="0">
                <a:solidFill>
                  <a:srgbClr val="4F81BD"/>
                </a:solidFill>
              </a:rPr>
              <a:t>It may prohibit continuing threats and abuse, bar the abuser from shared residence, order the abuser to stay away, require the abuser to attend counseling,  or restrict the abuser’s contact with children…</a:t>
            </a:r>
            <a:endParaRPr lang="en-US" sz="2800" dirty="0">
              <a:solidFill>
                <a:srgbClr val="4F81BD"/>
              </a:solidFill>
            </a:endParaRPr>
          </a:p>
          <a:p>
            <a:pPr marL="971550" lvl="1" indent="-514350">
              <a:buFont typeface="+mj-lt"/>
              <a:buAutoNum type="arabicPeriod" startAt="2"/>
            </a:pPr>
            <a:r>
              <a:rPr lang="en-US" dirty="0"/>
              <a:t>Describe how to obtain an order of protection</a:t>
            </a:r>
            <a:r>
              <a:rPr lang="en-US" dirty="0" smtClean="0"/>
              <a:t>.</a:t>
            </a:r>
          </a:p>
          <a:p>
            <a:pPr marL="1371600" lvl="2" indent="-514350"/>
            <a:r>
              <a:rPr lang="en-US" sz="2800" dirty="0" smtClean="0">
                <a:solidFill>
                  <a:srgbClr val="4F81BD"/>
                </a:solidFill>
              </a:rPr>
              <a:t>Through an attorney, by the victim at a local circuit court clerk’s office, or by contacting a local domestic violence agency.</a:t>
            </a:r>
          </a:p>
          <a:p>
            <a:pPr marL="1028700" lvl="2" indent="-171450"/>
            <a:endParaRPr lang="en-US" sz="1200" dirty="0">
              <a:solidFill>
                <a:srgbClr val="4F81BD"/>
              </a:solidFill>
            </a:endParaRPr>
          </a:p>
          <a:p>
            <a:pPr marL="857250" lvl="2" indent="0">
              <a:buNone/>
            </a:pPr>
            <a:endParaRPr lang="en-US" sz="2800" dirty="0">
              <a:solidFill>
                <a:srgbClr val="4F81BD"/>
              </a:solidFill>
            </a:endParaRPr>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247</a:t>
            </a:fld>
            <a:endParaRPr lang="en-US" dirty="0"/>
          </a:p>
        </p:txBody>
      </p:sp>
    </p:spTree>
    <p:extLst>
      <p:ext uri="{BB962C8B-B14F-4D97-AF65-F5344CB8AC3E}">
        <p14:creationId xmlns:p14="http://schemas.microsoft.com/office/powerpoint/2010/main" val="72456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Safety Planning</a:t>
            </a:r>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248</a:t>
            </a:fld>
            <a:endParaRPr lang="en-US" dirty="0"/>
          </a:p>
        </p:txBody>
      </p:sp>
    </p:spTree>
    <p:extLst>
      <p:ext uri="{BB962C8B-B14F-4D97-AF65-F5344CB8AC3E}">
        <p14:creationId xmlns:p14="http://schemas.microsoft.com/office/powerpoint/2010/main" val="221951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Safety Planning–Objectives</a:t>
            </a:r>
            <a:endParaRPr lang="en-US"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Participants will be able to</a:t>
            </a:r>
            <a:r>
              <a:rPr lang="en-US" sz="3200" dirty="0" smtClean="0"/>
              <a:t>:</a:t>
            </a:r>
          </a:p>
          <a:p>
            <a:pPr marL="1371600" lvl="2" indent="-514350">
              <a:buFont typeface="+mj-lt"/>
              <a:buAutoNum type="arabicPeriod"/>
            </a:pPr>
            <a:r>
              <a:rPr lang="en-US" sz="2800" dirty="0" smtClean="0"/>
              <a:t>Recognize that safety planning provides a degree of safety for victims and witnesses.</a:t>
            </a:r>
          </a:p>
          <a:p>
            <a:pPr marL="1371600" lvl="2" indent="-514350">
              <a:buFont typeface="+mj-lt"/>
              <a:buAutoNum type="arabicPeriod"/>
            </a:pPr>
            <a:r>
              <a:rPr lang="en-US" sz="2800" dirty="0" smtClean="0"/>
              <a:t>Identify the elements that make for an effective safety plan. </a:t>
            </a:r>
          </a:p>
          <a:p>
            <a:pPr marL="1371600" lvl="2" indent="-514350">
              <a:buFont typeface="+mj-lt"/>
              <a:buAutoNum type="arabicPeriod"/>
            </a:pPr>
            <a:r>
              <a:rPr lang="en-US" sz="2800" dirty="0" smtClean="0"/>
              <a:t>Describe what can be done before, during, and after a violent incident.  </a:t>
            </a:r>
          </a:p>
          <a:p>
            <a:pPr marL="1371600" lvl="2" indent="-514350">
              <a:buFont typeface="+mj-lt"/>
              <a:buAutoNum type="arabicPeriod"/>
            </a:pPr>
            <a:endParaRPr lang="en-US" sz="2800" dirty="0" smtClean="0"/>
          </a:p>
          <a:p>
            <a:pPr marL="1371600" lvl="2" indent="-51435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249</a:t>
            </a:fld>
            <a:endParaRPr lang="en-US" dirty="0"/>
          </a:p>
        </p:txBody>
      </p:sp>
    </p:spTree>
    <p:extLst>
      <p:ext uri="{BB962C8B-B14F-4D97-AF65-F5344CB8AC3E}">
        <p14:creationId xmlns:p14="http://schemas.microsoft.com/office/powerpoint/2010/main" val="57812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Isolation</a:t>
            </a:r>
          </a:p>
          <a:p>
            <a:pPr lvl="1">
              <a:buFont typeface="Arial"/>
              <a:buChar char="•"/>
            </a:pPr>
            <a:r>
              <a:rPr lang="en-US" dirty="0" smtClean="0"/>
              <a:t>Controlling what the victims does, who she sees and talks to, what she reads, where she goes</a:t>
            </a:r>
          </a:p>
          <a:p>
            <a:pPr lvl="1">
              <a:buFont typeface="Arial"/>
              <a:buChar char="•"/>
            </a:pPr>
            <a:r>
              <a:rPr lang="en-US" dirty="0" smtClean="0"/>
              <a:t>Limiting the victim’s outside involvement</a:t>
            </a:r>
          </a:p>
          <a:p>
            <a:pPr lvl="1">
              <a:buFont typeface="Arial"/>
              <a:buChar char="•"/>
            </a:pPr>
            <a:r>
              <a:rPr lang="en-US" dirty="0" smtClean="0"/>
              <a:t>Using jealousy to justify actions</a:t>
            </a:r>
          </a:p>
          <a:p>
            <a:pPr lvl="1">
              <a:buFont typeface="Arial"/>
              <a:buChar char="•"/>
            </a:pP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25</a:t>
            </a:fld>
            <a:endParaRPr lang="en-US" dirty="0"/>
          </a:p>
        </p:txBody>
      </p:sp>
    </p:spTree>
    <p:extLst>
      <p:ext uri="{BB962C8B-B14F-4D97-AF65-F5344CB8AC3E}">
        <p14:creationId xmlns:p14="http://schemas.microsoft.com/office/powerpoint/2010/main" val="396602837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Planning</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marL="857250" lvl="1" indent="-457200">
              <a:buFont typeface="Wingdings" charset="2"/>
              <a:buChar char="§"/>
            </a:pPr>
            <a:r>
              <a:rPr lang="en-US" sz="3500" dirty="0"/>
              <a:t>A safety plan is a tool to help you think about what you can do to protect yourself from abuse. </a:t>
            </a:r>
            <a:endParaRPr lang="en-US" sz="3500" dirty="0" smtClean="0"/>
          </a:p>
          <a:p>
            <a:pPr marL="857250" lvl="1" indent="-457200">
              <a:buFont typeface="Wingdings" charset="2"/>
              <a:buChar char="§"/>
            </a:pPr>
            <a:r>
              <a:rPr lang="en-US" sz="3500" dirty="0" smtClean="0"/>
              <a:t>The following </a:t>
            </a:r>
            <a:r>
              <a:rPr lang="en-US" sz="3500" dirty="0"/>
              <a:t>information can get you started. </a:t>
            </a:r>
            <a:endParaRPr lang="en-US" sz="3500" dirty="0" smtClean="0"/>
          </a:p>
          <a:p>
            <a:pPr marL="857250" lvl="1" indent="-457200">
              <a:buFont typeface="Wingdings" charset="2"/>
              <a:buChar char="§"/>
            </a:pPr>
            <a:r>
              <a:rPr lang="en-US" sz="3500" dirty="0" smtClean="0"/>
              <a:t>To </a:t>
            </a:r>
            <a:r>
              <a:rPr lang="en-US" sz="3500" dirty="0"/>
              <a:t>speak to someone about a personal plan that suits your </a:t>
            </a:r>
            <a:r>
              <a:rPr lang="en-US" sz="3500" dirty="0" smtClean="0"/>
              <a:t>situation, </a:t>
            </a:r>
            <a:r>
              <a:rPr lang="en-US" sz="3500" dirty="0"/>
              <a:t>c</a:t>
            </a:r>
            <a:r>
              <a:rPr lang="en-US" sz="3500" dirty="0" smtClean="0"/>
              <a:t>all </a:t>
            </a:r>
            <a:r>
              <a:rPr lang="en-US" sz="3500" dirty="0"/>
              <a:t>your </a:t>
            </a:r>
            <a:r>
              <a:rPr lang="en-US" sz="3500" dirty="0" smtClean="0"/>
              <a:t>local domestic violence program. </a:t>
            </a:r>
            <a:endParaRPr lang="en-US" sz="3500" dirty="0"/>
          </a:p>
          <a:p>
            <a:pPr marL="400050" lvl="1" indent="0">
              <a:buNone/>
            </a:pPr>
            <a:endParaRPr lang="en-US" sz="3200" dirty="0"/>
          </a:p>
          <a:p>
            <a:pPr marL="400050" lvl="1" indent="0" algn="r">
              <a:buNone/>
            </a:pPr>
            <a:r>
              <a:rPr lang="en-US" sz="1400" dirty="0" smtClean="0"/>
              <a:t>Illinois Coalition Against Domestic Violence, “Safety Planning,” is quoted.</a:t>
            </a:r>
            <a:r>
              <a:rPr lang="en-US" sz="1400" baseline="30000" dirty="0" smtClean="0"/>
              <a:t>17</a:t>
            </a:r>
            <a:endParaRPr lang="en-US" sz="1400" dirty="0"/>
          </a:p>
          <a:p>
            <a:pPr marL="857250" lvl="1" indent="-457200">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250</a:t>
            </a:fld>
            <a:endParaRPr lang="en-US" dirty="0"/>
          </a:p>
        </p:txBody>
      </p:sp>
    </p:spTree>
    <p:extLst>
      <p:ext uri="{BB962C8B-B14F-4D97-AF65-F5344CB8AC3E}">
        <p14:creationId xmlns:p14="http://schemas.microsoft.com/office/powerpoint/2010/main" val="3880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fontScale="32500" lnSpcReduction="20000"/>
          </a:bodyPr>
          <a:lstStyle/>
          <a:p>
            <a:pPr marL="457200" indent="-457200">
              <a:buFont typeface="Wingdings" charset="2"/>
              <a:buChar char="§"/>
            </a:pPr>
            <a:r>
              <a:rPr lang="en-US" sz="9800" dirty="0" smtClean="0"/>
              <a:t>Things I can do </a:t>
            </a:r>
            <a:r>
              <a:rPr lang="en-US" sz="9800" b="1" dirty="0" smtClean="0">
                <a:solidFill>
                  <a:srgbClr val="4F81BD"/>
                </a:solidFill>
              </a:rPr>
              <a:t>before</a:t>
            </a:r>
            <a:r>
              <a:rPr lang="en-US" sz="9800" dirty="0" smtClean="0"/>
              <a:t> a violent incident . . .</a:t>
            </a:r>
          </a:p>
          <a:p>
            <a:pPr marL="0" indent="0">
              <a:buNone/>
            </a:pPr>
            <a:endParaRPr lang="en-US" sz="9800" dirty="0" smtClean="0"/>
          </a:p>
          <a:p>
            <a:pPr lvl="1">
              <a:buFont typeface="Arial"/>
              <a:buChar char="•"/>
            </a:pPr>
            <a:r>
              <a:rPr lang="en-US" sz="8600" dirty="0" smtClean="0"/>
              <a:t>Identify </a:t>
            </a:r>
            <a:r>
              <a:rPr lang="en-US" sz="8600" dirty="0"/>
              <a:t>a neighbor I can tell about the violence and ask them to call the police if they hear a disturbance at my house.</a:t>
            </a:r>
          </a:p>
          <a:p>
            <a:pPr lvl="1">
              <a:buFont typeface="Arial"/>
              <a:buChar char="•"/>
            </a:pPr>
            <a:r>
              <a:rPr lang="en-US" sz="8600" dirty="0"/>
              <a:t>Devise a code word or signal to use with family, friends, or neighbors when I need them to call the police.</a:t>
            </a:r>
          </a:p>
          <a:p>
            <a:pPr lvl="1">
              <a:buFont typeface="Arial"/>
              <a:buChar char="•"/>
            </a:pPr>
            <a:r>
              <a:rPr lang="en-US" sz="8600" dirty="0"/>
              <a:t>Open my own savings account to increase my independence</a:t>
            </a:r>
            <a:r>
              <a:rPr lang="en-US" sz="8600" dirty="0" smtClean="0"/>
              <a:t>.</a:t>
            </a:r>
          </a:p>
          <a:p>
            <a:pPr lvl="1">
              <a:buFont typeface="Arial"/>
              <a:buChar char="•"/>
            </a:pPr>
            <a:endParaRPr lang="en-US" sz="8600" dirty="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251</a:t>
            </a:fld>
            <a:endParaRPr lang="en-US" dirty="0"/>
          </a:p>
        </p:txBody>
      </p:sp>
    </p:spTree>
    <p:extLst>
      <p:ext uri="{BB962C8B-B14F-4D97-AF65-F5344CB8AC3E}">
        <p14:creationId xmlns:p14="http://schemas.microsoft.com/office/powerpoint/2010/main" val="69704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fontScale="62500" lnSpcReduction="20000"/>
          </a:bodyPr>
          <a:lstStyle/>
          <a:p>
            <a:pPr lvl="1">
              <a:buFont typeface="Arial"/>
              <a:buChar char="•"/>
            </a:pPr>
            <a:r>
              <a:rPr lang="en-US" sz="4500" dirty="0" smtClean="0"/>
              <a:t>Leave </a:t>
            </a:r>
            <a:r>
              <a:rPr lang="en-US" sz="4500" dirty="0"/>
              <a:t>money, an extra set of keys, copies of important documents, and extra clothes with someone I trust.</a:t>
            </a:r>
          </a:p>
          <a:p>
            <a:pPr lvl="1">
              <a:buFont typeface="Arial"/>
              <a:buChar char="•"/>
            </a:pPr>
            <a:r>
              <a:rPr lang="en-US" sz="4500" dirty="0"/>
              <a:t>Decide where I’ll go if I leave my home, even if right now I don’t think it will come to that.</a:t>
            </a:r>
          </a:p>
          <a:p>
            <a:pPr lvl="1">
              <a:buFont typeface="Arial"/>
              <a:buChar char="•"/>
            </a:pPr>
            <a:r>
              <a:rPr lang="en-US" sz="4500" dirty="0"/>
              <a:t>Identify a </a:t>
            </a:r>
            <a:r>
              <a:rPr lang="en-US" sz="4500" dirty="0" smtClean="0"/>
              <a:t>domestic violence </a:t>
            </a:r>
            <a:r>
              <a:rPr lang="en-US" sz="4500" dirty="0"/>
              <a:t>shelter to call. Find out if a friend or relative will let me stay with them or lend me money</a:t>
            </a:r>
            <a:r>
              <a:rPr lang="en-US" sz="4500" dirty="0" smtClean="0"/>
              <a:t>.</a:t>
            </a:r>
          </a:p>
          <a:p>
            <a:pPr lvl="1">
              <a:buFont typeface="Arial"/>
              <a:buChar char="•"/>
            </a:pPr>
            <a:r>
              <a:rPr lang="en-US" sz="4500" dirty="0"/>
              <a:t>Keep the shelter hotline close at hand and keep change or a calling card on me at all times.</a:t>
            </a:r>
          </a:p>
          <a:p>
            <a:pPr marL="457200" lvl="1" indent="0" algn="r">
              <a:buNone/>
            </a:pPr>
            <a:endParaRPr lang="en-US" sz="2500" dirty="0" smtClean="0"/>
          </a:p>
          <a:p>
            <a:pPr marL="457200" lvl="1" indent="0" algn="r">
              <a:buNone/>
            </a:pPr>
            <a:endParaRPr lang="en-US" sz="2500" dirty="0"/>
          </a:p>
          <a:p>
            <a:pPr marL="457200" lvl="1" indent="0" algn="r">
              <a:buNone/>
            </a:pPr>
            <a:endParaRPr lang="en-US" sz="2500" dirty="0" smtClean="0"/>
          </a:p>
          <a:p>
            <a:pPr marL="457200" lvl="1" indent="0" algn="r">
              <a:buNone/>
            </a:pPr>
            <a:endParaRPr lang="en-US" sz="2500" dirty="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252</a:t>
            </a:fld>
            <a:endParaRPr lang="en-US" dirty="0"/>
          </a:p>
        </p:txBody>
      </p:sp>
    </p:spTree>
    <p:extLst>
      <p:ext uri="{BB962C8B-B14F-4D97-AF65-F5344CB8AC3E}">
        <p14:creationId xmlns:p14="http://schemas.microsoft.com/office/powerpoint/2010/main" val="108643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a:t>Identify which door, window, stairwell, or elevator offers the quickest way out of my home, and practice my escape route</a:t>
            </a:r>
            <a:r>
              <a:rPr lang="en-US" dirty="0" smtClean="0"/>
              <a:t>.</a:t>
            </a:r>
          </a:p>
          <a:p>
            <a:pPr lvl="1">
              <a:buFont typeface="Arial"/>
              <a:buChar char="•"/>
            </a:pPr>
            <a:r>
              <a:rPr lang="en-US" dirty="0"/>
              <a:t>Teach my children to dial </a:t>
            </a:r>
            <a:r>
              <a:rPr lang="en-US" dirty="0" smtClean="0"/>
              <a:t>911.</a:t>
            </a:r>
            <a:endParaRPr lang="en-US" dirty="0"/>
          </a:p>
          <a:p>
            <a:pPr lvl="1">
              <a:buFont typeface="Arial"/>
              <a:buChar char="•"/>
            </a:pPr>
            <a:r>
              <a:rPr lang="en-US" dirty="0"/>
              <a:t>Pack a bag and have it ready to go in case I must leave home. Keep the bag in a private but accessible place where I can grab it quickly. </a:t>
            </a:r>
          </a:p>
          <a:p>
            <a:pPr lvl="1">
              <a:buFont typeface="Arial"/>
              <a:buChar char="•"/>
            </a:pPr>
            <a:endParaRPr lang="en-US" sz="4700" dirty="0" smtClean="0"/>
          </a:p>
          <a:p>
            <a:pPr marL="457200" lvl="1" indent="0" algn="r">
              <a:buNone/>
            </a:pPr>
            <a:endParaRPr lang="en-US" sz="2500" dirty="0" smtClean="0"/>
          </a:p>
          <a:p>
            <a:pPr marL="457200" lvl="1" indent="0" algn="r">
              <a:buNone/>
            </a:pPr>
            <a:endParaRPr lang="en-US" sz="2500" dirty="0"/>
          </a:p>
          <a:p>
            <a:pPr marL="457200" lvl="1" indent="0" algn="r">
              <a:buNone/>
            </a:pPr>
            <a:endParaRPr lang="en-US" sz="2500" dirty="0" smtClean="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253</a:t>
            </a:fld>
            <a:endParaRPr lang="en-US" dirty="0"/>
          </a:p>
        </p:txBody>
      </p:sp>
    </p:spTree>
    <p:extLst>
      <p:ext uri="{BB962C8B-B14F-4D97-AF65-F5344CB8AC3E}">
        <p14:creationId xmlns:p14="http://schemas.microsoft.com/office/powerpoint/2010/main" val="96009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fontScale="25000" lnSpcReduction="20000"/>
          </a:bodyPr>
          <a:lstStyle/>
          <a:p>
            <a:pPr lvl="1">
              <a:buFont typeface="Wingdings" charset="2"/>
              <a:buChar char="§"/>
            </a:pPr>
            <a:r>
              <a:rPr lang="en-US" sz="12800" dirty="0" smtClean="0"/>
              <a:t>Pack:</a:t>
            </a:r>
          </a:p>
          <a:p>
            <a:pPr lvl="2"/>
            <a:r>
              <a:rPr lang="en-US" sz="11200" dirty="0" smtClean="0"/>
              <a:t>Money </a:t>
            </a:r>
            <a:r>
              <a:rPr lang="en-US" sz="11200" dirty="0"/>
              <a:t>— cash, my checkbook, credit cards, ATM cards, etc.</a:t>
            </a:r>
          </a:p>
          <a:p>
            <a:pPr lvl="2"/>
            <a:r>
              <a:rPr lang="en-US" sz="11200" dirty="0"/>
              <a:t>Identification — driver’s license and registration, Social Security card, passport, green card, public assistance ID, work permit, etc.</a:t>
            </a:r>
          </a:p>
          <a:p>
            <a:pPr lvl="2"/>
            <a:r>
              <a:rPr lang="en-US" sz="11200" dirty="0"/>
              <a:t>Important </a:t>
            </a:r>
            <a:r>
              <a:rPr lang="en-US" sz="11200" dirty="0" smtClean="0"/>
              <a:t>papers — such as </a:t>
            </a:r>
            <a:r>
              <a:rPr lang="en-US" sz="11200" dirty="0"/>
              <a:t>divorce papers; school and vaccination records; and birth certificates for me and my children</a:t>
            </a:r>
          </a:p>
          <a:p>
            <a:pPr lvl="2"/>
            <a:r>
              <a:rPr lang="en-US" sz="11200" dirty="0"/>
              <a:t>Clothing</a:t>
            </a:r>
          </a:p>
          <a:p>
            <a:pPr lvl="2"/>
            <a:endParaRPr lang="en-US" sz="9600" dirty="0" smtClean="0"/>
          </a:p>
          <a:p>
            <a:pPr lvl="1">
              <a:buFont typeface="Arial"/>
              <a:buChar char="•"/>
            </a:pPr>
            <a:endParaRPr lang="en-US" sz="6000" dirty="0" smtClean="0"/>
          </a:p>
          <a:p>
            <a:pPr marL="457200" lvl="1" indent="0">
              <a:buNone/>
            </a:pPr>
            <a:endParaRPr lang="en-US" sz="6000" dirty="0"/>
          </a:p>
          <a:p>
            <a:pPr marL="457200" lvl="1" indent="0" algn="r">
              <a:buNone/>
            </a:pPr>
            <a:endParaRPr lang="en-US" sz="2500" dirty="0" smtClean="0"/>
          </a:p>
          <a:p>
            <a:pPr marL="457200" lvl="1" indent="0" algn="r">
              <a:buNone/>
            </a:pPr>
            <a:endParaRPr lang="en-US" sz="2500" dirty="0"/>
          </a:p>
          <a:p>
            <a:pPr marL="457200" lvl="1" indent="0" algn="r">
              <a:buNone/>
            </a:pPr>
            <a:endParaRPr lang="en-US" sz="25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254</a:t>
            </a:fld>
            <a:endParaRPr lang="en-US" dirty="0"/>
          </a:p>
        </p:txBody>
      </p:sp>
    </p:spTree>
    <p:extLst>
      <p:ext uri="{BB962C8B-B14F-4D97-AF65-F5344CB8AC3E}">
        <p14:creationId xmlns:p14="http://schemas.microsoft.com/office/powerpoint/2010/main" val="384401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Pack:</a:t>
            </a:r>
          </a:p>
          <a:p>
            <a:pPr lvl="2"/>
            <a:r>
              <a:rPr lang="en-US" sz="2800" dirty="0"/>
              <a:t>Keys — house, car, or work</a:t>
            </a:r>
          </a:p>
          <a:p>
            <a:pPr lvl="2"/>
            <a:r>
              <a:rPr lang="en-US" sz="2800" dirty="0"/>
              <a:t>Medications</a:t>
            </a:r>
          </a:p>
          <a:p>
            <a:pPr lvl="2"/>
            <a:r>
              <a:rPr lang="en-US" sz="2800" dirty="0" smtClean="0"/>
              <a:t>If I already have an order of protection, I need to keep it with me at all times.</a:t>
            </a:r>
          </a:p>
          <a:p>
            <a:pPr marL="457200" lvl="1" indent="0" algn="r">
              <a:buNone/>
            </a:pPr>
            <a:endParaRPr lang="en-US" sz="3200" dirty="0"/>
          </a:p>
          <a:p>
            <a:pPr marL="457200" lvl="1" indent="0" algn="r">
              <a:buNone/>
            </a:pPr>
            <a:endParaRPr lang="en-US" sz="25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255</a:t>
            </a:fld>
            <a:endParaRPr lang="en-US" dirty="0"/>
          </a:p>
        </p:txBody>
      </p:sp>
    </p:spTree>
    <p:extLst>
      <p:ext uri="{BB962C8B-B14F-4D97-AF65-F5344CB8AC3E}">
        <p14:creationId xmlns:p14="http://schemas.microsoft.com/office/powerpoint/2010/main" val="291467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Review your safety plan as often as possible.</a:t>
            </a:r>
            <a:endParaRPr lang="en-US" sz="3200" dirty="0"/>
          </a:p>
          <a:p>
            <a:pPr marL="457200" lvl="1" indent="0" algn="r">
              <a:buNone/>
            </a:pPr>
            <a:endParaRPr lang="en-US" sz="3200" dirty="0" smtClean="0"/>
          </a:p>
          <a:p>
            <a:pPr marL="457200" lvl="1" indent="0" algn="r">
              <a:buNone/>
            </a:pPr>
            <a:endParaRPr lang="en-US" sz="3200" dirty="0"/>
          </a:p>
          <a:p>
            <a:pPr marL="457200" lvl="1" indent="0" algn="r">
              <a:buNone/>
            </a:pPr>
            <a:endParaRPr lang="en-US" sz="25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256</a:t>
            </a:fld>
            <a:endParaRPr lang="en-US" dirty="0"/>
          </a:p>
        </p:txBody>
      </p:sp>
    </p:spTree>
    <p:extLst>
      <p:ext uri="{BB962C8B-B14F-4D97-AF65-F5344CB8AC3E}">
        <p14:creationId xmlns:p14="http://schemas.microsoft.com/office/powerpoint/2010/main" val="55366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a:buFont typeface="Wingdings" charset="2"/>
              <a:buChar char="§"/>
            </a:pPr>
            <a:r>
              <a:rPr lang="en-US" dirty="0"/>
              <a:t>Things I can do</a:t>
            </a:r>
            <a:r>
              <a:rPr lang="en-US" dirty="0">
                <a:solidFill>
                  <a:srgbClr val="4F81BD"/>
                </a:solidFill>
              </a:rPr>
              <a:t> </a:t>
            </a:r>
            <a:r>
              <a:rPr lang="en-US" b="1" dirty="0">
                <a:solidFill>
                  <a:srgbClr val="4F81BD"/>
                </a:solidFill>
              </a:rPr>
              <a:t>during</a:t>
            </a:r>
            <a:r>
              <a:rPr lang="en-US" dirty="0">
                <a:solidFill>
                  <a:srgbClr val="4F81BD"/>
                </a:solidFill>
              </a:rPr>
              <a:t> </a:t>
            </a:r>
            <a:r>
              <a:rPr lang="en-US" dirty="0"/>
              <a:t>a violent incident..</a:t>
            </a:r>
            <a:r>
              <a:rPr lang="en-US" dirty="0" smtClean="0"/>
              <a:t>.</a:t>
            </a:r>
          </a:p>
          <a:p>
            <a:pPr>
              <a:buFont typeface="Wingdings" charset="2"/>
              <a:buChar char="§"/>
            </a:pPr>
            <a:endParaRPr lang="en-US" dirty="0"/>
          </a:p>
          <a:p>
            <a:pPr lvl="1">
              <a:buFont typeface="Arial"/>
              <a:buChar char="•"/>
            </a:pPr>
            <a:r>
              <a:rPr lang="en-US" dirty="0"/>
              <a:t>If an argument starts, stay close to a room or area with easy access to an exit. Stay away from the bathroom, kitchen, or anywhere near weapons.</a:t>
            </a:r>
          </a:p>
          <a:p>
            <a:pPr marL="457200" lvl="1" indent="0" algn="r">
              <a:buNone/>
            </a:pPr>
            <a:endParaRPr lang="en-US" dirty="0" smtClean="0"/>
          </a:p>
          <a:p>
            <a:pPr marL="457200" lvl="1" indent="0" algn="r">
              <a:buNone/>
            </a:pPr>
            <a:endParaRPr lang="en-US" sz="4500" dirty="0"/>
          </a:p>
          <a:p>
            <a:pPr marL="457200" lvl="1" indent="0" algn="r">
              <a:buNone/>
            </a:pPr>
            <a:endParaRPr lang="en-US" sz="2500" dirty="0" smtClean="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257</a:t>
            </a:fld>
            <a:endParaRPr lang="en-US" dirty="0"/>
          </a:p>
        </p:txBody>
      </p:sp>
    </p:spTree>
    <p:extLst>
      <p:ext uri="{BB962C8B-B14F-4D97-AF65-F5344CB8AC3E}">
        <p14:creationId xmlns:p14="http://schemas.microsoft.com/office/powerpoint/2010/main" val="82255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smtClean="0"/>
              <a:t>Get </a:t>
            </a:r>
            <a:r>
              <a:rPr lang="en-US" dirty="0"/>
              <a:t>away. Try to get my packed bag on the way out, but if it’s too dangerous, just leave. Go to a relative, friend, or shelter.</a:t>
            </a:r>
          </a:p>
          <a:p>
            <a:pPr marL="457200" lvl="1" indent="0" algn="r">
              <a:buNone/>
            </a:pPr>
            <a:endParaRPr lang="en-US" dirty="0" smtClean="0"/>
          </a:p>
          <a:p>
            <a:pPr marL="457200" lvl="1" indent="0" algn="r">
              <a:buNone/>
            </a:pPr>
            <a:endParaRPr lang="en-US" sz="4500" dirty="0"/>
          </a:p>
          <a:p>
            <a:pPr marL="457200" lvl="1" indent="0" algn="r">
              <a:buNone/>
            </a:pPr>
            <a:endParaRPr lang="en-US" sz="2500" dirty="0" smtClean="0"/>
          </a:p>
          <a:p>
            <a:pPr marL="457200" lvl="1" indent="0" algn="r">
              <a:buNone/>
            </a:pPr>
            <a:endParaRPr lang="en-US" sz="43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258</a:t>
            </a:fld>
            <a:endParaRPr lang="en-US" dirty="0"/>
          </a:p>
        </p:txBody>
      </p:sp>
    </p:spTree>
    <p:extLst>
      <p:ext uri="{BB962C8B-B14F-4D97-AF65-F5344CB8AC3E}">
        <p14:creationId xmlns:p14="http://schemas.microsoft.com/office/powerpoint/2010/main" val="343124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Autofit/>
          </a:bodyPr>
          <a:lstStyle/>
          <a:p>
            <a:pPr lvl="1">
              <a:buFont typeface="Arial"/>
              <a:buChar char="•"/>
            </a:pPr>
            <a:r>
              <a:rPr lang="en-US" dirty="0"/>
              <a:t>Call 911 or my local police. </a:t>
            </a:r>
            <a:endParaRPr lang="en-US" dirty="0" smtClean="0"/>
          </a:p>
          <a:p>
            <a:pPr marL="457200" lvl="1" indent="0">
              <a:buNone/>
            </a:pPr>
            <a:r>
              <a:rPr lang="en-US" dirty="0" smtClean="0"/>
              <a:t>The </a:t>
            </a:r>
            <a:r>
              <a:rPr lang="en-US" dirty="0"/>
              <a:t>police must try to protect you from future abuse. They are required to provide or arrange transportation to a hospital or other safe place for you. The police should also arrest the abuser if they have enough evidence of a crime. They must give you a paper </a:t>
            </a:r>
            <a:r>
              <a:rPr lang="en-US" dirty="0" smtClean="0"/>
              <a:t>that </a:t>
            </a:r>
            <a:r>
              <a:rPr lang="en-US" dirty="0"/>
              <a:t>explains your rights and lists a social service agency that can help</a:t>
            </a:r>
            <a:r>
              <a:rPr lang="en-US" dirty="0" smtClean="0"/>
              <a:t>.</a:t>
            </a:r>
            <a:endParaRPr lang="en-US" dirty="0"/>
          </a:p>
          <a:p>
            <a:pPr lvl="1">
              <a:buFont typeface="Arial"/>
              <a:buChar char="•"/>
            </a:pPr>
            <a:endParaRPr lang="en-US" sz="2400" dirty="0" smtClean="0"/>
          </a:p>
          <a:p>
            <a:pPr marL="457200" lvl="1" indent="0" algn="r">
              <a:buNone/>
            </a:pPr>
            <a:endParaRPr lang="en-US" sz="2400" dirty="0" smtClean="0"/>
          </a:p>
          <a:p>
            <a:pPr marL="457200" lvl="1" indent="0" algn="r">
              <a:buNone/>
            </a:pPr>
            <a:endParaRPr lang="en-US" sz="24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259</a:t>
            </a:fld>
            <a:endParaRPr lang="en-US" dirty="0"/>
          </a:p>
        </p:txBody>
      </p:sp>
    </p:spTree>
    <p:extLst>
      <p:ext uri="{BB962C8B-B14F-4D97-AF65-F5344CB8AC3E}">
        <p14:creationId xmlns:p14="http://schemas.microsoft.com/office/powerpoint/2010/main" val="71705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Minimizing, Denying, and Blaming</a:t>
            </a:r>
          </a:p>
          <a:p>
            <a:pPr lvl="1">
              <a:buFont typeface="Arial"/>
              <a:buChar char="•"/>
            </a:pPr>
            <a:r>
              <a:rPr lang="en-US" dirty="0" smtClean="0"/>
              <a:t>Making light of the abuse and not taking the victim’s concerns about it seriously</a:t>
            </a:r>
          </a:p>
          <a:p>
            <a:pPr lvl="1">
              <a:buFont typeface="Arial"/>
              <a:buChar char="•"/>
            </a:pPr>
            <a:r>
              <a:rPr lang="en-US" dirty="0" smtClean="0"/>
              <a:t>Saying the abuse didn’t happen</a:t>
            </a:r>
          </a:p>
          <a:p>
            <a:pPr lvl="1">
              <a:buFont typeface="Arial"/>
              <a:buChar char="•"/>
            </a:pPr>
            <a:r>
              <a:rPr lang="en-US" dirty="0" smtClean="0"/>
              <a:t>Shifting responsibility for abusive behavior</a:t>
            </a:r>
          </a:p>
          <a:p>
            <a:pPr lvl="1">
              <a:buFont typeface="Arial"/>
              <a:buChar char="•"/>
            </a:pPr>
            <a:r>
              <a:rPr lang="en-US" dirty="0" smtClean="0"/>
              <a:t>Saying the victim caused it</a:t>
            </a:r>
          </a:p>
        </p:txBody>
      </p:sp>
      <p:sp>
        <p:nvSpPr>
          <p:cNvPr id="2" name="Slide Number Placeholder 1"/>
          <p:cNvSpPr>
            <a:spLocks noGrp="1"/>
          </p:cNvSpPr>
          <p:nvPr>
            <p:ph type="sldNum" sz="quarter" idx="12"/>
          </p:nvPr>
        </p:nvSpPr>
        <p:spPr/>
        <p:txBody>
          <a:bodyPr/>
          <a:lstStyle/>
          <a:p>
            <a:fld id="{4813C0F2-E4A7-234C-B8C5-7DB82017C726}" type="slidenum">
              <a:rPr lang="en-US" smtClean="0"/>
              <a:t>26</a:t>
            </a:fld>
            <a:endParaRPr lang="en-US" dirty="0"/>
          </a:p>
        </p:txBody>
      </p:sp>
    </p:spTree>
    <p:extLst>
      <p:ext uri="{BB962C8B-B14F-4D97-AF65-F5344CB8AC3E}">
        <p14:creationId xmlns:p14="http://schemas.microsoft.com/office/powerpoint/2010/main" val="400309502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Autofit/>
          </a:bodyPr>
          <a:lstStyle/>
          <a:p>
            <a:pPr lvl="1">
              <a:buFont typeface="Arial"/>
              <a:buChar char="•"/>
            </a:pPr>
            <a:r>
              <a:rPr lang="en-US" dirty="0" smtClean="0"/>
              <a:t>Use </a:t>
            </a:r>
            <a:r>
              <a:rPr lang="en-US" dirty="0"/>
              <a:t>my judgment and intuition. </a:t>
            </a:r>
            <a:endParaRPr lang="en-US" dirty="0" smtClean="0"/>
          </a:p>
          <a:p>
            <a:pPr marL="457200" lvl="1" indent="0">
              <a:buNone/>
            </a:pPr>
            <a:r>
              <a:rPr lang="en-US" dirty="0" smtClean="0"/>
              <a:t>If </a:t>
            </a:r>
            <a:r>
              <a:rPr lang="en-US" dirty="0"/>
              <a:t>the situation is very dangerous, I can give the abuser what he wants to calm him down. I have to protect myself and the kids until we are out of danger.</a:t>
            </a:r>
          </a:p>
          <a:p>
            <a:pPr lvl="1">
              <a:buFont typeface="Arial"/>
              <a:buChar char="•"/>
            </a:pPr>
            <a:endParaRPr lang="en-US" sz="2400" dirty="0" smtClean="0"/>
          </a:p>
          <a:p>
            <a:pPr marL="457200" lvl="1" indent="0" algn="r">
              <a:buNone/>
            </a:pPr>
            <a:endParaRPr lang="en-US" sz="2400" dirty="0" smtClean="0"/>
          </a:p>
          <a:p>
            <a:pPr marL="457200" lvl="1" indent="0" algn="r">
              <a:buNone/>
            </a:pPr>
            <a:endParaRPr lang="en-US" sz="2400" dirty="0"/>
          </a:p>
        </p:txBody>
      </p:sp>
      <p:sp>
        <p:nvSpPr>
          <p:cNvPr id="4" name="Slide Number Placeholder 3"/>
          <p:cNvSpPr>
            <a:spLocks noGrp="1"/>
          </p:cNvSpPr>
          <p:nvPr>
            <p:ph type="sldNum" sz="quarter" idx="12"/>
          </p:nvPr>
        </p:nvSpPr>
        <p:spPr/>
        <p:txBody>
          <a:bodyPr/>
          <a:lstStyle/>
          <a:p>
            <a:fld id="{4813C0F2-E4A7-234C-B8C5-7DB82017C726}" type="slidenum">
              <a:rPr lang="en-US" smtClean="0"/>
              <a:t>260</a:t>
            </a:fld>
            <a:endParaRPr lang="en-US" dirty="0"/>
          </a:p>
        </p:txBody>
      </p:sp>
    </p:spTree>
    <p:extLst>
      <p:ext uri="{BB962C8B-B14F-4D97-AF65-F5344CB8AC3E}">
        <p14:creationId xmlns:p14="http://schemas.microsoft.com/office/powerpoint/2010/main" val="426349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Things I can do </a:t>
            </a:r>
            <a:r>
              <a:rPr lang="en-US" b="1" dirty="0" smtClean="0">
                <a:solidFill>
                  <a:srgbClr val="4F81BD"/>
                </a:solidFill>
              </a:rPr>
              <a:t>after</a:t>
            </a:r>
            <a:r>
              <a:rPr lang="en-US" dirty="0" smtClean="0"/>
              <a:t> </a:t>
            </a:r>
            <a:r>
              <a:rPr lang="en-US" dirty="0"/>
              <a:t>a violent incident..</a:t>
            </a:r>
            <a:r>
              <a:rPr lang="en-US" dirty="0" smtClean="0"/>
              <a:t>.</a:t>
            </a:r>
          </a:p>
          <a:p>
            <a:pPr>
              <a:buFont typeface="Wingdings" charset="2"/>
              <a:buChar char="§"/>
            </a:pPr>
            <a:endParaRPr lang="en-US" dirty="0" smtClean="0"/>
          </a:p>
          <a:p>
            <a:pPr lvl="1">
              <a:buFont typeface="Arial"/>
              <a:buChar char="•"/>
            </a:pPr>
            <a:r>
              <a:rPr lang="en-US" dirty="0" smtClean="0"/>
              <a:t>Get </a:t>
            </a:r>
            <a:r>
              <a:rPr lang="en-US" dirty="0"/>
              <a:t>medical attention immediately. Ask the clinic to take pictures of my injuries.</a:t>
            </a:r>
          </a:p>
          <a:p>
            <a:pPr lvl="1">
              <a:buFont typeface="Arial"/>
              <a:buChar char="•"/>
            </a:pPr>
            <a:r>
              <a:rPr lang="en-US" dirty="0"/>
              <a:t>Make a police report, even if I don’t want the abuser arrested. The report will become evidence of past </a:t>
            </a:r>
            <a:r>
              <a:rPr lang="en-US" dirty="0" smtClean="0"/>
              <a:t>abuse, </a:t>
            </a:r>
            <a:r>
              <a:rPr lang="en-US" dirty="0"/>
              <a:t>which might prove helpful to me in the future. The abuser will not be notified that you made the </a:t>
            </a:r>
            <a:r>
              <a:rPr lang="en-US" dirty="0" smtClean="0"/>
              <a:t>report. Make </a:t>
            </a:r>
            <a:r>
              <a:rPr lang="en-US" dirty="0"/>
              <a:t>the report as soon as possible after the abuse.</a:t>
            </a:r>
          </a:p>
          <a:p>
            <a:pPr marL="457200" lvl="1" indent="0" algn="r">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261</a:t>
            </a:fld>
            <a:endParaRPr lang="en-US" dirty="0"/>
          </a:p>
        </p:txBody>
      </p:sp>
    </p:spTree>
    <p:extLst>
      <p:ext uri="{BB962C8B-B14F-4D97-AF65-F5344CB8AC3E}">
        <p14:creationId xmlns:p14="http://schemas.microsoft.com/office/powerpoint/2010/main" val="913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a:t>Save evidence, in case I decide to take legal action now or later</a:t>
            </a:r>
            <a:r>
              <a:rPr lang="en-US" dirty="0" smtClean="0"/>
              <a:t>.</a:t>
            </a:r>
          </a:p>
          <a:p>
            <a:pPr marL="457200" lvl="1" indent="0">
              <a:buNone/>
            </a:pPr>
            <a:endParaRPr lang="en-US" dirty="0" smtClean="0"/>
          </a:p>
          <a:p>
            <a:pPr lvl="1">
              <a:buFont typeface="Arial"/>
              <a:buChar char="•"/>
            </a:pPr>
            <a:r>
              <a:rPr lang="en-US" dirty="0" smtClean="0"/>
              <a:t>Evidence </a:t>
            </a:r>
            <a:r>
              <a:rPr lang="en-US" dirty="0"/>
              <a:t>includes medical records and police reports, dated photos of my injuries or the house in disarray, torn clothing, any weapons </a:t>
            </a:r>
            <a:r>
              <a:rPr lang="en-US" dirty="0" smtClean="0"/>
              <a:t>used, and </a:t>
            </a:r>
            <a:r>
              <a:rPr lang="en-US" dirty="0"/>
              <a:t>statements from anyone who saw the attack.</a:t>
            </a:r>
          </a:p>
          <a:p>
            <a:pPr marL="457200" lvl="1" indent="0">
              <a:buNone/>
            </a:pPr>
            <a:endParaRPr lang="en-US" sz="30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262</a:t>
            </a:fld>
            <a:endParaRPr lang="en-US" dirty="0"/>
          </a:p>
        </p:txBody>
      </p:sp>
    </p:spTree>
    <p:extLst>
      <p:ext uri="{BB962C8B-B14F-4D97-AF65-F5344CB8AC3E}">
        <p14:creationId xmlns:p14="http://schemas.microsoft.com/office/powerpoint/2010/main" val="38276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smtClean="0"/>
              <a:t>Go </a:t>
            </a:r>
            <a:r>
              <a:rPr lang="en-US" dirty="0"/>
              <a:t>to court to get an order of protection from domestic abuse. </a:t>
            </a:r>
            <a:endParaRPr lang="en-US" dirty="0" smtClean="0"/>
          </a:p>
          <a:p>
            <a:pPr lvl="1">
              <a:buFont typeface="Arial"/>
              <a:buChar char="•"/>
            </a:pPr>
            <a:endParaRPr lang="en-US" dirty="0"/>
          </a:p>
          <a:p>
            <a:pPr lvl="1">
              <a:buFont typeface="Arial"/>
              <a:buChar char="•"/>
            </a:pPr>
            <a:r>
              <a:rPr lang="en-US" dirty="0" smtClean="0"/>
              <a:t>I </a:t>
            </a:r>
            <a:r>
              <a:rPr lang="en-US" dirty="0"/>
              <a:t>can call the local </a:t>
            </a:r>
            <a:r>
              <a:rPr lang="en-US" dirty="0" smtClean="0"/>
              <a:t>domestic-violence </a:t>
            </a:r>
            <a:r>
              <a:rPr lang="en-US" dirty="0"/>
              <a:t>program to learn more about this option and to get help with court action.</a:t>
            </a:r>
          </a:p>
          <a:p>
            <a:pPr lvl="1"/>
            <a:endParaRPr lang="en-US" sz="30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263</a:t>
            </a:fld>
            <a:endParaRPr lang="en-US" dirty="0"/>
          </a:p>
        </p:txBody>
      </p:sp>
    </p:spTree>
    <p:extLst>
      <p:ext uri="{BB962C8B-B14F-4D97-AF65-F5344CB8AC3E}">
        <p14:creationId xmlns:p14="http://schemas.microsoft.com/office/powerpoint/2010/main" val="251046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a:t>Seek out people who want to help me. Decide who I can talk openly with to receive the support I </a:t>
            </a:r>
            <a:r>
              <a:rPr lang="en-US" dirty="0" smtClean="0"/>
              <a:t>need.</a:t>
            </a:r>
          </a:p>
          <a:p>
            <a:pPr lvl="1">
              <a:buFont typeface="Arial"/>
              <a:buChar char="•"/>
            </a:pPr>
            <a:endParaRPr lang="en-US" dirty="0"/>
          </a:p>
          <a:p>
            <a:pPr lvl="1">
              <a:buFont typeface="Arial"/>
              <a:buChar char="•"/>
            </a:pPr>
            <a:r>
              <a:rPr lang="en-US" dirty="0" smtClean="0"/>
              <a:t>Plan </a:t>
            </a:r>
            <a:r>
              <a:rPr lang="en-US" dirty="0"/>
              <a:t>to attend a victim’s support group for at least </a:t>
            </a:r>
            <a:r>
              <a:rPr lang="en-US" dirty="0" smtClean="0"/>
              <a:t>two </a:t>
            </a:r>
            <a:r>
              <a:rPr lang="en-US" dirty="0"/>
              <a:t>weeks to learn more about myself and the relationship</a:t>
            </a:r>
            <a:r>
              <a:rPr lang="en-US" dirty="0" smtClean="0"/>
              <a:t>.</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264</a:t>
            </a:fld>
            <a:endParaRPr lang="en-US" dirty="0"/>
          </a:p>
        </p:txBody>
      </p:sp>
    </p:spTree>
    <p:extLst>
      <p:ext uri="{BB962C8B-B14F-4D97-AF65-F5344CB8AC3E}">
        <p14:creationId xmlns:p14="http://schemas.microsoft.com/office/powerpoint/2010/main" val="371802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t>
            </a:r>
            <a:r>
              <a:rPr lang="en-US" dirty="0"/>
              <a:t>Planning</a:t>
            </a:r>
          </a:p>
        </p:txBody>
      </p:sp>
      <p:sp>
        <p:nvSpPr>
          <p:cNvPr id="3" name="Content Placeholder 2"/>
          <p:cNvSpPr>
            <a:spLocks noGrp="1"/>
          </p:cNvSpPr>
          <p:nvPr>
            <p:ph idx="1"/>
          </p:nvPr>
        </p:nvSpPr>
        <p:spPr/>
        <p:txBody>
          <a:bodyPr>
            <a:normAutofit/>
          </a:bodyPr>
          <a:lstStyle/>
          <a:p>
            <a:pPr lvl="1">
              <a:buFont typeface="Arial"/>
              <a:buChar char="•"/>
            </a:pPr>
            <a:r>
              <a:rPr lang="en-US" dirty="0" smtClean="0"/>
              <a:t>I </a:t>
            </a:r>
            <a:r>
              <a:rPr lang="en-US" dirty="0"/>
              <a:t>can increase my safety and prepare in advance for the possibility of further </a:t>
            </a:r>
            <a:r>
              <a:rPr lang="en-US" dirty="0" smtClean="0"/>
              <a:t>violence.</a:t>
            </a:r>
          </a:p>
          <a:p>
            <a:pPr lvl="1">
              <a:buFont typeface="Arial"/>
              <a:buChar char="•"/>
            </a:pPr>
            <a:endParaRPr lang="en-US" dirty="0"/>
          </a:p>
          <a:p>
            <a:pPr lvl="1">
              <a:buFont typeface="Arial"/>
              <a:buChar char="•"/>
            </a:pPr>
            <a:r>
              <a:rPr lang="en-US" dirty="0" smtClean="0"/>
              <a:t>I </a:t>
            </a:r>
            <a:r>
              <a:rPr lang="en-US" dirty="0"/>
              <a:t>have choices about how to best get my children and myself to safety</a:t>
            </a:r>
            <a:r>
              <a:rPr lang="en-US" dirty="0" smtClean="0"/>
              <a:t>.</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265</a:t>
            </a:fld>
            <a:endParaRPr lang="en-US" dirty="0"/>
          </a:p>
        </p:txBody>
      </p:sp>
    </p:spTree>
    <p:extLst>
      <p:ext uri="{BB962C8B-B14F-4D97-AF65-F5344CB8AC3E}">
        <p14:creationId xmlns:p14="http://schemas.microsoft.com/office/powerpoint/2010/main" val="20963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Safety Planning</a:t>
            </a:r>
            <a:r>
              <a:rPr lang="en-US" sz="3600" dirty="0" smtClean="0"/>
              <a:t/>
            </a:r>
            <a:br>
              <a:rPr lang="en-US" sz="3600"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lnSpcReduction="10000"/>
          </a:bodyPr>
          <a:lstStyle/>
          <a:p>
            <a:pPr marL="971550" lvl="1" indent="-514350">
              <a:buFont typeface="+mj-lt"/>
              <a:buAutoNum type="arabicPeriod"/>
            </a:pPr>
            <a:r>
              <a:rPr lang="en-US" dirty="0" smtClean="0"/>
              <a:t>Recognize </a:t>
            </a:r>
            <a:r>
              <a:rPr lang="en-US" dirty="0"/>
              <a:t>that safety planning provides a degree of safety for victims and witnesses</a:t>
            </a:r>
            <a:r>
              <a:rPr lang="en-US" dirty="0" smtClean="0"/>
              <a:t>.</a:t>
            </a:r>
          </a:p>
          <a:p>
            <a:pPr lvl="2"/>
            <a:r>
              <a:rPr lang="en-US" sz="2800" dirty="0" smtClean="0">
                <a:solidFill>
                  <a:srgbClr val="4F81BD"/>
                </a:solidFill>
              </a:rPr>
              <a:t>It is far better to have a safety plan and not have to use it than not to have a safety plan and to need it. Don’t keep your abuse a secret.</a:t>
            </a:r>
            <a:endParaRPr lang="en-US" sz="2800" dirty="0">
              <a:solidFill>
                <a:srgbClr val="4F81BD"/>
              </a:solidFill>
            </a:endParaRPr>
          </a:p>
          <a:p>
            <a:pPr marL="971550" lvl="1" indent="-514350">
              <a:buFont typeface="+mj-lt"/>
              <a:buAutoNum type="arabicPeriod"/>
            </a:pPr>
            <a:r>
              <a:rPr lang="en-US" dirty="0"/>
              <a:t>Identify the elements that make for an effective </a:t>
            </a:r>
            <a:r>
              <a:rPr lang="en-US" dirty="0" smtClean="0"/>
              <a:t>safety plan. </a:t>
            </a:r>
          </a:p>
          <a:p>
            <a:pPr lvl="2"/>
            <a:r>
              <a:rPr lang="en-US" sz="2800" dirty="0" smtClean="0">
                <a:solidFill>
                  <a:srgbClr val="4F81BD"/>
                </a:solidFill>
              </a:rPr>
              <a:t>Recognizing the need for a safety plan and getting help to develop and implement the plan.</a:t>
            </a:r>
            <a:endParaRPr lang="en-US" sz="2800" dirty="0">
              <a:solidFill>
                <a:srgbClr val="4F81BD"/>
              </a:solidFill>
            </a:endParaRPr>
          </a:p>
          <a:p>
            <a:pPr marL="857250" lvl="2" indent="0">
              <a:buNone/>
            </a:pPr>
            <a:endParaRPr lang="en-US" sz="1600" dirty="0"/>
          </a:p>
          <a:p>
            <a:pPr marL="1314450" lvl="2" indent="-457200">
              <a:buFont typeface="+mj-lt"/>
              <a:buAutoNum type="arabicPeriod"/>
            </a:pPr>
            <a:endParaRPr lang="en-US" sz="2800" dirty="0" smtClean="0"/>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266</a:t>
            </a:fld>
            <a:endParaRPr lang="en-US" dirty="0"/>
          </a:p>
        </p:txBody>
      </p:sp>
    </p:spTree>
    <p:extLst>
      <p:ext uri="{BB962C8B-B14F-4D97-AF65-F5344CB8AC3E}">
        <p14:creationId xmlns:p14="http://schemas.microsoft.com/office/powerpoint/2010/main" val="31236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Planning</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fontScale="92500" lnSpcReduction="10000"/>
          </a:bodyPr>
          <a:lstStyle/>
          <a:p>
            <a:pPr marL="971550" lvl="1" indent="-514350">
              <a:buFont typeface="+mj-lt"/>
              <a:buAutoNum type="arabicPeriod" startAt="3"/>
            </a:pPr>
            <a:r>
              <a:rPr lang="en-US" dirty="0" smtClean="0"/>
              <a:t>Describe </a:t>
            </a:r>
            <a:r>
              <a:rPr lang="en-US" dirty="0"/>
              <a:t>what can </a:t>
            </a:r>
            <a:r>
              <a:rPr lang="en-US" dirty="0" smtClean="0"/>
              <a:t>be done </a:t>
            </a:r>
            <a:r>
              <a:rPr lang="en-US" dirty="0"/>
              <a:t>before, </a:t>
            </a:r>
            <a:r>
              <a:rPr lang="en-US" dirty="0" smtClean="0"/>
              <a:t>during, </a:t>
            </a:r>
            <a:r>
              <a:rPr lang="en-US" dirty="0"/>
              <a:t>and after a violent incident. </a:t>
            </a:r>
            <a:endParaRPr lang="en-US" dirty="0" smtClean="0"/>
          </a:p>
          <a:p>
            <a:pPr marL="1028700" lvl="2" indent="-171450"/>
            <a:r>
              <a:rPr lang="en-US" sz="2800" dirty="0" smtClean="0">
                <a:solidFill>
                  <a:srgbClr val="4F81BD"/>
                </a:solidFill>
              </a:rPr>
              <a:t>Before: Enlist help, develop code for emergency help, save money, leave money and documents with a trusted person, decide where to escape to, know numbers, identify escape path, teach children to dial 911, pack.</a:t>
            </a:r>
          </a:p>
          <a:p>
            <a:pPr marL="1028700" lvl="2" indent="-171450"/>
            <a:r>
              <a:rPr lang="en-US" sz="2800" dirty="0" smtClean="0">
                <a:solidFill>
                  <a:srgbClr val="4F81BD"/>
                </a:solidFill>
              </a:rPr>
              <a:t>During: Stay close to a safe exit, get away, call 911, use judgment and intuition.</a:t>
            </a:r>
          </a:p>
          <a:p>
            <a:pPr marL="1028700" lvl="2" indent="-171450"/>
            <a:r>
              <a:rPr lang="en-US" sz="2800" dirty="0" smtClean="0">
                <a:solidFill>
                  <a:srgbClr val="4F81BD"/>
                </a:solidFill>
              </a:rPr>
              <a:t>After: Get medical attention, make a police report, save evidence, go to court, get help.</a:t>
            </a:r>
            <a:endParaRPr lang="en-US" sz="2800" dirty="0">
              <a:solidFill>
                <a:srgbClr val="4F81BD"/>
              </a:solidFill>
            </a:endParaRPr>
          </a:p>
          <a:p>
            <a:pPr marL="857250" lvl="2" indent="0">
              <a:buNone/>
            </a:pPr>
            <a:endParaRPr lang="en-US" sz="1600" dirty="0">
              <a:solidFill>
                <a:srgbClr val="4F81BD"/>
              </a:solidFill>
            </a:endParaRPr>
          </a:p>
          <a:p>
            <a:pPr marL="1314450" lvl="2" indent="-457200">
              <a:buFont typeface="+mj-lt"/>
              <a:buAutoNum type="arabicPeriod"/>
            </a:pPr>
            <a:endParaRPr lang="en-US" sz="2800" dirty="0" smtClean="0">
              <a:solidFill>
                <a:srgbClr val="4F81BD"/>
              </a:solidFill>
            </a:endParaRPr>
          </a:p>
          <a:p>
            <a:pPr lvl="1">
              <a:buFont typeface="Wingdings" charset="2"/>
              <a:buChar char="§"/>
            </a:pPr>
            <a:endParaRPr lang="en-US" sz="3200" dirty="0" smtClean="0"/>
          </a:p>
          <a:p>
            <a:pPr lvl="1">
              <a:buFont typeface="Wingdings" charset="2"/>
              <a:buChar char="§"/>
            </a:pPr>
            <a:endParaRPr lang="en-US" sz="3200" dirty="0" smtClean="0"/>
          </a:p>
          <a:p>
            <a:pPr lvl="1">
              <a:buFont typeface="Wingdings" charset="2"/>
              <a:buChar char="§"/>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267</a:t>
            </a:fld>
            <a:endParaRPr lang="en-US" dirty="0"/>
          </a:p>
        </p:txBody>
      </p:sp>
    </p:spTree>
    <p:extLst>
      <p:ext uri="{BB962C8B-B14F-4D97-AF65-F5344CB8AC3E}">
        <p14:creationId xmlns:p14="http://schemas.microsoft.com/office/powerpoint/2010/main" val="360343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Conducting Training</a:t>
            </a:r>
            <a:endParaRPr lang="en-US" dirty="0"/>
          </a:p>
        </p:txBody>
      </p:sp>
      <p:sp>
        <p:nvSpPr>
          <p:cNvPr id="3" name="Slide Number Placeholder 2"/>
          <p:cNvSpPr>
            <a:spLocks noGrp="1"/>
          </p:cNvSpPr>
          <p:nvPr>
            <p:ph type="sldNum" sz="quarter" idx="12"/>
          </p:nvPr>
        </p:nvSpPr>
        <p:spPr/>
        <p:txBody>
          <a:bodyPr/>
          <a:lstStyle/>
          <a:p>
            <a:fld id="{4813C0F2-E4A7-234C-B8C5-7DB82017C726}" type="slidenum">
              <a:rPr lang="en-US" smtClean="0"/>
              <a:t>268</a:t>
            </a:fld>
            <a:endParaRPr lang="en-US" dirty="0"/>
          </a:p>
        </p:txBody>
      </p:sp>
    </p:spTree>
    <p:extLst>
      <p:ext uri="{BB962C8B-B14F-4D97-AF65-F5344CB8AC3E}">
        <p14:creationId xmlns:p14="http://schemas.microsoft.com/office/powerpoint/2010/main" val="28870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Training </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Setup Items</a:t>
            </a:r>
          </a:p>
          <a:p>
            <a:pPr lvl="1">
              <a:buFont typeface="Arial"/>
              <a:buChar char="•"/>
            </a:pPr>
            <a:r>
              <a:rPr lang="en-US" dirty="0" smtClean="0"/>
              <a:t>Equipment and Handouts</a:t>
            </a:r>
          </a:p>
          <a:p>
            <a:pPr lvl="2">
              <a:buFont typeface="Wingdings" charset="2"/>
              <a:buChar char="ü"/>
            </a:pPr>
            <a:r>
              <a:rPr lang="en-US" dirty="0"/>
              <a:t>“Sin by Silence," is available </a:t>
            </a:r>
            <a:r>
              <a:rPr lang="en-US" dirty="0" smtClean="0"/>
              <a:t>for </a:t>
            </a:r>
            <a:r>
              <a:rPr lang="en-US" dirty="0"/>
              <a:t>purchase </a:t>
            </a:r>
            <a:r>
              <a:rPr lang="en-US" dirty="0" smtClean="0"/>
              <a:t>at: </a:t>
            </a:r>
            <a:r>
              <a:rPr lang="en-US" dirty="0">
                <a:hlinkClick r:id="rId2"/>
              </a:rPr>
              <a:t>http://</a:t>
            </a:r>
            <a:r>
              <a:rPr lang="en-US" dirty="0" smtClean="0">
                <a:hlinkClick r:id="rId2"/>
              </a:rPr>
              <a:t>www.sinbysilence.com</a:t>
            </a:r>
            <a:endParaRPr lang="en-US" dirty="0" smtClean="0"/>
          </a:p>
          <a:p>
            <a:pPr lvl="2">
              <a:buFont typeface="Wingdings" charset="2"/>
              <a:buChar char="ü"/>
            </a:pPr>
            <a:r>
              <a:rPr lang="en-US" dirty="0" smtClean="0"/>
              <a:t>First Person Accounts: Leslie Morgan Steiner and Nicci’s Story are available at:</a:t>
            </a:r>
            <a:r>
              <a:rPr lang="en-US" dirty="0" smtClean="0">
                <a:hlinkClick r:id="rId3"/>
              </a:rPr>
              <a:t>https</a:t>
            </a:r>
            <a:r>
              <a:rPr lang="en-US" dirty="0">
                <a:hlinkClick r:id="rId3"/>
              </a:rPr>
              <a:t>://www.familyministries.org/resources/index.asp?c_id=147&amp;t_id=</a:t>
            </a:r>
            <a:r>
              <a:rPr lang="en-US" dirty="0" smtClean="0">
                <a:hlinkClick r:id="rId3"/>
              </a:rPr>
              <a:t>114</a:t>
            </a:r>
            <a:r>
              <a:rPr lang="en-US" dirty="0" smtClean="0"/>
              <a:t>. See the Domestic Violence Resource Manual: 2. Services, 2.1. Setting Up a Domestic Violence Ministry, then 2.1.5.1 and 2.1.5.2.</a:t>
            </a:r>
          </a:p>
          <a:p>
            <a:pPr lvl="2">
              <a:buFont typeface="Wingdings" charset="2"/>
              <a:buChar char="ü"/>
            </a:pPr>
            <a:endParaRPr lang="en-US" dirty="0"/>
          </a:p>
          <a:p>
            <a:pPr lvl="2">
              <a:buFont typeface="Wingdings" charset="2"/>
              <a:buChar char="ü"/>
            </a:pPr>
            <a:endParaRPr lang="en-US" dirty="0"/>
          </a:p>
          <a:p>
            <a:pPr lvl="2">
              <a:buFont typeface="Wingdings" charset="2"/>
              <a:buChar char="ü"/>
            </a:pPr>
            <a:endParaRPr lang="en-US" dirty="0" smtClean="0"/>
          </a:p>
          <a:p>
            <a:pPr lvl="2">
              <a:buFont typeface="Wingdings" charset="2"/>
              <a:buChar char="ü"/>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269</a:t>
            </a:fld>
            <a:endParaRPr lang="en-US" dirty="0"/>
          </a:p>
        </p:txBody>
      </p:sp>
    </p:spTree>
    <p:extLst>
      <p:ext uri="{BB962C8B-B14F-4D97-AF65-F5344CB8AC3E}">
        <p14:creationId xmlns:p14="http://schemas.microsoft.com/office/powerpoint/2010/main" val="96484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Children</a:t>
            </a:r>
          </a:p>
          <a:p>
            <a:pPr lvl="1">
              <a:buFont typeface="Arial"/>
              <a:buChar char="•"/>
            </a:pPr>
            <a:r>
              <a:rPr lang="en-US" dirty="0" smtClean="0"/>
              <a:t>Making the victim feel guilty about the children</a:t>
            </a:r>
          </a:p>
          <a:p>
            <a:pPr lvl="1">
              <a:buFont typeface="Arial"/>
              <a:buChar char="•"/>
            </a:pPr>
            <a:r>
              <a:rPr lang="en-US" dirty="0" smtClean="0"/>
              <a:t>Using the children to relay messages</a:t>
            </a:r>
          </a:p>
          <a:p>
            <a:pPr lvl="1">
              <a:buFont typeface="Arial"/>
              <a:buChar char="•"/>
            </a:pPr>
            <a:r>
              <a:rPr lang="en-US" dirty="0" smtClean="0"/>
              <a:t>Using visitation to harass the victim</a:t>
            </a:r>
          </a:p>
          <a:p>
            <a:pPr lvl="1">
              <a:buFont typeface="Arial"/>
              <a:buChar char="•"/>
            </a:pPr>
            <a:r>
              <a:rPr lang="en-US" dirty="0" smtClean="0"/>
              <a:t>Threatening to take the children away</a:t>
            </a:r>
          </a:p>
        </p:txBody>
      </p:sp>
      <p:sp>
        <p:nvSpPr>
          <p:cNvPr id="2" name="Slide Number Placeholder 1"/>
          <p:cNvSpPr>
            <a:spLocks noGrp="1"/>
          </p:cNvSpPr>
          <p:nvPr>
            <p:ph type="sldNum" sz="quarter" idx="12"/>
          </p:nvPr>
        </p:nvSpPr>
        <p:spPr/>
        <p:txBody>
          <a:bodyPr/>
          <a:lstStyle/>
          <a:p>
            <a:fld id="{4813C0F2-E4A7-234C-B8C5-7DB82017C726}" type="slidenum">
              <a:rPr lang="en-US" smtClean="0"/>
              <a:t>27</a:t>
            </a:fld>
            <a:endParaRPr lang="en-US" dirty="0"/>
          </a:p>
        </p:txBody>
      </p:sp>
    </p:spTree>
    <p:extLst>
      <p:ext uri="{BB962C8B-B14F-4D97-AF65-F5344CB8AC3E}">
        <p14:creationId xmlns:p14="http://schemas.microsoft.com/office/powerpoint/2010/main" val="167270963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Conducting Training </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t>Setup Items</a:t>
            </a:r>
          </a:p>
          <a:p>
            <a:pPr lvl="1">
              <a:buFont typeface="Arial"/>
              <a:buChar char="•"/>
            </a:pPr>
            <a:r>
              <a:rPr lang="en-US" dirty="0" smtClean="0"/>
              <a:t>Equipment and Handouts</a:t>
            </a:r>
          </a:p>
          <a:p>
            <a:pPr lvl="2">
              <a:buFont typeface="Wingdings" charset="2"/>
              <a:buChar char="ü"/>
            </a:pPr>
            <a:r>
              <a:rPr lang="en-US" dirty="0" smtClean="0"/>
              <a:t>This training presentation is available online at: </a:t>
            </a:r>
            <a:r>
              <a:rPr lang="en-US" dirty="0">
                <a:hlinkClick r:id="rId2"/>
              </a:rPr>
              <a:t>https://www.familyministries.org/resources/index.asp?c_id=147&amp;t_id=</a:t>
            </a:r>
            <a:r>
              <a:rPr lang="en-US" dirty="0" smtClean="0">
                <a:hlinkClick r:id="rId2"/>
              </a:rPr>
              <a:t>114</a:t>
            </a:r>
            <a:endParaRPr lang="en-US" dirty="0" smtClean="0"/>
          </a:p>
          <a:p>
            <a:pPr lvl="2">
              <a:buFont typeface="Wingdings" charset="2"/>
              <a:buChar char="ü"/>
            </a:pPr>
            <a:r>
              <a:rPr lang="en-US" dirty="0"/>
              <a:t>Copies of slides. Six slides per page works well. </a:t>
            </a:r>
            <a:r>
              <a:rPr lang="en-US" dirty="0" smtClean="0"/>
              <a:t>To </a:t>
            </a:r>
            <a:r>
              <a:rPr lang="en-US" dirty="0"/>
              <a:t>print slides in PowerPoint go to File, Print What, click on the arrow, select Handouts, and select quantity per page. Note that printing slides––on both sides of the page––requires approximately </a:t>
            </a:r>
            <a:r>
              <a:rPr lang="en-US" dirty="0" smtClean="0"/>
              <a:t>25 </a:t>
            </a:r>
            <a:r>
              <a:rPr lang="en-US" dirty="0"/>
              <a:t>pages per participant</a:t>
            </a:r>
            <a:r>
              <a:rPr lang="en-US" dirty="0" smtClean="0"/>
              <a:t>.</a:t>
            </a:r>
          </a:p>
          <a:p>
            <a:pPr lvl="2">
              <a:buFont typeface="Wingdings" charset="2"/>
              <a:buChar char="ü"/>
            </a:pPr>
            <a:r>
              <a:rPr lang="en-US" dirty="0" smtClean="0"/>
              <a:t>Providing copies of slides is not absolutely necessary.</a:t>
            </a:r>
            <a:endParaRPr lang="en-US" dirty="0"/>
          </a:p>
          <a:p>
            <a:pPr lvl="2">
              <a:buFont typeface="Wingdings" charset="2"/>
              <a:buChar char="ü"/>
            </a:pPr>
            <a:endParaRPr lang="en-US" dirty="0"/>
          </a:p>
          <a:p>
            <a:pPr lvl="2">
              <a:buFont typeface="Wingdings" charset="2"/>
              <a:buChar char="ü"/>
            </a:pPr>
            <a:endParaRPr lang="en-US" dirty="0" smtClean="0"/>
          </a:p>
          <a:p>
            <a:pPr lvl="2">
              <a:buFont typeface="Wingdings" charset="2"/>
              <a:buChar char="ü"/>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270</a:t>
            </a:fld>
            <a:endParaRPr lang="en-US" dirty="0"/>
          </a:p>
        </p:txBody>
      </p:sp>
    </p:spTree>
    <p:extLst>
      <p:ext uri="{BB962C8B-B14F-4D97-AF65-F5344CB8AC3E}">
        <p14:creationId xmlns:p14="http://schemas.microsoft.com/office/powerpoint/2010/main" val="81425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Training </a:t>
            </a:r>
          </a:p>
        </p:txBody>
      </p:sp>
      <p:sp>
        <p:nvSpPr>
          <p:cNvPr id="3" name="Content Placeholder 2"/>
          <p:cNvSpPr>
            <a:spLocks noGrp="1"/>
          </p:cNvSpPr>
          <p:nvPr>
            <p:ph idx="1"/>
          </p:nvPr>
        </p:nvSpPr>
        <p:spPr/>
        <p:txBody>
          <a:bodyPr/>
          <a:lstStyle/>
          <a:p>
            <a:pPr>
              <a:buFont typeface="Wingdings" charset="2"/>
              <a:buChar char="§"/>
            </a:pPr>
            <a:r>
              <a:rPr lang="en-US" dirty="0" smtClean="0"/>
              <a:t>Setup</a:t>
            </a:r>
          </a:p>
          <a:p>
            <a:pPr lvl="1">
              <a:buFont typeface="Arial"/>
              <a:buChar char="•"/>
            </a:pPr>
            <a:r>
              <a:rPr lang="en-US" dirty="0" smtClean="0"/>
              <a:t>Beverages and Food</a:t>
            </a:r>
          </a:p>
          <a:p>
            <a:pPr lvl="2">
              <a:buFont typeface="Wingdings" charset="2"/>
              <a:buChar char="ü"/>
            </a:pPr>
            <a:r>
              <a:rPr lang="en-US" dirty="0" smtClean="0"/>
              <a:t>Hospitality, breaks, and lunch times are built into the agenda.</a:t>
            </a:r>
          </a:p>
          <a:p>
            <a:pPr lvl="2">
              <a:buFont typeface="Wingdings" charset="2"/>
              <a:buChar char="ü"/>
            </a:pPr>
            <a:r>
              <a:rPr lang="en-US" dirty="0" smtClean="0"/>
              <a:t>Keeping to scheduled times is important and can easily get away from workshop planners.</a:t>
            </a:r>
          </a:p>
          <a:p>
            <a:pPr lvl="2">
              <a:buFont typeface="Wingdings" charset="2"/>
              <a:buChar char="ü"/>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271</a:t>
            </a:fld>
            <a:endParaRPr lang="en-US" dirty="0"/>
          </a:p>
        </p:txBody>
      </p:sp>
    </p:spTree>
    <p:extLst>
      <p:ext uri="{BB962C8B-B14F-4D97-AF65-F5344CB8AC3E}">
        <p14:creationId xmlns:p14="http://schemas.microsoft.com/office/powerpoint/2010/main" val="216323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Training </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smtClean="0"/>
              <a:t>Presenting </a:t>
            </a:r>
          </a:p>
          <a:p>
            <a:pPr lvl="1">
              <a:buFont typeface="Arial"/>
              <a:buChar char="•"/>
            </a:pPr>
            <a:r>
              <a:rPr lang="en-US" dirty="0" smtClean="0"/>
              <a:t>Goals and Objectives</a:t>
            </a:r>
          </a:p>
          <a:p>
            <a:pPr lvl="2">
              <a:buFont typeface="Wingdings" charset="2"/>
              <a:buChar char="ü"/>
            </a:pPr>
            <a:r>
              <a:rPr lang="en-US" sz="2600" dirty="0" smtClean="0"/>
              <a:t>Training goals are clearly stated. Reinforce them.</a:t>
            </a:r>
          </a:p>
          <a:p>
            <a:pPr lvl="2">
              <a:buFont typeface="Wingdings" charset="2"/>
              <a:buChar char="ü"/>
            </a:pPr>
            <a:r>
              <a:rPr lang="en-US" sz="2600" dirty="0" smtClean="0"/>
              <a:t>Objectives are identified for each topic and begin each topic section. Objectives are reviewed at the end of each topic section. Abbreviated </a:t>
            </a:r>
            <a:r>
              <a:rPr lang="en-US" sz="2600" dirty="0"/>
              <a:t>answers are provided.</a:t>
            </a:r>
            <a:endParaRPr lang="en-US" sz="2600" dirty="0" smtClean="0"/>
          </a:p>
          <a:p>
            <a:pPr lvl="2">
              <a:buFont typeface="Wingdings" charset="2"/>
              <a:buChar char="ü"/>
            </a:pPr>
            <a:r>
              <a:rPr lang="en-US" sz="2600" dirty="0" smtClean="0"/>
              <a:t>The presenter may wish to conduct a review of the topic material during the summary or simply point out what should be mastered over time. </a:t>
            </a:r>
          </a:p>
          <a:p>
            <a:pPr lvl="2">
              <a:buFont typeface="Wingdings" charset="2"/>
              <a:buChar char="ü"/>
            </a:pPr>
            <a:r>
              <a:rPr lang="en-US" sz="2600" dirty="0" smtClean="0"/>
              <a:t>Participants are not expected to have perfect recall. Instead, they should understand concepts and know where to find information when they need it. </a:t>
            </a:r>
            <a:endParaRPr lang="en-US" sz="26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272</a:t>
            </a:fld>
            <a:endParaRPr lang="en-US" dirty="0"/>
          </a:p>
        </p:txBody>
      </p:sp>
    </p:spTree>
    <p:extLst>
      <p:ext uri="{BB962C8B-B14F-4D97-AF65-F5344CB8AC3E}">
        <p14:creationId xmlns:p14="http://schemas.microsoft.com/office/powerpoint/2010/main" val="194531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Training </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smtClean="0"/>
              <a:t>Presenting </a:t>
            </a:r>
          </a:p>
          <a:p>
            <a:pPr lvl="1">
              <a:buFont typeface="Arial"/>
              <a:buChar char="•"/>
            </a:pPr>
            <a:r>
              <a:rPr lang="en-US" dirty="0" smtClean="0"/>
              <a:t>Slide Content</a:t>
            </a:r>
          </a:p>
          <a:p>
            <a:pPr lvl="2">
              <a:buFont typeface="Wingdings" charset="2"/>
              <a:buChar char="ü"/>
            </a:pPr>
            <a:r>
              <a:rPr lang="en-US" dirty="0"/>
              <a:t>Slides are deliberately packed full of information so that the audience has a record of important information to refer to when they need it. </a:t>
            </a:r>
            <a:r>
              <a:rPr lang="en-US" dirty="0" smtClean="0"/>
              <a:t>Slides </a:t>
            </a:r>
            <a:r>
              <a:rPr lang="en-US" dirty="0"/>
              <a:t>are not meant to be read to participants. </a:t>
            </a:r>
          </a:p>
          <a:p>
            <a:pPr lvl="2">
              <a:buFont typeface="Wingdings" charset="2"/>
              <a:buChar char="ü"/>
            </a:pPr>
            <a:r>
              <a:rPr lang="en-US" dirty="0"/>
              <a:t>Presenters may wish to adjust slides to fit personal presentation styles. </a:t>
            </a:r>
            <a:r>
              <a:rPr lang="en-US" dirty="0" smtClean="0"/>
              <a:t>Consider </a:t>
            </a:r>
            <a:r>
              <a:rPr lang="en-US" dirty="0"/>
              <a:t>saving revisions in a separate file</a:t>
            </a:r>
            <a:r>
              <a:rPr lang="en-US" dirty="0" smtClean="0"/>
              <a:t>.</a:t>
            </a:r>
          </a:p>
          <a:p>
            <a:pPr lvl="2">
              <a:buFont typeface="Wingdings" charset="2"/>
              <a:buChar char="ü"/>
            </a:pPr>
            <a:r>
              <a:rPr lang="en-US" dirty="0" smtClean="0"/>
              <a:t>Sections may be hidden by clicking of the section arrow. Sections may be added or deleted.</a:t>
            </a:r>
          </a:p>
          <a:p>
            <a:pPr lvl="2">
              <a:buFont typeface="Wingdings" charset="2"/>
              <a:buChar char="ü"/>
            </a:pPr>
            <a:r>
              <a:rPr lang="en-US" dirty="0" smtClean="0"/>
              <a:t>Slides may be hidden. Click on Slide Show, Hide Slide.</a:t>
            </a: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273</a:t>
            </a:fld>
            <a:endParaRPr lang="en-US" dirty="0"/>
          </a:p>
        </p:txBody>
      </p:sp>
    </p:spTree>
    <p:extLst>
      <p:ext uri="{BB962C8B-B14F-4D97-AF65-F5344CB8AC3E}">
        <p14:creationId xmlns:p14="http://schemas.microsoft.com/office/powerpoint/2010/main" val="16501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Training </a:t>
            </a:r>
          </a:p>
        </p:txBody>
      </p:sp>
      <p:sp>
        <p:nvSpPr>
          <p:cNvPr id="3" name="Content Placeholder 2"/>
          <p:cNvSpPr>
            <a:spLocks noGrp="1"/>
          </p:cNvSpPr>
          <p:nvPr>
            <p:ph idx="1"/>
          </p:nvPr>
        </p:nvSpPr>
        <p:spPr/>
        <p:txBody>
          <a:bodyPr>
            <a:noAutofit/>
          </a:bodyPr>
          <a:lstStyle/>
          <a:p>
            <a:pPr>
              <a:buFont typeface="Wingdings" charset="2"/>
              <a:buChar char="§"/>
            </a:pPr>
            <a:r>
              <a:rPr lang="en-US" sz="3000" dirty="0" smtClean="0"/>
              <a:t>Presenting</a:t>
            </a:r>
          </a:p>
          <a:p>
            <a:pPr lvl="1">
              <a:buFont typeface="Arial"/>
              <a:buChar char="•"/>
            </a:pPr>
            <a:r>
              <a:rPr lang="en-US" sz="2600" dirty="0" smtClean="0"/>
              <a:t>Presenter’s Notes</a:t>
            </a:r>
          </a:p>
          <a:p>
            <a:pPr lvl="2">
              <a:buFont typeface="Wingdings" charset="2"/>
              <a:buChar char="ü"/>
            </a:pPr>
            <a:r>
              <a:rPr lang="en-US" sz="2200" dirty="0" smtClean="0"/>
              <a:t>Notes may be added to presentation slides that are only visible to the presenter. Notes can be useful in ensuring that important points are made clear.</a:t>
            </a:r>
          </a:p>
          <a:p>
            <a:pPr lvl="2">
              <a:buFont typeface="Wingdings" charset="2"/>
              <a:buChar char="ü"/>
            </a:pPr>
            <a:r>
              <a:rPr lang="en-US" sz="2200" dirty="0" smtClean="0"/>
              <a:t>Or </a:t>
            </a:r>
            <a:r>
              <a:rPr lang="en-US" sz="2200" dirty="0"/>
              <a:t>to add notes: </a:t>
            </a:r>
            <a:r>
              <a:rPr lang="en-US" sz="2200" dirty="0" smtClean="0"/>
              <a:t>Click </a:t>
            </a:r>
            <a:r>
              <a:rPr lang="en-US" sz="2200" dirty="0"/>
              <a:t>on View, then click on Notes Page. Then add notes at the prompt. </a:t>
            </a:r>
          </a:p>
        </p:txBody>
      </p:sp>
      <p:sp>
        <p:nvSpPr>
          <p:cNvPr id="4" name="Slide Number Placeholder 3"/>
          <p:cNvSpPr>
            <a:spLocks noGrp="1"/>
          </p:cNvSpPr>
          <p:nvPr>
            <p:ph type="sldNum" sz="quarter" idx="12"/>
          </p:nvPr>
        </p:nvSpPr>
        <p:spPr/>
        <p:txBody>
          <a:bodyPr/>
          <a:lstStyle/>
          <a:p>
            <a:fld id="{4813C0F2-E4A7-234C-B8C5-7DB82017C726}" type="slidenum">
              <a:rPr lang="en-US" smtClean="0"/>
              <a:t>274</a:t>
            </a:fld>
            <a:endParaRPr lang="en-US" dirty="0"/>
          </a:p>
        </p:txBody>
      </p:sp>
    </p:spTree>
    <p:extLst>
      <p:ext uri="{BB962C8B-B14F-4D97-AF65-F5344CB8AC3E}">
        <p14:creationId xmlns:p14="http://schemas.microsoft.com/office/powerpoint/2010/main" val="186925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Training </a:t>
            </a:r>
          </a:p>
        </p:txBody>
      </p:sp>
      <p:sp>
        <p:nvSpPr>
          <p:cNvPr id="3" name="Content Placeholder 2"/>
          <p:cNvSpPr>
            <a:spLocks noGrp="1"/>
          </p:cNvSpPr>
          <p:nvPr>
            <p:ph idx="1"/>
          </p:nvPr>
        </p:nvSpPr>
        <p:spPr/>
        <p:txBody>
          <a:bodyPr>
            <a:noAutofit/>
          </a:bodyPr>
          <a:lstStyle/>
          <a:p>
            <a:pPr>
              <a:buFont typeface="Wingdings" charset="2"/>
              <a:buChar char="§"/>
            </a:pPr>
            <a:r>
              <a:rPr lang="en-US" sz="3000" dirty="0" smtClean="0"/>
              <a:t>Presenting</a:t>
            </a:r>
          </a:p>
          <a:p>
            <a:pPr lvl="1">
              <a:buFont typeface="Arial"/>
              <a:buChar char="•"/>
            </a:pPr>
            <a:r>
              <a:rPr lang="en-US" sz="2600" dirty="0" smtClean="0"/>
              <a:t>Presenter’s Notes</a:t>
            </a:r>
          </a:p>
          <a:p>
            <a:pPr lvl="2">
              <a:buFont typeface="Wingdings" charset="2"/>
              <a:buChar char="ü"/>
            </a:pPr>
            <a:r>
              <a:rPr lang="en-US" sz="2200" dirty="0" smtClean="0"/>
              <a:t>Or</a:t>
            </a:r>
            <a:r>
              <a:rPr lang="en-US" sz="2200" dirty="0"/>
              <a:t>, while viewing a side, click on the three dots at the bottom of the window pane and drag the dots up the page.  You will see, “Click to add notes.” </a:t>
            </a:r>
          </a:p>
          <a:p>
            <a:pPr lvl="2">
              <a:buFont typeface="Wingdings" charset="2"/>
              <a:buChar char="ü"/>
            </a:pPr>
            <a:r>
              <a:rPr lang="en-US" sz="2200" dirty="0"/>
              <a:t>You can add notes while in Presenter View. This method does not allow you to  Cut, </a:t>
            </a:r>
            <a:r>
              <a:rPr lang="en-US" sz="2200" dirty="0" smtClean="0"/>
              <a:t>Paste, </a:t>
            </a:r>
            <a:r>
              <a:rPr lang="en-US" sz="2200" dirty="0"/>
              <a:t>or Edit. However, you can record a note while making a presentation.</a:t>
            </a:r>
          </a:p>
          <a:p>
            <a:pPr marL="914400" lvl="2" indent="0">
              <a:buNone/>
            </a:pPr>
            <a:endParaRPr lang="en-US" sz="20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275</a:t>
            </a:fld>
            <a:endParaRPr lang="en-US" dirty="0"/>
          </a:p>
        </p:txBody>
      </p:sp>
    </p:spTree>
    <p:extLst>
      <p:ext uri="{BB962C8B-B14F-4D97-AF65-F5344CB8AC3E}">
        <p14:creationId xmlns:p14="http://schemas.microsoft.com/office/powerpoint/2010/main" val="63580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 References</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276</a:t>
            </a:fld>
            <a:endParaRPr lang="en-US" dirty="0"/>
          </a:p>
        </p:txBody>
      </p:sp>
    </p:spTree>
    <p:extLst>
      <p:ext uri="{BB962C8B-B14F-4D97-AF65-F5344CB8AC3E}">
        <p14:creationId xmlns:p14="http://schemas.microsoft.com/office/powerpoint/2010/main" val="228158418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a:pPr>
            <a:r>
              <a:rPr lang="en-US" sz="2800" dirty="0"/>
              <a:t>Leslie Morgan Steiner, </a:t>
            </a:r>
            <a:r>
              <a:rPr lang="en-US" sz="2800" dirty="0">
                <a:hlinkClick r:id="rId2"/>
              </a:rPr>
              <a:t>http://www.ted.com/talks/</a:t>
            </a:r>
            <a:r>
              <a:rPr lang="en-US" sz="2800" dirty="0" smtClean="0">
                <a:hlinkClick r:id="rId2"/>
              </a:rPr>
              <a:t>leslie_morgan_steiner_why_domestic_violence_victims_don_t_leave.html</a:t>
            </a:r>
            <a:endParaRPr lang="en-US" sz="2800" dirty="0" smtClean="0"/>
          </a:p>
          <a:p>
            <a:pPr marL="800100" lvl="2" indent="0">
              <a:buNone/>
            </a:pPr>
            <a:endParaRPr lang="en-US" sz="2800" dirty="0" smtClean="0"/>
          </a:p>
          <a:p>
            <a:pPr marL="800100" lvl="2" indent="0">
              <a:buNone/>
            </a:pPr>
            <a:endParaRPr lang="en-US" sz="13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277</a:t>
            </a:fld>
            <a:endParaRPr lang="en-US" dirty="0"/>
          </a:p>
        </p:txBody>
      </p:sp>
    </p:spTree>
    <p:extLst>
      <p:ext uri="{BB962C8B-B14F-4D97-AF65-F5344CB8AC3E}">
        <p14:creationId xmlns:p14="http://schemas.microsoft.com/office/powerpoint/2010/main" val="354632530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2"/>
            </a:pPr>
            <a:r>
              <a:rPr lang="en-US" sz="2800" dirty="0" smtClean="0"/>
              <a:t>Fr</a:t>
            </a:r>
            <a:r>
              <a:rPr lang="en-US" sz="2800" dirty="0"/>
              <a:t>. Charles W. Dahm, O.P.,</a:t>
            </a:r>
            <a:r>
              <a:rPr lang="en-US" sz="2800" u="sng" dirty="0">
                <a:hlinkClick r:id="rId2"/>
              </a:rPr>
              <a:t> http://stpiusvparish.org</a:t>
            </a:r>
            <a:r>
              <a:rPr lang="en-US" sz="2800" u="sng" dirty="0"/>
              <a:t>.</a:t>
            </a:r>
            <a:r>
              <a:rPr lang="en-US" sz="2800" dirty="0"/>
              <a:t> </a:t>
            </a:r>
          </a:p>
          <a:p>
            <a:pPr marL="800100" lvl="2" indent="0">
              <a:buNone/>
            </a:pPr>
            <a:endParaRPr lang="en-US" sz="2800" dirty="0" smtClean="0"/>
          </a:p>
          <a:p>
            <a:pPr marL="800100" lvl="2" indent="0">
              <a:buNone/>
            </a:pPr>
            <a:endParaRPr lang="en-US" sz="13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278</a:t>
            </a:fld>
            <a:endParaRPr lang="en-US" dirty="0"/>
          </a:p>
        </p:txBody>
      </p:sp>
    </p:spTree>
    <p:extLst>
      <p:ext uri="{BB962C8B-B14F-4D97-AF65-F5344CB8AC3E}">
        <p14:creationId xmlns:p14="http://schemas.microsoft.com/office/powerpoint/2010/main" val="207249518"/>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3"/>
            </a:pPr>
            <a:r>
              <a:rPr lang="en-US" sz="3000" dirty="0" smtClean="0"/>
              <a:t>Reverend Joyce Galvin,</a:t>
            </a:r>
            <a:r>
              <a:rPr lang="en-US" sz="3000" dirty="0">
                <a:hlinkClick r:id="rId2"/>
              </a:rPr>
              <a:t> </a:t>
            </a:r>
            <a:r>
              <a:rPr lang="en-US" sz="3000" dirty="0">
                <a:hlinkClick r:id="rId3"/>
              </a:rPr>
              <a:t>http://www.womenofvalorministry.org/home_page0.</a:t>
            </a:r>
            <a:r>
              <a:rPr lang="en-US" sz="3000" dirty="0" smtClean="0">
                <a:hlinkClick r:id="rId3"/>
              </a:rPr>
              <a:t>aspx</a:t>
            </a:r>
            <a:endParaRPr lang="en-US" sz="3000" dirty="0" smtClean="0"/>
          </a:p>
          <a:p>
            <a:pPr marL="800100" lvl="2" indent="0">
              <a:buNone/>
            </a:pPr>
            <a:endParaRPr lang="en-US" sz="3000" dirty="0" smtClean="0"/>
          </a:p>
          <a:p>
            <a:pPr marL="1314450" lvl="2" indent="-514350">
              <a:buFont typeface="+mj-lt"/>
              <a:buAutoNum type="arabicPeriod" startAt="3"/>
            </a:pPr>
            <a:endParaRPr lang="en-US" sz="3000" dirty="0" smtClean="0"/>
          </a:p>
          <a:p>
            <a:pPr marL="800100" lvl="2" indent="0">
              <a:buNone/>
            </a:pPr>
            <a:endParaRPr lang="en-US" sz="3000" dirty="0" smtClean="0"/>
          </a:p>
          <a:p>
            <a:pPr marL="1314450" lvl="2" indent="-514350">
              <a:buFont typeface="+mj-lt"/>
              <a:buAutoNum type="arabicPeriod"/>
            </a:pPr>
            <a:endParaRPr lang="en-US" sz="30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279</a:t>
            </a:fld>
            <a:endParaRPr lang="en-US" dirty="0"/>
          </a:p>
        </p:txBody>
      </p:sp>
    </p:spTree>
    <p:extLst>
      <p:ext uri="{BB962C8B-B14F-4D97-AF65-F5344CB8AC3E}">
        <p14:creationId xmlns:p14="http://schemas.microsoft.com/office/powerpoint/2010/main" val="84000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Male Privilege</a:t>
            </a:r>
          </a:p>
          <a:p>
            <a:pPr lvl="1">
              <a:buFont typeface="Arial"/>
              <a:buChar char="•"/>
            </a:pPr>
            <a:r>
              <a:rPr lang="en-US" dirty="0" smtClean="0"/>
              <a:t>Treating the victim like a servant</a:t>
            </a:r>
          </a:p>
          <a:p>
            <a:pPr lvl="1">
              <a:buFont typeface="Arial"/>
              <a:buChar char="•"/>
            </a:pPr>
            <a:r>
              <a:rPr lang="en-US" dirty="0" smtClean="0"/>
              <a:t>Making all the big decisions</a:t>
            </a:r>
          </a:p>
          <a:p>
            <a:pPr lvl="1">
              <a:buFont typeface="Arial"/>
              <a:buChar char="•"/>
            </a:pPr>
            <a:r>
              <a:rPr lang="en-US" dirty="0" smtClean="0"/>
              <a:t>Acting like the “ruler of the castle”</a:t>
            </a:r>
          </a:p>
          <a:p>
            <a:pPr lvl="1">
              <a:buFont typeface="Arial"/>
              <a:buChar char="•"/>
            </a:pPr>
            <a:r>
              <a:rPr lang="en-US" dirty="0" smtClean="0"/>
              <a:t>Being the one to define men’s and women’s roles</a:t>
            </a: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28</a:t>
            </a:fld>
            <a:endParaRPr lang="en-US" dirty="0"/>
          </a:p>
        </p:txBody>
      </p:sp>
    </p:spTree>
    <p:extLst>
      <p:ext uri="{BB962C8B-B14F-4D97-AF65-F5344CB8AC3E}">
        <p14:creationId xmlns:p14="http://schemas.microsoft.com/office/powerpoint/2010/main" val="305928861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4"/>
            </a:pPr>
            <a:r>
              <a:rPr lang="en-US" sz="3000" dirty="0" smtClean="0"/>
              <a:t>Domestic </a:t>
            </a:r>
            <a:r>
              <a:rPr lang="en-US" sz="3000" dirty="0"/>
              <a:t>Violence Abuse Intervention Programs, Wheel Gallery, </a:t>
            </a:r>
            <a:r>
              <a:rPr lang="en-US" sz="3000" u="sng" dirty="0">
                <a:hlinkClick r:id="rId2"/>
              </a:rPr>
              <a:t>http://www.theduluthmodel.org/training/wheels.html</a:t>
            </a:r>
            <a:r>
              <a:rPr lang="en-US" sz="3000" u="sng" dirty="0"/>
              <a:t>.</a:t>
            </a:r>
            <a:r>
              <a:rPr lang="en-US" sz="3000" dirty="0"/>
              <a:t> </a:t>
            </a:r>
          </a:p>
          <a:p>
            <a:pPr marL="800100" lvl="2" indent="0">
              <a:buNone/>
            </a:pPr>
            <a:endParaRPr lang="en-US" sz="3000" dirty="0" smtClean="0"/>
          </a:p>
          <a:p>
            <a:pPr marL="1314450" lvl="2" indent="-514350">
              <a:buFont typeface="+mj-lt"/>
              <a:buAutoNum type="arabicPeriod" startAt="3"/>
            </a:pPr>
            <a:endParaRPr lang="en-US" sz="3000" dirty="0" smtClean="0"/>
          </a:p>
          <a:p>
            <a:pPr marL="800100" lvl="2" indent="0">
              <a:buNone/>
            </a:pPr>
            <a:endParaRPr lang="en-US" sz="3000" dirty="0" smtClean="0"/>
          </a:p>
          <a:p>
            <a:pPr marL="1314450" lvl="2" indent="-514350">
              <a:buFont typeface="+mj-lt"/>
              <a:buAutoNum type="arabicPeriod"/>
            </a:pPr>
            <a:endParaRPr lang="en-US" sz="30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280</a:t>
            </a:fld>
            <a:endParaRPr lang="en-US" dirty="0"/>
          </a:p>
        </p:txBody>
      </p:sp>
    </p:spTree>
    <p:extLst>
      <p:ext uri="{BB962C8B-B14F-4D97-AF65-F5344CB8AC3E}">
        <p14:creationId xmlns:p14="http://schemas.microsoft.com/office/powerpoint/2010/main" val="281139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5"/>
            </a:pPr>
            <a:r>
              <a:rPr lang="en-US" sz="2800" dirty="0" smtClean="0"/>
              <a:t>“</a:t>
            </a:r>
            <a:r>
              <a:rPr lang="en-US" sz="2800" dirty="0"/>
              <a:t>National Intimate Partner and Sexual Violence Survey, 2010,” Centers for Disease Control and Prevention (CDC), find survey pdf</a:t>
            </a:r>
          </a:p>
          <a:p>
            <a:pPr marL="1257300" lvl="3" indent="0">
              <a:buNone/>
            </a:pPr>
            <a:r>
              <a:rPr lang="en-US" sz="2800" u="sng" dirty="0">
                <a:hlinkClick r:id="rId2"/>
              </a:rPr>
              <a:t>http://www.cdc.gov/search.do?q=National+Intimate+partner+and+sexual+violence+survey+2010&amp;btnG.x=28&amp;btnG.y=8&amp;oe=UTF-8&amp;ie=UTF-8&amp;sort=date%3AD%3AL%3Ad1&amp;ud=1&amp;site=default_collection</a:t>
            </a:r>
            <a:r>
              <a:rPr lang="en-US" sz="2800" u="sng" dirty="0"/>
              <a:t>.</a:t>
            </a:r>
            <a:r>
              <a:rPr lang="en-US" sz="2800" dirty="0"/>
              <a:t> </a:t>
            </a:r>
            <a:endParaRPr lang="en-US" sz="2800" dirty="0" smtClean="0"/>
          </a:p>
          <a:p>
            <a:pPr marL="1314450" lvl="2" indent="-514350">
              <a:buFont typeface="+mj-lt"/>
              <a:buAutoNum type="arabicPeriod"/>
            </a:pPr>
            <a:endParaRPr lang="en-US" sz="3000" dirty="0" smtClean="0"/>
          </a:p>
          <a:p>
            <a:pPr marL="1314450" lvl="2" indent="-514350">
              <a:buFont typeface="+mj-lt"/>
              <a:buAutoNum type="arabicPeriod"/>
            </a:pPr>
            <a:endParaRPr lang="en-US" sz="30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281</a:t>
            </a:fld>
            <a:endParaRPr lang="en-US" dirty="0"/>
          </a:p>
        </p:txBody>
      </p:sp>
    </p:spTree>
    <p:extLst>
      <p:ext uri="{BB962C8B-B14F-4D97-AF65-F5344CB8AC3E}">
        <p14:creationId xmlns:p14="http://schemas.microsoft.com/office/powerpoint/2010/main" val="166894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lnSpcReduction="10000"/>
          </a:bodyPr>
          <a:lstStyle/>
          <a:p>
            <a:pPr marL="914400" lvl="1" indent="-514350">
              <a:buFont typeface="+mj-lt"/>
              <a:buAutoNum type="arabicPeriod" startAt="6"/>
            </a:pPr>
            <a:r>
              <a:rPr lang="en-US" dirty="0"/>
              <a:t>Rene McDonald et al., “Estimating the Number of American Children Living in Partner-Violent Families,” Journal of Family Psychology Vol. 20, No</a:t>
            </a:r>
            <a:r>
              <a:rPr lang="en-US" dirty="0" smtClean="0"/>
              <a:t>. 1 </a:t>
            </a:r>
            <a:r>
              <a:rPr lang="en-US" dirty="0"/>
              <a:t>(2006) 137–142. The estimate is based on </a:t>
            </a:r>
            <a:r>
              <a:rPr lang="en-US" dirty="0" smtClean="0"/>
              <a:t>2001 United </a:t>
            </a:r>
            <a:r>
              <a:rPr lang="en-US" dirty="0"/>
              <a:t>States census data</a:t>
            </a:r>
            <a:r>
              <a:rPr lang="en-US" dirty="0" smtClean="0"/>
              <a:t>. Search title.</a:t>
            </a:r>
          </a:p>
          <a:p>
            <a:pPr marL="914400" lvl="1" indent="-514350">
              <a:buFont typeface="+mj-lt"/>
              <a:buAutoNum type="arabicPeriod" startAt="6"/>
            </a:pPr>
            <a:endParaRPr lang="en-US" dirty="0"/>
          </a:p>
          <a:p>
            <a:pPr marL="800100" lvl="2" indent="0">
              <a:buNone/>
            </a:pPr>
            <a:r>
              <a:rPr lang="en-US" sz="2800" dirty="0" smtClean="0"/>
              <a:t>Also see “Healthy </a:t>
            </a:r>
            <a:r>
              <a:rPr lang="en-US" sz="2800" dirty="0"/>
              <a:t>Relationships Curriculum Initiative Concept Phase” (2013) 49. See website referenced in slide 1. The estimate is based on 2010 United States </a:t>
            </a:r>
            <a:r>
              <a:rPr lang="en-US" sz="2800" dirty="0" smtClean="0"/>
              <a:t>census </a:t>
            </a:r>
            <a:r>
              <a:rPr lang="en-US" sz="2800" dirty="0"/>
              <a:t>data.</a:t>
            </a:r>
          </a:p>
          <a:p>
            <a:pPr marL="0" indent="0">
              <a:buNone/>
            </a:pPr>
            <a:endParaRPr lang="en-US" sz="3000" dirty="0"/>
          </a:p>
          <a:p>
            <a:pPr marL="1257300" lvl="3" indent="0">
              <a:buNone/>
            </a:pPr>
            <a:endParaRPr lang="en-US" sz="3000" dirty="0"/>
          </a:p>
          <a:p>
            <a:pPr marL="1314450" lvl="2" indent="-514350">
              <a:buFont typeface="+mj-lt"/>
              <a:buAutoNum type="arabicPeriod"/>
            </a:pPr>
            <a:endParaRPr lang="en-US" sz="3000" dirty="0" smtClean="0"/>
          </a:p>
          <a:p>
            <a:pPr marL="1314450" lvl="2" indent="-514350">
              <a:buFont typeface="+mj-lt"/>
              <a:buAutoNum type="arabicPeriod"/>
            </a:pPr>
            <a:endParaRPr lang="en-US" sz="30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282</a:t>
            </a:fld>
            <a:endParaRPr lang="en-US" dirty="0"/>
          </a:p>
        </p:txBody>
      </p:sp>
    </p:spTree>
    <p:extLst>
      <p:ext uri="{BB962C8B-B14F-4D97-AF65-F5344CB8AC3E}">
        <p14:creationId xmlns:p14="http://schemas.microsoft.com/office/powerpoint/2010/main" val="343338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7"/>
            </a:pPr>
            <a:r>
              <a:rPr lang="en-US" sz="2800" dirty="0" smtClean="0"/>
              <a:t>ACADV Alabama Coalition Against Domestic Violence, </a:t>
            </a:r>
            <a:r>
              <a:rPr lang="en-US" sz="2800" dirty="0">
                <a:hlinkClick r:id="rId2"/>
              </a:rPr>
              <a:t>http://acadv.org/cofv_wheel.html</a:t>
            </a: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283</a:t>
            </a:fld>
            <a:endParaRPr lang="en-US" dirty="0"/>
          </a:p>
        </p:txBody>
      </p:sp>
    </p:spTree>
    <p:extLst>
      <p:ext uri="{BB962C8B-B14F-4D97-AF65-F5344CB8AC3E}">
        <p14:creationId xmlns:p14="http://schemas.microsoft.com/office/powerpoint/2010/main" val="146809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8"/>
            </a:pPr>
            <a:r>
              <a:rPr lang="en-US" sz="2800" dirty="0" smtClean="0"/>
              <a:t>Nicci’s </a:t>
            </a:r>
            <a:r>
              <a:rPr lang="en-US" sz="2800" dirty="0"/>
              <a:t>Story, Love is Not Abuse, </a:t>
            </a:r>
            <a:r>
              <a:rPr lang="en-US" sz="2800" dirty="0">
                <a:hlinkClick r:id="rId2"/>
              </a:rPr>
              <a:t>http://www.youtube.com/watch?v=oyjIEZY-Wyo</a:t>
            </a:r>
            <a:endParaRPr lang="en-US" sz="2800" dirty="0"/>
          </a:p>
          <a:p>
            <a:pPr marL="1257300" lvl="3" indent="0">
              <a:buNone/>
            </a:pPr>
            <a:endParaRPr lang="en-US" sz="3000" dirty="0"/>
          </a:p>
          <a:p>
            <a:pPr marL="1314450" lvl="2" indent="-514350">
              <a:buFont typeface="+mj-lt"/>
              <a:buAutoNum type="arabicPeriod"/>
            </a:pPr>
            <a:endParaRPr lang="en-US" sz="3000" dirty="0" smtClean="0"/>
          </a:p>
          <a:p>
            <a:pPr marL="1314450" lvl="2" indent="-514350">
              <a:buFont typeface="+mj-lt"/>
              <a:buAutoNum type="arabicPeriod"/>
            </a:pPr>
            <a:endParaRPr lang="en-US" sz="30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284</a:t>
            </a:fld>
            <a:endParaRPr lang="en-US" dirty="0"/>
          </a:p>
        </p:txBody>
      </p:sp>
    </p:spTree>
    <p:extLst>
      <p:ext uri="{BB962C8B-B14F-4D97-AF65-F5344CB8AC3E}">
        <p14:creationId xmlns:p14="http://schemas.microsoft.com/office/powerpoint/2010/main" val="71325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fontScale="92500" lnSpcReduction="20000"/>
          </a:bodyPr>
          <a:lstStyle/>
          <a:p>
            <a:pPr marL="1314450" lvl="2" indent="-514350">
              <a:buFont typeface="+mj-lt"/>
              <a:buAutoNum type="arabicPeriod" startAt="9"/>
            </a:pPr>
            <a:r>
              <a:rPr lang="en-US" dirty="0" smtClean="0"/>
              <a:t>United </a:t>
            </a:r>
            <a:r>
              <a:rPr lang="en-US" dirty="0"/>
              <a:t>States Conference of Catholic Bishops, </a:t>
            </a:r>
            <a:r>
              <a:rPr lang="en-US" dirty="0" smtClean="0"/>
              <a:t>Pastoral Response on Domestic Violence, see</a:t>
            </a:r>
            <a:r>
              <a:rPr lang="en-US" dirty="0" smtClean="0">
                <a:hlinkClick r:id="rId2"/>
              </a:rPr>
              <a:t>http</a:t>
            </a:r>
            <a:r>
              <a:rPr lang="en-US" dirty="0">
                <a:hlinkClick r:id="rId2"/>
              </a:rPr>
              <a:t>://www.usccb.org/issues-and-action/marriage-and-family/marriage/domestic-violence/when-i-call-for-</a:t>
            </a:r>
            <a:r>
              <a:rPr lang="en-US" dirty="0" smtClean="0">
                <a:hlinkClick r:id="rId2"/>
              </a:rPr>
              <a:t>help.cfm</a:t>
            </a:r>
            <a:endParaRPr lang="en-US" dirty="0" smtClean="0"/>
          </a:p>
          <a:p>
            <a:pPr marL="800100" lvl="2" indent="0">
              <a:buNone/>
            </a:pPr>
            <a:endParaRPr lang="en-US" dirty="0" smtClean="0"/>
          </a:p>
          <a:p>
            <a:pPr marL="1257300" lvl="3" indent="0">
              <a:buNone/>
            </a:pPr>
            <a:r>
              <a:rPr lang="en-US" sz="2400" dirty="0"/>
              <a:t>For suggestions for preaching about family </a:t>
            </a:r>
            <a:r>
              <a:rPr lang="en-US" sz="2400" dirty="0" smtClean="0"/>
              <a:t>violence, see </a:t>
            </a:r>
            <a:r>
              <a:rPr lang="en-US" sz="2400" dirty="0">
                <a:hlinkClick r:id="rId3"/>
              </a:rPr>
              <a:t>http://www.usccb.org/about/laity-marriage-family-life-and-youth/womens-issues/preachint-</a:t>
            </a:r>
            <a:r>
              <a:rPr lang="en-US" sz="2400" dirty="0" smtClean="0">
                <a:hlinkClick r:id="rId3"/>
              </a:rPr>
              <a:t>tips.cfm</a:t>
            </a:r>
            <a:r>
              <a:rPr lang="en-US" sz="2400" dirty="0" smtClean="0"/>
              <a:t>. For sample homilies. see </a:t>
            </a:r>
            <a:r>
              <a:rPr lang="en-US" sz="2400" dirty="0" smtClean="0">
                <a:hlinkClick r:id="rId4"/>
              </a:rPr>
              <a:t>http</a:t>
            </a:r>
            <a:r>
              <a:rPr lang="en-US" sz="2400" dirty="0">
                <a:hlinkClick r:id="rId4"/>
              </a:rPr>
              <a:t>://nccbuscc.org/laity/women/homilies.shtml</a:t>
            </a:r>
            <a:endParaRPr lang="en-US" sz="2400" dirty="0"/>
          </a:p>
          <a:p>
            <a:pPr marL="1257300" lvl="3" indent="0">
              <a:buNone/>
            </a:pPr>
            <a:endParaRPr lang="en-US" sz="2400" dirty="0"/>
          </a:p>
          <a:p>
            <a:pPr marL="1257300" lvl="3" indent="0">
              <a:buNone/>
            </a:pPr>
            <a:r>
              <a:rPr lang="en-US" sz="2400" dirty="0" smtClean="0"/>
              <a:t>For </a:t>
            </a:r>
            <a:r>
              <a:rPr lang="en-US" sz="2400" dirty="0"/>
              <a:t>PowerPoint </a:t>
            </a:r>
            <a:r>
              <a:rPr lang="en-US" sz="2400" dirty="0" smtClean="0"/>
              <a:t>presentation, Pastoral Response </a:t>
            </a:r>
            <a:r>
              <a:rPr lang="en-US" sz="2400" dirty="0"/>
              <a:t>see, </a:t>
            </a:r>
            <a:r>
              <a:rPr lang="en-US" sz="2400" dirty="0">
                <a:hlinkClick r:id="rId5"/>
              </a:rPr>
              <a:t>http://www.usccb.org/about/laity-marriage-family-life-and-youth/womens-issues/upload/HELPPP.ppt </a:t>
            </a:r>
            <a:endParaRPr lang="en-US" sz="2400" dirty="0" smtClean="0"/>
          </a:p>
          <a:p>
            <a:pPr marL="800100" lvl="2" indent="0">
              <a:buNone/>
            </a:pPr>
            <a:endParaRPr lang="en-US" sz="2800" dirty="0" smtClean="0"/>
          </a:p>
          <a:p>
            <a:pPr marL="800100" lvl="2" indent="0">
              <a:buNone/>
            </a:pPr>
            <a:endParaRPr lang="en-US" sz="2800" dirty="0" smtClean="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285</a:t>
            </a:fld>
            <a:endParaRPr lang="en-US" dirty="0"/>
          </a:p>
        </p:txBody>
      </p:sp>
    </p:spTree>
    <p:extLst>
      <p:ext uri="{BB962C8B-B14F-4D97-AF65-F5344CB8AC3E}">
        <p14:creationId xmlns:p14="http://schemas.microsoft.com/office/powerpoint/2010/main" val="230223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0"/>
            </a:pPr>
            <a:r>
              <a:rPr lang="en-US" sz="2800" dirty="0" smtClean="0"/>
              <a:t>Faith </a:t>
            </a:r>
            <a:r>
              <a:rPr lang="en-US" sz="2800" dirty="0"/>
              <a:t>Trust Institute, </a:t>
            </a:r>
            <a:r>
              <a:rPr lang="en-US" sz="2800" u="sng" dirty="0">
                <a:hlinkClick r:id="rId2"/>
              </a:rPr>
              <a:t>http://faithtrustinstitute.org</a:t>
            </a:r>
            <a:r>
              <a:rPr lang="en-US" sz="2800" dirty="0"/>
              <a:t>  </a:t>
            </a:r>
          </a:p>
          <a:p>
            <a:pPr marL="800100" lvl="2" indent="0">
              <a:buNone/>
            </a:pPr>
            <a:endParaRPr lang="en-US" sz="2800" dirty="0" smtClean="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286</a:t>
            </a:fld>
            <a:endParaRPr lang="en-US" dirty="0"/>
          </a:p>
        </p:txBody>
      </p:sp>
    </p:spTree>
    <p:extLst>
      <p:ext uri="{BB962C8B-B14F-4D97-AF65-F5344CB8AC3E}">
        <p14:creationId xmlns:p14="http://schemas.microsoft.com/office/powerpoint/2010/main" val="375601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1"/>
            </a:pPr>
            <a:r>
              <a:rPr lang="en-US" sz="2800" dirty="0" smtClean="0"/>
              <a:t>Futures </a:t>
            </a:r>
            <a:r>
              <a:rPr lang="en-US" sz="2800" dirty="0"/>
              <a:t>Without Violence, </a:t>
            </a:r>
            <a:r>
              <a:rPr lang="en-US" sz="2800" dirty="0">
                <a:hlinkClick r:id="rId2"/>
              </a:rPr>
              <a:t>http://www.futureswithoutviolence.org</a:t>
            </a:r>
            <a:endParaRPr lang="en-US" sz="2800" dirty="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287</a:t>
            </a:fld>
            <a:endParaRPr lang="en-US" dirty="0"/>
          </a:p>
        </p:txBody>
      </p:sp>
    </p:spTree>
    <p:extLst>
      <p:ext uri="{BB962C8B-B14F-4D97-AF65-F5344CB8AC3E}">
        <p14:creationId xmlns:p14="http://schemas.microsoft.com/office/powerpoint/2010/main" val="362962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2"/>
            </a:pPr>
            <a:r>
              <a:rPr lang="en-US" sz="2800" dirty="0" smtClean="0"/>
              <a:t>ADVA</a:t>
            </a:r>
            <a:r>
              <a:rPr lang="en-US" sz="2800" dirty="0"/>
              <a:t>(Against DV &amp; Abuse), </a:t>
            </a:r>
            <a:r>
              <a:rPr lang="en-US" sz="2800" dirty="0">
                <a:hlinkClick r:id="rId2"/>
              </a:rPr>
              <a:t>http://www.devon.gov.uk/index/childrenfamilies/domestic_violence.htm</a:t>
            </a:r>
            <a:endParaRPr lang="en-US" sz="2800" dirty="0"/>
          </a:p>
          <a:p>
            <a:pPr marL="800100" lvl="2" indent="0">
              <a:buNone/>
            </a:pPr>
            <a:endParaRPr lang="en-US" sz="2800" dirty="0" smtClean="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288</a:t>
            </a:fld>
            <a:endParaRPr lang="en-US" dirty="0"/>
          </a:p>
        </p:txBody>
      </p:sp>
    </p:spTree>
    <p:extLst>
      <p:ext uri="{BB962C8B-B14F-4D97-AF65-F5344CB8AC3E}">
        <p14:creationId xmlns:p14="http://schemas.microsoft.com/office/powerpoint/2010/main" val="152344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3"/>
            </a:pPr>
            <a:r>
              <a:rPr lang="en-US" sz="2800" dirty="0" smtClean="0"/>
              <a:t>“</a:t>
            </a:r>
            <a:r>
              <a:rPr lang="en-US" sz="2800" dirty="0"/>
              <a:t>Sin by Silence,” </a:t>
            </a:r>
            <a:r>
              <a:rPr lang="en-US" sz="2800" dirty="0">
                <a:hlinkClick r:id="rId2"/>
              </a:rPr>
              <a:t>http://www.sinbysilence.com</a:t>
            </a:r>
            <a:endParaRPr lang="en-US" sz="2800" dirty="0"/>
          </a:p>
          <a:p>
            <a:pPr marL="1314450" lvl="2" indent="-514350">
              <a:buFont typeface="+mj-lt"/>
              <a:buAutoNum type="arabicPeriod" startAt="13"/>
            </a:pPr>
            <a:endParaRPr lang="en-US" sz="2800" dirty="0" smtClean="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289</a:t>
            </a:fld>
            <a:endParaRPr lang="en-US" dirty="0"/>
          </a:p>
        </p:txBody>
      </p:sp>
    </p:spTree>
    <p:extLst>
      <p:ext uri="{BB962C8B-B14F-4D97-AF65-F5344CB8AC3E}">
        <p14:creationId xmlns:p14="http://schemas.microsoft.com/office/powerpoint/2010/main" val="126473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Economic Abuse</a:t>
            </a:r>
          </a:p>
          <a:p>
            <a:pPr lvl="1">
              <a:buFont typeface="Arial"/>
              <a:buChar char="•"/>
            </a:pPr>
            <a:r>
              <a:rPr lang="en-US" dirty="0" smtClean="0"/>
              <a:t>Preventing the victim from getting or keeping a job</a:t>
            </a:r>
          </a:p>
          <a:p>
            <a:pPr lvl="1">
              <a:buFont typeface="Arial"/>
              <a:buChar char="•"/>
            </a:pPr>
            <a:r>
              <a:rPr lang="en-US" dirty="0" smtClean="0"/>
              <a:t>Making the victim ask for money</a:t>
            </a:r>
          </a:p>
          <a:p>
            <a:pPr lvl="1">
              <a:buFont typeface="Arial"/>
              <a:buChar char="•"/>
            </a:pPr>
            <a:r>
              <a:rPr lang="en-US" dirty="0" smtClean="0"/>
              <a:t>Giving the victim an allowance</a:t>
            </a:r>
          </a:p>
          <a:p>
            <a:pPr lvl="1">
              <a:buFont typeface="Arial"/>
              <a:buChar char="•"/>
            </a:pPr>
            <a:r>
              <a:rPr lang="en-US" dirty="0" smtClean="0"/>
              <a:t>Taking the victim’s money</a:t>
            </a:r>
          </a:p>
          <a:p>
            <a:pPr lvl="1">
              <a:buFont typeface="Arial"/>
              <a:buChar char="•"/>
            </a:pPr>
            <a:r>
              <a:rPr lang="en-US" dirty="0" smtClean="0"/>
              <a:t>Not letting the victim know about or having access to family income</a:t>
            </a: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29</a:t>
            </a:fld>
            <a:endParaRPr lang="en-US" dirty="0"/>
          </a:p>
        </p:txBody>
      </p:sp>
    </p:spTree>
    <p:extLst>
      <p:ext uri="{BB962C8B-B14F-4D97-AF65-F5344CB8AC3E}">
        <p14:creationId xmlns:p14="http://schemas.microsoft.com/office/powerpoint/2010/main" val="175723985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4"/>
            </a:pPr>
            <a:r>
              <a:rPr lang="en-US" sz="2800" dirty="0" smtClean="0"/>
              <a:t>Dating Matters Flyer 2012, Centers for Disease Control </a:t>
            </a:r>
            <a:r>
              <a:rPr lang="en-US" sz="2800" dirty="0"/>
              <a:t>and Prevention (CDC), </a:t>
            </a:r>
            <a:r>
              <a:rPr lang="en-US" sz="2800" dirty="0" smtClean="0">
                <a:hlinkClick r:id="rId2"/>
              </a:rPr>
              <a:t>http</a:t>
            </a:r>
            <a:r>
              <a:rPr lang="en-US" sz="2800" dirty="0">
                <a:hlinkClick r:id="rId2"/>
              </a:rPr>
              <a:t>://www.cdc.gov/violenceprevention/pdf/datingmatters_flyer_2012-</a:t>
            </a:r>
            <a:r>
              <a:rPr lang="en-US" sz="2800" dirty="0" smtClean="0">
                <a:hlinkClick r:id="rId2"/>
              </a:rPr>
              <a:t>a.pdf</a:t>
            </a:r>
            <a:r>
              <a:rPr lang="en-US" sz="2800" dirty="0" smtClean="0"/>
              <a:t>. Also see </a:t>
            </a:r>
            <a:r>
              <a:rPr lang="en-US" sz="2800" dirty="0"/>
              <a:t>Dating </a:t>
            </a:r>
            <a:r>
              <a:rPr lang="en-US" sz="2800" dirty="0" smtClean="0"/>
              <a:t>Matters </a:t>
            </a:r>
            <a:r>
              <a:rPr lang="en-US" sz="2800" dirty="0"/>
              <a:t>Initiative, </a:t>
            </a:r>
            <a:r>
              <a:rPr lang="en-US" sz="2800" dirty="0" smtClean="0"/>
              <a:t>Centers </a:t>
            </a:r>
            <a:r>
              <a:rPr lang="en-US" sz="2800" dirty="0"/>
              <a:t>for Disease Control and Prevention (CDC), </a:t>
            </a:r>
            <a:r>
              <a:rPr lang="en-US" sz="2800" dirty="0">
                <a:hlinkClick r:id="rId3"/>
              </a:rPr>
              <a:t>http://www.cdc.gov/violenceprevention/datingmatters/index.html</a:t>
            </a:r>
            <a:endParaRPr lang="en-US" sz="2800" dirty="0"/>
          </a:p>
          <a:p>
            <a:pPr marL="1314450" lvl="2" indent="-514350">
              <a:buFont typeface="+mj-lt"/>
              <a:buAutoNum type="arabicPeriod" startAt="14"/>
            </a:pPr>
            <a:endParaRPr lang="en-US" sz="2800" dirty="0" smtClean="0"/>
          </a:p>
          <a:p>
            <a:pPr marL="800100" lvl="2" indent="0">
              <a:buNone/>
            </a:pP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290</a:t>
            </a:fld>
            <a:endParaRPr lang="en-US" dirty="0"/>
          </a:p>
        </p:txBody>
      </p:sp>
    </p:spTree>
    <p:extLst>
      <p:ext uri="{BB962C8B-B14F-4D97-AF65-F5344CB8AC3E}">
        <p14:creationId xmlns:p14="http://schemas.microsoft.com/office/powerpoint/2010/main" val="269406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5"/>
            </a:pPr>
            <a:r>
              <a:rPr lang="en-US" sz="2600" dirty="0" smtClean="0"/>
              <a:t>CDC, </a:t>
            </a:r>
            <a:r>
              <a:rPr lang="en-US" sz="2600" dirty="0"/>
              <a:t>Liz Claiborne Dating Matters: Understanding Teen Dating Violence Prevention Training </a:t>
            </a:r>
            <a:r>
              <a:rPr lang="en-US" sz="2600" dirty="0" smtClean="0"/>
              <a:t>Program.  Notebook printable at the end of the program.</a:t>
            </a:r>
            <a:r>
              <a:rPr lang="en-US" sz="2600" u="sng" dirty="0" smtClean="0">
                <a:hlinkClick r:id="rId2"/>
              </a:rPr>
              <a:t>http</a:t>
            </a:r>
            <a:r>
              <a:rPr lang="en-US" sz="2600" u="sng" dirty="0">
                <a:hlinkClick r:id="rId2"/>
              </a:rPr>
              <a:t>://www.vetoviolence.org/</a:t>
            </a:r>
            <a:r>
              <a:rPr lang="en-US" sz="2600" u="sng" dirty="0" smtClean="0">
                <a:hlinkClick r:id="rId2"/>
              </a:rPr>
              <a:t>datingmatters</a:t>
            </a:r>
            <a:endParaRPr lang="en-US" sz="2600" u="sng" dirty="0" smtClean="0"/>
          </a:p>
          <a:p>
            <a:pPr marL="800100" lvl="2" indent="0">
              <a:buNone/>
            </a:pPr>
            <a:endParaRPr lang="en-US" sz="2600" u="sng" dirty="0" smtClean="0"/>
          </a:p>
          <a:p>
            <a:pPr marL="1257300" lvl="3" indent="0">
              <a:buNone/>
            </a:pPr>
            <a:r>
              <a:rPr lang="en-US" sz="2600" dirty="0" smtClean="0"/>
              <a:t>Also see Domestic Violence Resource Manual 3.3.2. on our website.  See page 1 of this presentation.</a:t>
            </a:r>
            <a:endParaRPr lang="en-US" sz="2600" dirty="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291</a:t>
            </a:fld>
            <a:endParaRPr lang="en-US" dirty="0"/>
          </a:p>
        </p:txBody>
      </p:sp>
    </p:spTree>
    <p:extLst>
      <p:ext uri="{BB962C8B-B14F-4D97-AF65-F5344CB8AC3E}">
        <p14:creationId xmlns:p14="http://schemas.microsoft.com/office/powerpoint/2010/main" val="298714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rabicPeriod" startAt="16"/>
            </a:pPr>
            <a:r>
              <a:rPr lang="en-US" sz="2800" dirty="0" smtClean="0"/>
              <a:t>Illinois </a:t>
            </a:r>
            <a:r>
              <a:rPr lang="en-US" sz="2800" dirty="0"/>
              <a:t>Attorney General</a:t>
            </a:r>
            <a:r>
              <a:rPr lang="en-US" sz="2800" dirty="0" smtClean="0"/>
              <a:t>, “Orders of Protection,”</a:t>
            </a:r>
            <a:r>
              <a:rPr lang="en-US" sz="3200" u="sng" dirty="0" smtClean="0">
                <a:hlinkClick r:id="rId2"/>
              </a:rPr>
              <a:t> </a:t>
            </a:r>
            <a:r>
              <a:rPr lang="en-US" sz="3200" dirty="0" smtClean="0">
                <a:hlinkClick r:id="rId3"/>
              </a:rPr>
              <a:t>h</a:t>
            </a:r>
            <a:r>
              <a:rPr lang="en-US" sz="2800" dirty="0" smtClean="0">
                <a:hlinkClick r:id="rId3"/>
              </a:rPr>
              <a:t>ttp</a:t>
            </a:r>
            <a:r>
              <a:rPr lang="en-US" sz="2800" dirty="0">
                <a:hlinkClick r:id="rId3"/>
              </a:rPr>
              <a:t>://www.illinoisattorneygeneral.gov/women/victims.html</a:t>
            </a:r>
            <a:endParaRPr lang="en-US" sz="2800" dirty="0"/>
          </a:p>
          <a:p>
            <a:pPr marL="914400" lvl="2" indent="0">
              <a:buNone/>
            </a:pPr>
            <a:endParaRPr lang="en-US" sz="2800" dirty="0" smtClean="0"/>
          </a:p>
          <a:p>
            <a:pPr marL="1428750" lvl="2" indent="-514350">
              <a:buFont typeface="+mj-lt"/>
              <a:buAutoNum type="arabicPeriod" startAt="17"/>
            </a:pPr>
            <a:endParaRPr lang="en-US" sz="2800" dirty="0" smtClean="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292</a:t>
            </a:fld>
            <a:endParaRPr lang="en-US"/>
          </a:p>
        </p:txBody>
      </p:sp>
    </p:spTree>
    <p:extLst>
      <p:ext uri="{BB962C8B-B14F-4D97-AF65-F5344CB8AC3E}">
        <p14:creationId xmlns:p14="http://schemas.microsoft.com/office/powerpoint/2010/main" val="424255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rabicPeriod" startAt="17"/>
            </a:pPr>
            <a:r>
              <a:rPr lang="en-US" sz="2800" dirty="0" smtClean="0"/>
              <a:t>Illinois </a:t>
            </a:r>
            <a:r>
              <a:rPr lang="en-US" sz="2800" dirty="0"/>
              <a:t>Coalition Against Domestic </a:t>
            </a:r>
            <a:r>
              <a:rPr lang="en-US" sz="2800" dirty="0" smtClean="0"/>
              <a:t>Violence, ”Safety Planning.” </a:t>
            </a:r>
            <a:r>
              <a:rPr lang="en-US" sz="2800" dirty="0">
                <a:hlinkClick r:id="rId2"/>
              </a:rPr>
              <a:t>http://www.ilcadv.org/get_help_now/safety_planning.html</a:t>
            </a: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293</a:t>
            </a:fld>
            <a:endParaRPr lang="en-US"/>
          </a:p>
        </p:txBody>
      </p:sp>
    </p:spTree>
    <p:extLst>
      <p:ext uri="{BB962C8B-B14F-4D97-AF65-F5344CB8AC3E}">
        <p14:creationId xmlns:p14="http://schemas.microsoft.com/office/powerpoint/2010/main" val="25103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8"/>
            </a:pPr>
            <a:r>
              <a:rPr lang="en-US" sz="2600" dirty="0" smtClean="0"/>
              <a:t>“Love is Not Abuse, A </a:t>
            </a:r>
            <a:r>
              <a:rPr lang="en-US" sz="2600" dirty="0"/>
              <a:t>Teen Dating Violence Abuse Prevention Curriculum – </a:t>
            </a:r>
            <a:r>
              <a:rPr lang="en-US" sz="2600" dirty="0">
                <a:solidFill>
                  <a:schemeClr val="accent1"/>
                </a:solidFill>
              </a:rPr>
              <a:t>High School Edition</a:t>
            </a:r>
            <a:r>
              <a:rPr lang="en-US" sz="2600" dirty="0"/>
              <a:t>,” </a:t>
            </a:r>
            <a:r>
              <a:rPr lang="en-US" sz="2600" u="sng" dirty="0" smtClean="0">
                <a:hlinkClick r:id="rId2"/>
              </a:rPr>
              <a:t>http</a:t>
            </a:r>
            <a:r>
              <a:rPr lang="en-US" sz="2600" u="sng" dirty="0">
                <a:hlinkClick r:id="rId2"/>
              </a:rPr>
              <a:t>://www.breakthecycle.org/lina-curriculum</a:t>
            </a:r>
            <a:endParaRPr lang="en-US" sz="2600" dirty="0"/>
          </a:p>
          <a:p>
            <a:pPr marL="1771650" lvl="3" indent="-514350">
              <a:buFont typeface="+mj-lt"/>
              <a:buAutoNum type="arabicPeriod" startAt="18"/>
            </a:pPr>
            <a:endParaRPr lang="en-US" sz="26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294</a:t>
            </a:fld>
            <a:endParaRPr lang="en-US" dirty="0"/>
          </a:p>
        </p:txBody>
      </p:sp>
    </p:spTree>
    <p:extLst>
      <p:ext uri="{BB962C8B-B14F-4D97-AF65-F5344CB8AC3E}">
        <p14:creationId xmlns:p14="http://schemas.microsoft.com/office/powerpoint/2010/main" val="117235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314450" lvl="2" indent="-514350">
              <a:buFont typeface="+mj-lt"/>
              <a:buAutoNum type="arabicPeriod" startAt="19"/>
            </a:pPr>
            <a:r>
              <a:rPr lang="en-US" sz="2800" dirty="0" smtClean="0"/>
              <a:t>“Love is Not Abuse, A Teen Dating Violence Abuse Prevention Curriculum – </a:t>
            </a:r>
            <a:r>
              <a:rPr lang="en-US" sz="2800" dirty="0" smtClean="0">
                <a:solidFill>
                  <a:srgbClr val="4F81BD"/>
                </a:solidFill>
              </a:rPr>
              <a:t>College</a:t>
            </a:r>
            <a:r>
              <a:rPr lang="en-US" sz="2800" dirty="0" smtClean="0"/>
              <a:t> </a:t>
            </a:r>
            <a:r>
              <a:rPr lang="en-US" sz="2800" dirty="0" smtClean="0">
                <a:solidFill>
                  <a:srgbClr val="4F81BD"/>
                </a:solidFill>
              </a:rPr>
              <a:t>Edition</a:t>
            </a:r>
            <a:r>
              <a:rPr lang="en-US" sz="2800" dirty="0" smtClean="0"/>
              <a:t>,” </a:t>
            </a:r>
            <a:r>
              <a:rPr lang="en-US" sz="2800" u="sng" dirty="0" smtClean="0">
                <a:hlinkClick r:id="rId2"/>
              </a:rPr>
              <a:t>http://www.breakthecycle.org/lina-curriculum</a:t>
            </a:r>
            <a:endParaRPr lang="en-US" sz="2800" dirty="0" smtClean="0"/>
          </a:p>
          <a:p>
            <a:pPr marL="800100" lvl="2" indent="0">
              <a:buNone/>
            </a:pPr>
            <a:endParaRPr lang="en-US" sz="2800" dirty="0" smtClean="0"/>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295</a:t>
            </a:fld>
            <a:endParaRPr lang="en-US" dirty="0"/>
          </a:p>
        </p:txBody>
      </p:sp>
    </p:spTree>
    <p:extLst>
      <p:ext uri="{BB962C8B-B14F-4D97-AF65-F5344CB8AC3E}">
        <p14:creationId xmlns:p14="http://schemas.microsoft.com/office/powerpoint/2010/main" val="398911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pPr marL="1314450" lvl="2" indent="-514350">
              <a:buFont typeface="+mj-lt"/>
              <a:buAutoNum type="arabicPeriod" startAt="20"/>
            </a:pPr>
            <a:r>
              <a:rPr lang="en-US" sz="2800" dirty="0"/>
              <a:t>Centers for Disease Control and Prevention (CDC</a:t>
            </a:r>
            <a:r>
              <a:rPr lang="en-US" sz="2800" dirty="0" smtClean="0"/>
              <a:t>) Dating Matters Initiative,</a:t>
            </a:r>
            <a:r>
              <a:rPr lang="en-US" dirty="0" smtClean="0"/>
              <a:t> </a:t>
            </a:r>
            <a:r>
              <a:rPr lang="en-US" dirty="0">
                <a:hlinkClick r:id="rId2"/>
              </a:rPr>
              <a:t>http://www.cdc.gov/violenceprevention/datingmatters/index.html</a:t>
            </a: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296</a:t>
            </a:fld>
            <a:endParaRPr lang="en-US" dirty="0"/>
          </a:p>
        </p:txBody>
      </p:sp>
    </p:spTree>
    <p:extLst>
      <p:ext uri="{BB962C8B-B14F-4D97-AF65-F5344CB8AC3E}">
        <p14:creationId xmlns:p14="http://schemas.microsoft.com/office/powerpoint/2010/main" val="165672163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References</a:t>
            </a:r>
          </a:p>
        </p:txBody>
      </p:sp>
      <p:sp>
        <p:nvSpPr>
          <p:cNvPr id="3" name="Content Placeholder 2"/>
          <p:cNvSpPr>
            <a:spLocks noGrp="1"/>
          </p:cNvSpPr>
          <p:nvPr>
            <p:ph idx="1"/>
          </p:nvPr>
        </p:nvSpPr>
        <p:spPr/>
        <p:txBody>
          <a:bodyPr/>
          <a:lstStyle/>
          <a:p>
            <a:pPr marL="1314450" lvl="2" indent="-514350">
              <a:buFont typeface="+mj-lt"/>
              <a:buAutoNum type="arabicPeriod" startAt="21"/>
            </a:pPr>
            <a:r>
              <a:rPr lang="en-US" dirty="0"/>
              <a:t>Christopher P. Krebs, </a:t>
            </a:r>
            <a:r>
              <a:rPr lang="en-US" dirty="0" smtClean="0"/>
              <a:t>et </a:t>
            </a:r>
            <a:r>
              <a:rPr lang="en-US" dirty="0"/>
              <a:t>al., The Campus Sexual Assault (CSA) Study Final Report, October 2007. Prepared for National Institute of Justice. NIJ Grant No. 2004-WG-BX-0010</a:t>
            </a:r>
            <a:r>
              <a:rPr lang="en-US" dirty="0" smtClean="0"/>
              <a:t>. </a:t>
            </a:r>
            <a:r>
              <a:rPr lang="en-US" dirty="0"/>
              <a:t>See </a:t>
            </a:r>
            <a:r>
              <a:rPr lang="en-US" dirty="0">
                <a:hlinkClick r:id="rId2"/>
              </a:rPr>
              <a:t>https://www.ncjrs.gov/pdffiles1/</a:t>
            </a:r>
            <a:r>
              <a:rPr lang="en-US" dirty="0" err="1">
                <a:hlinkClick r:id="rId2"/>
              </a:rPr>
              <a:t>nij</a:t>
            </a:r>
            <a:r>
              <a:rPr lang="en-US" dirty="0">
                <a:hlinkClick r:id="rId2"/>
              </a:rPr>
              <a:t>/grants/221153.pdf</a:t>
            </a:r>
            <a:endParaRPr lang="en-US" dirty="0"/>
          </a:p>
          <a:p>
            <a:pPr marL="80010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297</a:t>
            </a:fld>
            <a:endParaRPr lang="en-US" dirty="0"/>
          </a:p>
        </p:txBody>
      </p:sp>
    </p:spTree>
    <p:extLst>
      <p:ext uri="{BB962C8B-B14F-4D97-AF65-F5344CB8AC3E}">
        <p14:creationId xmlns:p14="http://schemas.microsoft.com/office/powerpoint/2010/main" val="183835948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rabicPeriod" startAt="22"/>
            </a:pPr>
            <a:r>
              <a:rPr lang="en-US" sz="2800" dirty="0"/>
              <a:t>“Ways to Reduce Your Risk of Sexual Assault,” Rape, Abuse &amp; Incest National Network (RAINN), see "In a Social </a:t>
            </a:r>
            <a:r>
              <a:rPr lang="en-US" sz="2800" dirty="0" err="1"/>
              <a:t>Situation,</a:t>
            </a:r>
            <a:r>
              <a:rPr lang="en-US" sz="2800" dirty="0" err="1" smtClean="0"/>
              <a:t>”</a:t>
            </a:r>
            <a:r>
              <a:rPr lang="en-US" sz="2800" u="sng" dirty="0" err="1" smtClean="0">
                <a:hlinkClick r:id="rId2"/>
              </a:rPr>
              <a:t>http</a:t>
            </a:r>
            <a:r>
              <a:rPr lang="en-US" sz="2800" u="sng" dirty="0">
                <a:hlinkClick r:id="rId2"/>
              </a:rPr>
              <a:t>://www.rainn.org/get-information/sexual-assault-prevention</a:t>
            </a:r>
            <a:r>
              <a:rPr lang="en-US" sz="2800" dirty="0"/>
              <a:t>.  </a:t>
            </a:r>
          </a:p>
          <a:p>
            <a:pPr marL="914400" lvl="2" indent="0">
              <a:buNone/>
            </a:pPr>
            <a:r>
              <a:rPr lang="en-US" sz="2800" dirty="0" smtClean="0"/>
              <a:t> </a:t>
            </a:r>
          </a:p>
          <a:p>
            <a:pPr marL="1771650" lvl="3" indent="-514350">
              <a:buFont typeface="+mj-lt"/>
              <a:buAutoNum type="arabicPeriod" startAt="5"/>
            </a:pPr>
            <a:endParaRPr lang="en-US" sz="2800" dirty="0" smtClean="0"/>
          </a:p>
          <a:p>
            <a:pPr marL="800100" lvl="2"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298</a:t>
            </a:fld>
            <a:endParaRPr lang="en-US"/>
          </a:p>
        </p:txBody>
      </p:sp>
    </p:spTree>
    <p:extLst>
      <p:ext uri="{BB962C8B-B14F-4D97-AF65-F5344CB8AC3E}">
        <p14:creationId xmlns:p14="http://schemas.microsoft.com/office/powerpoint/2010/main" val="268785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rabicPeriod" startAt="23"/>
            </a:pPr>
            <a:r>
              <a:rPr lang="en-US" sz="2800" dirty="0" smtClean="0"/>
              <a:t>Illinois Domestic Violence Act of 1986, “Confidentiality.” </a:t>
            </a:r>
            <a:r>
              <a:rPr lang="en-US" sz="2800" dirty="0" smtClean="0">
                <a:hlinkClick r:id="rId2"/>
              </a:rPr>
              <a:t>http://www.ilga.gov/legislation/ilcs/ilcs3.asp?ActID=2100&amp;ChapterID=59</a:t>
            </a:r>
            <a:endParaRPr lang="en-US" sz="2800" dirty="0" smtClean="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299</a:t>
            </a:fld>
            <a:endParaRPr lang="en-US"/>
          </a:p>
        </p:txBody>
      </p:sp>
    </p:spTree>
    <p:extLst>
      <p:ext uri="{BB962C8B-B14F-4D97-AF65-F5344CB8AC3E}">
        <p14:creationId xmlns:p14="http://schemas.microsoft.com/office/powerpoint/2010/main" val="165715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Contents</a:t>
            </a:r>
            <a:r>
              <a:rPr lang="en-US" sz="3600" dirty="0" smtClean="0"/>
              <a:t/>
            </a:r>
            <a:br>
              <a:rPr lang="en-US" sz="3600" dirty="0" smtClean="0"/>
            </a:br>
            <a:r>
              <a:rPr lang="en-US" sz="2000" dirty="0" smtClean="0"/>
              <a:t>Slide Number</a:t>
            </a:r>
            <a:endParaRPr lang="en-US" sz="2000" dirty="0"/>
          </a:p>
        </p:txBody>
      </p:sp>
      <p:sp>
        <p:nvSpPr>
          <p:cNvPr id="3" name="Content Placeholder 2"/>
          <p:cNvSpPr>
            <a:spLocks noGrp="1"/>
          </p:cNvSpPr>
          <p:nvPr>
            <p:ph idx="1"/>
          </p:nvPr>
        </p:nvSpPr>
        <p:spPr/>
        <p:txBody>
          <a:bodyPr>
            <a:normAutofit/>
          </a:bodyPr>
          <a:lstStyle/>
          <a:p>
            <a:pPr lvl="1">
              <a:buFont typeface="Arial"/>
              <a:buChar char="•"/>
            </a:pPr>
            <a:r>
              <a:rPr lang="en-US" sz="2600" dirty="0" smtClean="0"/>
              <a:t>Signs and Symptoms of Domestic Violence –  58</a:t>
            </a:r>
          </a:p>
          <a:p>
            <a:pPr lvl="1">
              <a:buFont typeface="Arial"/>
              <a:buChar char="•"/>
            </a:pPr>
            <a:r>
              <a:rPr lang="en-US" sz="2600" dirty="0" smtClean="0"/>
              <a:t>Why Victims Stay –  60</a:t>
            </a:r>
          </a:p>
          <a:p>
            <a:pPr lvl="1">
              <a:buFont typeface="Arial"/>
              <a:buChar char="•"/>
            </a:pPr>
            <a:r>
              <a:rPr lang="en-US" sz="2600" dirty="0" smtClean="0"/>
              <a:t>Mindset of Perpetrators –  62</a:t>
            </a:r>
          </a:p>
          <a:p>
            <a:pPr>
              <a:buFont typeface="Wingdings" charset="2"/>
              <a:buChar char="§"/>
            </a:pPr>
            <a:r>
              <a:rPr lang="en-US" sz="2600" dirty="0" smtClean="0">
                <a:solidFill>
                  <a:srgbClr val="000000"/>
                </a:solidFill>
              </a:rPr>
              <a:t>First Person Accounts: Nicci's Story –  73</a:t>
            </a:r>
          </a:p>
          <a:p>
            <a:pPr>
              <a:buFont typeface="Wingdings" charset="2"/>
              <a:buChar char="§"/>
            </a:pPr>
            <a:r>
              <a:rPr lang="en-US" sz="2600" dirty="0" smtClean="0"/>
              <a:t>U.S</a:t>
            </a:r>
            <a:r>
              <a:rPr lang="en-US" sz="2600" dirty="0"/>
              <a:t>. Catholic Bishops on </a:t>
            </a:r>
            <a:r>
              <a:rPr lang="en-US" sz="2600" dirty="0" smtClean="0"/>
              <a:t>DV –  75</a:t>
            </a:r>
          </a:p>
          <a:p>
            <a:pPr>
              <a:buFont typeface="Wingdings" charset="2"/>
              <a:buChar char="§"/>
            </a:pPr>
            <a:r>
              <a:rPr lang="en-US" sz="2600" dirty="0" smtClean="0"/>
              <a:t>Interacting with Victims, Abusers, and Children – 90</a:t>
            </a:r>
          </a:p>
          <a:p>
            <a:pPr>
              <a:buFont typeface="Wingdings" charset="2"/>
              <a:buChar char="§"/>
            </a:pPr>
            <a:r>
              <a:rPr lang="en-US" sz="2600" dirty="0">
                <a:solidFill>
                  <a:srgbClr val="000000"/>
                </a:solidFill>
              </a:rPr>
              <a:t>First Person Accounts: “Sin by Silence</a:t>
            </a:r>
            <a:r>
              <a:rPr lang="en-US" sz="2600" dirty="0" smtClean="0">
                <a:solidFill>
                  <a:srgbClr val="000000"/>
                </a:solidFill>
              </a:rPr>
              <a:t>” –  130</a:t>
            </a:r>
            <a:endParaRPr lang="en-US" sz="2600" dirty="0">
              <a:solidFill>
                <a:srgbClr val="000000"/>
              </a:solidFill>
            </a:endParaRPr>
          </a:p>
          <a:p>
            <a:pPr>
              <a:buFont typeface="Wingdings" charset="2"/>
              <a:buChar char="§"/>
            </a:pPr>
            <a:r>
              <a:rPr lang="en-US" sz="2600" dirty="0" smtClean="0">
                <a:solidFill>
                  <a:srgbClr val="000000"/>
                </a:solidFill>
              </a:rPr>
              <a:t>Teen Dating Violence – 134</a:t>
            </a:r>
            <a:endParaRPr lang="en-US" sz="2600" dirty="0">
              <a:solidFill>
                <a:srgbClr val="000000"/>
              </a:solidFill>
            </a:endParaRPr>
          </a:p>
          <a:p>
            <a:pPr>
              <a:buFont typeface="Wingdings" charset="2"/>
              <a:buChar char="§"/>
            </a:pPr>
            <a:endParaRPr lang="en-US" sz="2800" dirty="0" smtClean="0"/>
          </a:p>
          <a:p>
            <a:pPr>
              <a:buFont typeface="Wingdings" charset="2"/>
              <a:buChar char="§"/>
            </a:pPr>
            <a:endParaRPr lang="en-US" sz="1100" dirty="0" smtClean="0"/>
          </a:p>
          <a:p>
            <a:pPr>
              <a:buFont typeface="Wingdings" charset="2"/>
              <a:buChar char="§"/>
            </a:pPr>
            <a:endParaRPr lang="en-US" sz="1100" dirty="0" smtClean="0">
              <a:solidFill>
                <a:srgbClr val="000000"/>
              </a:solidFill>
            </a:endParaRPr>
          </a:p>
          <a:p>
            <a:pPr>
              <a:buFont typeface="Wingdings" charset="2"/>
              <a:buChar char="§"/>
            </a:pPr>
            <a:endParaRPr lang="en-US" sz="2800" dirty="0" smtClean="0"/>
          </a:p>
          <a:p>
            <a:pPr>
              <a:buFont typeface="Wingdings" charset="2"/>
              <a:buChar char="§"/>
            </a:pPr>
            <a:endParaRPr lang="en-US" sz="2800" dirty="0" smtClean="0"/>
          </a:p>
          <a:p>
            <a:pPr marL="0" indent="0">
              <a:buNone/>
            </a:pPr>
            <a:endParaRPr lang="en-US" dirty="0">
              <a:solidFill>
                <a:srgbClr val="008000"/>
              </a:solidFill>
            </a:endParaRPr>
          </a:p>
          <a:p>
            <a:pPr>
              <a:buFont typeface="Wingdings" charset="2"/>
              <a:buChar char="§"/>
            </a:pPr>
            <a:endParaRPr lang="en-US" dirty="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a:t>
            </a:fld>
            <a:endParaRPr lang="en-US" dirty="0"/>
          </a:p>
        </p:txBody>
      </p:sp>
    </p:spTree>
    <p:extLst>
      <p:ext uri="{BB962C8B-B14F-4D97-AF65-F5344CB8AC3E}">
        <p14:creationId xmlns:p14="http://schemas.microsoft.com/office/powerpoint/2010/main" val="322494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and Control</a:t>
            </a:r>
            <a:endParaRPr lang="en-US" dirty="0"/>
          </a:p>
        </p:txBody>
      </p:sp>
      <p:sp>
        <p:nvSpPr>
          <p:cNvPr id="4" name="Content Placeholder 3"/>
          <p:cNvSpPr>
            <a:spLocks noGrp="1"/>
          </p:cNvSpPr>
          <p:nvPr>
            <p:ph idx="1"/>
          </p:nvPr>
        </p:nvSpPr>
        <p:spPr/>
        <p:txBody>
          <a:bodyPr/>
          <a:lstStyle/>
          <a:p>
            <a:pPr>
              <a:buFont typeface="Wingdings" charset="2"/>
              <a:buChar char="§"/>
            </a:pPr>
            <a:r>
              <a:rPr lang="en-US" dirty="0" smtClean="0"/>
              <a:t>Using Coercion and Threats</a:t>
            </a:r>
          </a:p>
          <a:p>
            <a:pPr lvl="1">
              <a:buFont typeface="Arial"/>
              <a:buChar char="•"/>
            </a:pPr>
            <a:r>
              <a:rPr lang="en-US" dirty="0" smtClean="0"/>
              <a:t>Making and or carrying out threats to do something to hurt the victim</a:t>
            </a:r>
          </a:p>
          <a:p>
            <a:pPr lvl="1">
              <a:buFont typeface="Arial"/>
              <a:buChar char="•"/>
            </a:pPr>
            <a:r>
              <a:rPr lang="en-US" dirty="0" smtClean="0"/>
              <a:t>Threatening to leave the victim, to commit suicide, to report the victim to welfare</a:t>
            </a:r>
          </a:p>
          <a:p>
            <a:pPr lvl="1">
              <a:buFont typeface="Arial"/>
              <a:buChar char="•"/>
            </a:pPr>
            <a:r>
              <a:rPr lang="en-US" dirty="0" smtClean="0"/>
              <a:t>Making the victim drop charges</a:t>
            </a:r>
          </a:p>
          <a:p>
            <a:pPr lvl="1">
              <a:buFont typeface="Arial"/>
              <a:buChar char="•"/>
            </a:pPr>
            <a:r>
              <a:rPr lang="en-US" dirty="0" smtClean="0"/>
              <a:t>Making the victim do illegal things</a:t>
            </a:r>
          </a:p>
          <a:p>
            <a:pPr lvl="1">
              <a:buFont typeface="Arial"/>
              <a:buChar char="•"/>
            </a:pP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30</a:t>
            </a:fld>
            <a:endParaRPr lang="en-US" dirty="0"/>
          </a:p>
        </p:txBody>
      </p:sp>
    </p:spTree>
    <p:extLst>
      <p:ext uri="{BB962C8B-B14F-4D97-AF65-F5344CB8AC3E}">
        <p14:creationId xmlns:p14="http://schemas.microsoft.com/office/powerpoint/2010/main" val="409943895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Presentation References</a:t>
            </a:r>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rabicPeriod" startAt="24"/>
            </a:pPr>
            <a:r>
              <a:rPr lang="en-US" sz="2800" dirty="0" smtClean="0"/>
              <a:t>Manual </a:t>
            </a:r>
            <a:r>
              <a:rPr lang="en-US" sz="2800" dirty="0"/>
              <a:t>for Mandated Reporters, September 2012, Revised Edition, </a:t>
            </a:r>
            <a:r>
              <a:rPr lang="en-US" sz="2800" dirty="0">
                <a:hlinkClick r:id="rId2"/>
              </a:rPr>
              <a:t>http://www.state.il.us/DCFS/docs/CFS_1050-21_Mandated_Reporter_Manual.pdf</a:t>
            </a:r>
            <a:endParaRPr lang="en-US" sz="2800" dirty="0"/>
          </a:p>
          <a:p>
            <a:pPr marL="914400" lvl="2" indent="0">
              <a:buNone/>
            </a:pPr>
            <a:endParaRPr lang="en-US" sz="2800" dirty="0" smtClean="0"/>
          </a:p>
          <a:p>
            <a:pPr marL="1428750" lvl="2" indent="-514350">
              <a:buFont typeface="+mj-lt"/>
              <a:buAutoNum type="arabicPeriod" startAt="17"/>
            </a:pPr>
            <a:endParaRPr lang="en-US" sz="2800" dirty="0" smtClean="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300</a:t>
            </a:fld>
            <a:endParaRPr lang="en-US"/>
          </a:p>
        </p:txBody>
      </p:sp>
    </p:spTree>
    <p:extLst>
      <p:ext uri="{BB962C8B-B14F-4D97-AF65-F5344CB8AC3E}">
        <p14:creationId xmlns:p14="http://schemas.microsoft.com/office/powerpoint/2010/main" val="378798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Abuse and Dimensions</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smtClean="0">
                <a:solidFill>
                  <a:srgbClr val="4F81BD"/>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smtClean="0"/>
              <a:t>Sexual</a:t>
            </a:r>
            <a:endParaRPr lang="en-US" sz="2800" dirty="0"/>
          </a:p>
          <a:p>
            <a:pPr lvl="2">
              <a:buFont typeface="Wingdings" charset="2"/>
              <a:buChar char="§"/>
            </a:pPr>
            <a:r>
              <a:rPr lang="en-US" sz="2800" dirty="0"/>
              <a:t>Stalking</a:t>
            </a:r>
          </a:p>
          <a:p>
            <a:pPr lvl="2">
              <a:buFont typeface="Wingdings" charset="2"/>
              <a:buChar char="§"/>
            </a:pPr>
            <a:r>
              <a:rPr lang="en-US" sz="2800" dirty="0" smtClean="0"/>
              <a:t>Psychological</a:t>
            </a:r>
          </a:p>
          <a:p>
            <a:pPr lvl="2">
              <a:buFont typeface="Wingdings" charset="2"/>
              <a:buChar char="§"/>
            </a:pPr>
            <a:r>
              <a:rPr lang="en-US" sz="2800" dirty="0"/>
              <a:t>[</a:t>
            </a:r>
            <a:r>
              <a:rPr lang="en-US" sz="2800" dirty="0" smtClean="0"/>
              <a:t>Economic]</a:t>
            </a:r>
          </a:p>
          <a:p>
            <a:pPr lvl="1">
              <a:buFont typeface="Wingdings" charset="2"/>
              <a:buChar char="v"/>
            </a:pPr>
            <a:endParaRPr lang="en-US" dirty="0" smtClean="0"/>
          </a:p>
          <a:p>
            <a:pPr marL="57150" indent="0" algn="r">
              <a:buNone/>
            </a:pPr>
            <a:r>
              <a:rPr lang="en-US" sz="1400" dirty="0"/>
              <a:t>“National Intimate Partner and Sexual Violence Survey, 2010,” Centers for Disease Control and </a:t>
            </a:r>
            <a:r>
              <a:rPr lang="en-US" sz="1400" dirty="0" smtClean="0"/>
              <a:t>Prevention</a:t>
            </a:r>
            <a:r>
              <a:rPr lang="en-US" sz="1400" dirty="0"/>
              <a:t>(CDC</a:t>
            </a:r>
            <a:r>
              <a:rPr lang="en-US" sz="1400" dirty="0" smtClean="0"/>
              <a:t>). The survey is comprised of 16,507 completed interviews, 9,086 women and 7,421 men.</a:t>
            </a:r>
            <a:r>
              <a:rPr lang="en-US" sz="1400" baseline="30000" dirty="0"/>
              <a:t>5</a:t>
            </a:r>
            <a:r>
              <a:rPr lang="en-US" sz="1400" dirty="0" smtClean="0"/>
              <a:t> </a:t>
            </a:r>
            <a:endParaRPr lang="en-US" sz="1400" dirty="0"/>
          </a:p>
          <a:p>
            <a:pPr marL="457200" lvl="1"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196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a:bodyPr>
          <a:lstStyle/>
          <a:p>
            <a:pPr marL="457200" lvl="1" indent="-457200">
              <a:buFont typeface="Wingdings" charset="2"/>
              <a:buChar char="§"/>
            </a:pPr>
            <a:r>
              <a:rPr lang="en-US" sz="3500" dirty="0" smtClean="0"/>
              <a:t>Physical</a:t>
            </a:r>
          </a:p>
          <a:p>
            <a:pPr marL="857250" lvl="2" indent="-457200"/>
            <a:r>
              <a:rPr lang="en-US" sz="3000" dirty="0" smtClean="0"/>
              <a:t>Slapped, pushed, or shoved</a:t>
            </a:r>
          </a:p>
          <a:p>
            <a:pPr marL="400050" lvl="2" indent="0">
              <a:buNone/>
            </a:pPr>
            <a:r>
              <a:rPr lang="en-US" sz="3000" dirty="0" smtClean="0"/>
              <a:t> </a:t>
            </a:r>
            <a:r>
              <a:rPr lang="en-US" sz="3000" dirty="0"/>
              <a:t> </a:t>
            </a:r>
            <a:r>
              <a:rPr lang="en-US" sz="3000" dirty="0" smtClean="0"/>
              <a:t>    </a:t>
            </a:r>
            <a:r>
              <a:rPr lang="en-US" sz="2800" dirty="0"/>
              <a:t>Of all women, </a:t>
            </a:r>
            <a:r>
              <a:rPr lang="en-US" sz="2800" dirty="0" smtClean="0"/>
              <a:t>30.3%, </a:t>
            </a:r>
            <a:r>
              <a:rPr lang="en-US" sz="2800" dirty="0"/>
              <a:t>or </a:t>
            </a:r>
            <a:r>
              <a:rPr lang="en-US" sz="2800" dirty="0" smtClean="0"/>
              <a:t>36.2 </a:t>
            </a:r>
            <a:r>
              <a:rPr lang="en-US" sz="2800" dirty="0"/>
              <a:t>million,	</a:t>
            </a:r>
            <a:r>
              <a:rPr lang="en-US" sz="2800" dirty="0" smtClean="0"/>
              <a:t>were abused</a:t>
            </a:r>
            <a:r>
              <a:rPr lang="en-US" sz="2800" dirty="0"/>
              <a:t>		     </a:t>
            </a:r>
            <a:r>
              <a:rPr lang="en-US" sz="2800" dirty="0" smtClean="0"/>
              <a:t> </a:t>
            </a:r>
            <a:r>
              <a:rPr lang="en-US" sz="2800" dirty="0"/>
              <a:t>by an intimate </a:t>
            </a:r>
            <a:r>
              <a:rPr lang="en-US" sz="2800" dirty="0" smtClean="0"/>
              <a:t>partner (IP) in these ways.</a:t>
            </a:r>
            <a:endParaRPr lang="en-US" sz="2800" dirty="0"/>
          </a:p>
          <a:p>
            <a:pPr marL="400050" lvl="2" indent="0">
              <a:buNone/>
            </a:pPr>
            <a:endParaRPr lang="en-US" sz="3000" dirty="0"/>
          </a:p>
          <a:p>
            <a:pPr marL="857250" lvl="2" indent="-457200">
              <a:buFont typeface="Wingdings" charset="2"/>
              <a:buChar char="§"/>
            </a:pPr>
            <a:endParaRPr lang="en-US" sz="3000" dirty="0" smtClean="0"/>
          </a:p>
          <a:p>
            <a:pPr marL="857250" lvl="2" indent="-457200">
              <a:buFont typeface="Wingdings" charset="2"/>
              <a:buChar char="§"/>
            </a:pPr>
            <a:endParaRPr lang="en-US" sz="3000" dirty="0"/>
          </a:p>
          <a:p>
            <a:pPr marL="857250" lvl="2" indent="-457200">
              <a:buFont typeface="Wingdings" charset="2"/>
              <a:buChar char="§"/>
            </a:pPr>
            <a:endParaRPr lang="en-US" sz="3000" dirty="0" smtClean="0"/>
          </a:p>
          <a:p>
            <a:pPr marL="400050" lvl="2" indent="0">
              <a:buNone/>
            </a:pPr>
            <a:endParaRPr lang="en-US" sz="3000" dirty="0" smtClean="0"/>
          </a:p>
          <a:p>
            <a:pPr marL="400050" lvl="2"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3352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85000" lnSpcReduction="20000"/>
          </a:bodyPr>
          <a:lstStyle/>
          <a:p>
            <a:pPr marL="457200" lvl="1" indent="-457200">
              <a:buFont typeface="Wingdings" charset="2"/>
              <a:buChar char="§"/>
            </a:pPr>
            <a:r>
              <a:rPr lang="en-US" sz="3500" dirty="0" smtClean="0"/>
              <a:t>Physical</a:t>
            </a:r>
          </a:p>
          <a:p>
            <a:pPr marL="857250" lvl="2" indent="-457200"/>
            <a:r>
              <a:rPr lang="en-US" sz="3000" dirty="0" smtClean="0"/>
              <a:t> </a:t>
            </a:r>
            <a:r>
              <a:rPr lang="en-US" sz="3200" dirty="0" smtClean="0"/>
              <a:t>Severe physical violence </a:t>
            </a:r>
          </a:p>
          <a:p>
            <a:pPr marL="400050" lvl="2" indent="0">
              <a:buNone/>
            </a:pPr>
            <a:r>
              <a:rPr lang="en-US" sz="3200" dirty="0"/>
              <a:t>  </a:t>
            </a:r>
            <a:r>
              <a:rPr lang="en-US" sz="3200" dirty="0" smtClean="0"/>
              <a:t>      Of all women, 24.3%, or 29.0 million, </a:t>
            </a:r>
          </a:p>
          <a:p>
            <a:pPr marL="400050" lvl="2" indent="0">
              <a:buNone/>
            </a:pPr>
            <a:r>
              <a:rPr lang="en-US" sz="3200" dirty="0"/>
              <a:t> </a:t>
            </a:r>
            <a:r>
              <a:rPr lang="en-US" sz="3200" dirty="0" smtClean="0"/>
              <a:t>       were abused by an intimate partner (IP).</a:t>
            </a:r>
          </a:p>
          <a:p>
            <a:pPr marL="1771650" lvl="4" indent="-457200">
              <a:buFont typeface="Courier New"/>
              <a:buChar char="o"/>
            </a:pPr>
            <a:r>
              <a:rPr lang="en-US" sz="2600" dirty="0" smtClean="0"/>
              <a:t>Hurt by pulling hair</a:t>
            </a:r>
          </a:p>
          <a:p>
            <a:pPr marL="1771650" lvl="4" indent="-457200">
              <a:buFont typeface="Courier New"/>
              <a:buChar char="o"/>
            </a:pPr>
            <a:r>
              <a:rPr lang="en-US" sz="2600" dirty="0" smtClean="0"/>
              <a:t>Hit with a fist or something hard</a:t>
            </a:r>
          </a:p>
          <a:p>
            <a:pPr marL="1771650" lvl="4" indent="-457200">
              <a:buFont typeface="Courier New"/>
              <a:buChar char="o"/>
            </a:pPr>
            <a:r>
              <a:rPr lang="en-US" sz="2600" dirty="0" smtClean="0"/>
              <a:t>Kicked</a:t>
            </a:r>
          </a:p>
          <a:p>
            <a:pPr marL="1771650" lvl="4" indent="-457200">
              <a:buFont typeface="Courier New"/>
              <a:buChar char="o"/>
            </a:pPr>
            <a:r>
              <a:rPr lang="en-US" sz="2600" dirty="0" smtClean="0"/>
              <a:t>Slammed against something</a:t>
            </a:r>
          </a:p>
          <a:p>
            <a:pPr marL="1771650" lvl="4" indent="-457200">
              <a:buFont typeface="Courier New"/>
              <a:buChar char="o"/>
            </a:pPr>
            <a:r>
              <a:rPr lang="en-US" sz="2600" dirty="0" smtClean="0"/>
              <a:t>Tried to hurt by [strangling] or suffocating</a:t>
            </a:r>
          </a:p>
          <a:p>
            <a:pPr marL="1771650" lvl="4" indent="-457200">
              <a:buFont typeface="Courier New"/>
              <a:buChar char="o"/>
            </a:pPr>
            <a:r>
              <a:rPr lang="en-US" sz="2600" dirty="0" smtClean="0"/>
              <a:t>Beaten</a:t>
            </a:r>
          </a:p>
          <a:p>
            <a:pPr marL="1771650" lvl="4" indent="-457200">
              <a:buFont typeface="Courier New"/>
              <a:buChar char="o"/>
            </a:pPr>
            <a:r>
              <a:rPr lang="en-US" sz="2600" dirty="0" smtClean="0"/>
              <a:t>Burned on purpose</a:t>
            </a:r>
          </a:p>
          <a:p>
            <a:pPr marL="1771650" lvl="4" indent="-457200">
              <a:buFont typeface="Courier New"/>
              <a:buChar char="o"/>
            </a:pPr>
            <a:r>
              <a:rPr lang="en-US" sz="2600" dirty="0" smtClean="0"/>
              <a:t>Used a knife or gun</a:t>
            </a:r>
          </a:p>
          <a:p>
            <a:pPr marL="400050" lvl="2"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440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85000" lnSpcReduction="20000"/>
          </a:bodyPr>
          <a:lstStyle/>
          <a:p>
            <a:pPr marL="457200" lvl="1" indent="-457200">
              <a:buFont typeface="Wingdings" charset="2"/>
              <a:buChar char="§"/>
            </a:pPr>
            <a:r>
              <a:rPr lang="en-US" sz="3300" dirty="0" smtClean="0"/>
              <a:t>Sexual</a:t>
            </a:r>
          </a:p>
          <a:p>
            <a:pPr marL="857250" lvl="2" indent="-457200"/>
            <a:r>
              <a:rPr lang="en-US" sz="2800" dirty="0" smtClean="0"/>
              <a:t>Rape: completed or attempted forced penetration  </a:t>
            </a:r>
          </a:p>
          <a:p>
            <a:pPr marL="400050" lvl="2" indent="0">
              <a:buNone/>
            </a:pPr>
            <a:r>
              <a:rPr lang="en-US" sz="2800" dirty="0" smtClean="0"/>
              <a:t>	       Of all women, 18.3%, or 21.8 million; 51.1% were abused 	       by an intimate partner (IP). </a:t>
            </a:r>
          </a:p>
          <a:p>
            <a:pPr marL="1314450" lvl="4" indent="0">
              <a:buNone/>
            </a:pPr>
            <a:endParaRPr lang="en-US" sz="2400" dirty="0" smtClean="0"/>
          </a:p>
          <a:p>
            <a:pPr marL="1771650" lvl="4" indent="-457200">
              <a:buFont typeface="Courier New"/>
              <a:buChar char="o"/>
            </a:pPr>
            <a:endParaRPr lang="en-US" sz="2400" dirty="0" smtClean="0"/>
          </a:p>
          <a:p>
            <a:pPr marL="857250" lvl="2" indent="-457200"/>
            <a:r>
              <a:rPr lang="en-US" sz="2800" dirty="0" smtClean="0"/>
              <a:t>Other Sexual Violence  </a:t>
            </a:r>
          </a:p>
          <a:p>
            <a:pPr marL="400050" lvl="2" indent="0">
              <a:buNone/>
            </a:pPr>
            <a:r>
              <a:rPr lang="en-US" dirty="0"/>
              <a:t>	</a:t>
            </a:r>
            <a:r>
              <a:rPr lang="en-US" dirty="0" smtClean="0"/>
              <a:t>         </a:t>
            </a:r>
            <a:r>
              <a:rPr lang="en-US" sz="2600" dirty="0" smtClean="0"/>
              <a:t>Of all women, 44.6%, or 53.2 million; 35.7% </a:t>
            </a:r>
          </a:p>
          <a:p>
            <a:pPr marL="400050" lvl="2" indent="0">
              <a:buNone/>
            </a:pPr>
            <a:r>
              <a:rPr lang="en-US" sz="2600" dirty="0"/>
              <a:t> </a:t>
            </a:r>
            <a:r>
              <a:rPr lang="en-US" sz="2600" dirty="0" smtClean="0"/>
              <a:t>        were abused by an IP.</a:t>
            </a:r>
          </a:p>
          <a:p>
            <a:pPr marL="1771650" lvl="4" indent="-457200">
              <a:buFont typeface="Courier New"/>
              <a:buChar char="o"/>
            </a:pPr>
            <a:r>
              <a:rPr lang="en-US" sz="2400" dirty="0" smtClean="0"/>
              <a:t>Sexual coercion (e.g., forced to watch pornographic movies)</a:t>
            </a:r>
          </a:p>
          <a:p>
            <a:pPr marL="1771650" lvl="4" indent="-457200">
              <a:buFont typeface="Courier New"/>
              <a:buChar char="o"/>
            </a:pPr>
            <a:r>
              <a:rPr lang="en-US" sz="2400" dirty="0" smtClean="0"/>
              <a:t>Unwanted sexual contact</a:t>
            </a:r>
          </a:p>
          <a:p>
            <a:pPr marL="1771650" lvl="4" indent="-457200">
              <a:buFont typeface="Courier New"/>
              <a:buChar char="o"/>
            </a:pPr>
            <a:r>
              <a:rPr lang="en-US" sz="2400" dirty="0" smtClean="0"/>
              <a:t>Noncontact, unwanted sexual experiences</a:t>
            </a:r>
          </a:p>
          <a:p>
            <a:pPr marL="1314450" lvl="3" indent="-457200">
              <a:buFont typeface="Courier New"/>
              <a:buChar char="o"/>
            </a:pPr>
            <a:endParaRPr lang="en-US" dirty="0"/>
          </a:p>
          <a:p>
            <a:pPr marL="857250" lvl="3" indent="0">
              <a:buNone/>
            </a:pPr>
            <a:r>
              <a:rPr lang="en-US" sz="1900" dirty="0" smtClean="0"/>
              <a:t>Lifetime prevalence, CDC-referenced.  Numbers are rounded and approximated.</a:t>
            </a:r>
          </a:p>
          <a:p>
            <a:pPr marL="40005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22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6038"/>
            <a:ext cx="8229600" cy="1143000"/>
          </a:xfrm>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32500" lnSpcReduction="20000"/>
          </a:bodyPr>
          <a:lstStyle/>
          <a:p>
            <a:pPr marL="457200" lvl="1" indent="-457200">
              <a:buFont typeface="Wingdings" charset="2"/>
              <a:buChar char="§"/>
            </a:pPr>
            <a:r>
              <a:rPr lang="en-US" sz="9800" dirty="0" smtClean="0"/>
              <a:t>Stalking</a:t>
            </a:r>
            <a:r>
              <a:rPr lang="en-US" sz="6000" dirty="0" smtClean="0"/>
              <a:t> </a:t>
            </a:r>
          </a:p>
          <a:p>
            <a:pPr marL="800100" lvl="2" indent="-400050"/>
            <a:r>
              <a:rPr lang="en-US" sz="7400" dirty="0" smtClean="0"/>
              <a:t>Of </a:t>
            </a:r>
            <a:r>
              <a:rPr lang="en-US" sz="7400" dirty="0"/>
              <a:t>all women, 16.2%, or 19.3 </a:t>
            </a:r>
            <a:r>
              <a:rPr lang="en-US" sz="7400" dirty="0" smtClean="0"/>
              <a:t>million: 66.2% </a:t>
            </a:r>
            <a:r>
              <a:rPr lang="en-US" sz="7400" dirty="0"/>
              <a:t>were abused </a:t>
            </a:r>
            <a:r>
              <a:rPr lang="en-US" sz="7400" dirty="0" smtClean="0"/>
              <a:t>    by </a:t>
            </a:r>
            <a:r>
              <a:rPr lang="en-US" sz="7400" dirty="0"/>
              <a:t>an </a:t>
            </a:r>
            <a:r>
              <a:rPr lang="en-US" sz="7000" dirty="0" smtClean="0"/>
              <a:t>intimate partner (IP).</a:t>
            </a:r>
          </a:p>
          <a:p>
            <a:pPr marL="1257300" lvl="3" indent="-400050">
              <a:buFont typeface="Courier New"/>
              <a:buChar char="o"/>
            </a:pPr>
            <a:r>
              <a:rPr lang="en-US" sz="6200" dirty="0" smtClean="0"/>
              <a:t>Unwanted phone calls, voice or text messages, hang-ups</a:t>
            </a:r>
          </a:p>
          <a:p>
            <a:pPr marL="1257300" lvl="3" indent="-400050">
              <a:buFont typeface="Courier New"/>
              <a:buChar char="o"/>
            </a:pPr>
            <a:r>
              <a:rPr lang="en-US" sz="6200" dirty="0" smtClean="0"/>
              <a:t>Unwanted emails, instant messages, messages through social media</a:t>
            </a:r>
          </a:p>
          <a:p>
            <a:pPr marL="1257300" lvl="3" indent="-400050">
              <a:buFont typeface="Courier New"/>
              <a:buChar char="o"/>
            </a:pPr>
            <a:r>
              <a:rPr lang="en-US" sz="6200" dirty="0" smtClean="0"/>
              <a:t>Unwanted cards, letters, flowers, or presents</a:t>
            </a:r>
          </a:p>
          <a:p>
            <a:pPr marL="1257300" lvl="3" indent="-400050">
              <a:buFont typeface="Courier New"/>
              <a:buChar char="o"/>
            </a:pPr>
            <a:r>
              <a:rPr lang="en-US" sz="6200" dirty="0" smtClean="0"/>
              <a:t>Watching or following from a distance; spying with a listening device, camera, or global positioning system (GPS)</a:t>
            </a:r>
          </a:p>
          <a:p>
            <a:pPr marL="1257300" lvl="3" indent="-400050">
              <a:buFont typeface="Courier New"/>
              <a:buChar char="o"/>
            </a:pPr>
            <a:r>
              <a:rPr lang="en-US" sz="6200" dirty="0" smtClean="0"/>
              <a:t>Approaching or showing up in places such as the victim’s home, workplace, or school when it was not wanted</a:t>
            </a:r>
          </a:p>
          <a:p>
            <a:pPr marL="1257300" lvl="3" indent="-400050">
              <a:buFont typeface="Courier New"/>
              <a:buChar char="o"/>
            </a:pPr>
            <a:r>
              <a:rPr lang="en-US" sz="6200" dirty="0" smtClean="0"/>
              <a:t>Leaving strange or potentially threatening items for the victim to find</a:t>
            </a:r>
          </a:p>
          <a:p>
            <a:pPr marL="1257300" lvl="3" indent="-400050">
              <a:buFont typeface="Courier New"/>
              <a:buChar char="o"/>
            </a:pPr>
            <a:r>
              <a:rPr lang="en-US" sz="6200" dirty="0" smtClean="0"/>
              <a:t>Sneaking into a victim’s home or car and doing things to scare or let the victim know the perpetrator had been there</a:t>
            </a:r>
          </a:p>
          <a:p>
            <a:pPr marL="0" lvl="1" indent="0" algn="r">
              <a:buNone/>
            </a:pPr>
            <a:endParaRPr lang="en-US" sz="5000" dirty="0" smtClean="0"/>
          </a:p>
          <a:p>
            <a:pPr marL="0" lvl="1" indent="0" algn="r">
              <a:buNone/>
            </a:pPr>
            <a:endParaRPr lang="en-US" sz="5000" dirty="0"/>
          </a:p>
          <a:p>
            <a:pPr marL="400050" lvl="2" indent="0" algn="r">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091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92500"/>
          </a:bodyPr>
          <a:lstStyle/>
          <a:p>
            <a:pPr marL="857250" lvl="2" indent="-457200">
              <a:buFont typeface="Wingdings" charset="2"/>
              <a:buChar char="§"/>
            </a:pPr>
            <a:r>
              <a:rPr lang="en-US" sz="3000" dirty="0" smtClean="0"/>
              <a:t>Psychological </a:t>
            </a:r>
            <a:r>
              <a:rPr lang="en-US" sz="3000" dirty="0"/>
              <a:t> </a:t>
            </a:r>
            <a:r>
              <a:rPr lang="en-US" sz="3000" dirty="0" smtClean="0"/>
              <a:t> </a:t>
            </a:r>
          </a:p>
          <a:p>
            <a:pPr marL="1314450" lvl="3" indent="-457200">
              <a:buFont typeface="Arial"/>
              <a:buChar char="•"/>
            </a:pPr>
            <a:r>
              <a:rPr lang="en-US" sz="3000" dirty="0" smtClean="0"/>
              <a:t>Of all women, 48.4%, or 57.6 million, were abused by an intimate partner (IP).</a:t>
            </a:r>
          </a:p>
          <a:p>
            <a:pPr marL="1314450" lvl="3" indent="-457200"/>
            <a:endParaRPr lang="en-US" dirty="0" smtClean="0"/>
          </a:p>
          <a:p>
            <a:pPr marL="1314450" lvl="3" indent="-457200">
              <a:buFont typeface="Arial"/>
              <a:buChar char="•"/>
            </a:pPr>
            <a:r>
              <a:rPr lang="en-US" sz="2600" dirty="0" smtClean="0"/>
              <a:t>Expressive aggression</a:t>
            </a:r>
          </a:p>
          <a:p>
            <a:pPr marL="1771650" lvl="4" indent="-457200">
              <a:buFont typeface="Courier New"/>
              <a:buChar char="o"/>
            </a:pPr>
            <a:r>
              <a:rPr lang="en-US" sz="2400" dirty="0" smtClean="0"/>
              <a:t>Acted very angry in a way that seemed dangerous</a:t>
            </a:r>
          </a:p>
          <a:p>
            <a:pPr marL="1771650" lvl="4" indent="-457200">
              <a:buFont typeface="Courier New"/>
              <a:buChar char="o"/>
            </a:pPr>
            <a:r>
              <a:rPr lang="en-US" sz="2400" dirty="0" smtClean="0"/>
              <a:t>Told they were a loser, a failure, or not good enough</a:t>
            </a:r>
          </a:p>
          <a:p>
            <a:pPr marL="1771650" lvl="4" indent="-457200">
              <a:buFont typeface="Courier New"/>
              <a:buChar char="o"/>
            </a:pPr>
            <a:r>
              <a:rPr lang="en-US" sz="2400" dirty="0" smtClean="0"/>
              <a:t>Called names like ugly, fat, crazy, stupid</a:t>
            </a:r>
          </a:p>
          <a:p>
            <a:pPr marL="1771650" lvl="4" indent="-457200">
              <a:buFont typeface="Courier New"/>
              <a:buChar char="o"/>
            </a:pPr>
            <a:r>
              <a:rPr lang="en-US" sz="2400" dirty="0" smtClean="0"/>
              <a:t>Insulted, humiliated, made fun of </a:t>
            </a:r>
          </a:p>
          <a:p>
            <a:pPr marL="1771650" lvl="4" indent="-457200">
              <a:buFont typeface="Courier New"/>
              <a:buChar char="o"/>
            </a:pPr>
            <a:r>
              <a:rPr lang="en-US" sz="2400" dirty="0" smtClean="0"/>
              <a:t>Told no one else would want them</a:t>
            </a:r>
          </a:p>
          <a:p>
            <a:pPr marL="1314450" lvl="3" indent="-457200">
              <a:buFont typeface="Arial"/>
              <a:buChar char="•"/>
            </a:pPr>
            <a:endParaRPr lang="en-US" sz="2400" dirty="0"/>
          </a:p>
          <a:p>
            <a:pPr marL="1314450" lvl="3" indent="-457200">
              <a:buFont typeface="Arial"/>
              <a:buChar char="•"/>
            </a:pPr>
            <a:endParaRPr lang="en-US" sz="2400" dirty="0" smtClean="0"/>
          </a:p>
          <a:p>
            <a:pPr marL="857250" lvl="3" indent="0" algn="r">
              <a:buNone/>
            </a:pPr>
            <a:endParaRPr lang="en-US" sz="1400" dirty="0" smtClean="0"/>
          </a:p>
          <a:p>
            <a:pPr marL="857250" lvl="2" indent="-4572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64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a:bodyPr>
          <a:lstStyle/>
          <a:p>
            <a:pPr marL="457200" lvl="1" indent="-457200">
              <a:buFont typeface="Wingdings" charset="2"/>
              <a:buChar char="§"/>
            </a:pPr>
            <a:r>
              <a:rPr lang="en-US" sz="3200" dirty="0" smtClean="0"/>
              <a:t>Psychological </a:t>
            </a:r>
          </a:p>
          <a:p>
            <a:pPr marL="1314450" lvl="3" indent="-457200">
              <a:buFont typeface="Arial"/>
              <a:buChar char="•"/>
            </a:pPr>
            <a:r>
              <a:rPr lang="en-US" sz="2400" dirty="0" smtClean="0"/>
              <a:t>Coercive Control</a:t>
            </a:r>
          </a:p>
          <a:p>
            <a:pPr marL="1771650" lvl="4" indent="-457200">
              <a:buFont typeface="Courier New"/>
              <a:buChar char="o"/>
            </a:pPr>
            <a:r>
              <a:rPr lang="en-US" sz="2200" dirty="0" smtClean="0"/>
              <a:t>Tried to keep from seeing or talking to family or friends</a:t>
            </a:r>
          </a:p>
          <a:p>
            <a:pPr marL="1771650" lvl="4" indent="-457200">
              <a:buFont typeface="Courier New"/>
              <a:buChar char="o"/>
            </a:pPr>
            <a:r>
              <a:rPr lang="en-US" sz="2200" dirty="0" smtClean="0"/>
              <a:t>Made decisions that should have been yours to make</a:t>
            </a:r>
          </a:p>
          <a:p>
            <a:pPr marL="1771650" lvl="4" indent="-457200">
              <a:buFont typeface="Courier New"/>
              <a:buChar char="o"/>
            </a:pPr>
            <a:r>
              <a:rPr lang="en-US" sz="2200" dirty="0" smtClean="0"/>
              <a:t>Kept track of by demanding to know where you were and what you were doing</a:t>
            </a:r>
          </a:p>
          <a:p>
            <a:pPr marL="1771650" lvl="4" indent="-457200">
              <a:buFont typeface="Courier New"/>
              <a:buChar char="o"/>
            </a:pPr>
            <a:r>
              <a:rPr lang="en-US" sz="2200" dirty="0" smtClean="0"/>
              <a:t>Made threats of physical harm</a:t>
            </a:r>
          </a:p>
          <a:p>
            <a:pPr marL="1771650" lvl="4" indent="-457200">
              <a:buFont typeface="Courier New"/>
              <a:buChar char="o"/>
            </a:pPr>
            <a:r>
              <a:rPr lang="en-US" sz="2200" dirty="0" smtClean="0"/>
              <a:t>Threatened to hurt himself or commit suicide because he was upset</a:t>
            </a:r>
          </a:p>
          <a:p>
            <a:pPr marL="1771650" lvl="4" indent="-457200">
              <a:buFont typeface="Courier New"/>
              <a:buChar char="o"/>
            </a:pPr>
            <a:r>
              <a:rPr lang="en-US" sz="2200" dirty="0" smtClean="0"/>
              <a:t>Threatened to hurt a pet or take a pet away</a:t>
            </a:r>
          </a:p>
          <a:p>
            <a:pPr marL="1771650" lvl="4" indent="-457200">
              <a:buFont typeface="Courier New"/>
              <a:buChar char="o"/>
            </a:pPr>
            <a:r>
              <a:rPr lang="en-US" sz="2200" dirty="0" smtClean="0"/>
              <a:t>Threatened to hurt someone you love</a:t>
            </a:r>
          </a:p>
          <a:p>
            <a:pPr marL="857250" lvl="3" indent="0" algn="r">
              <a:buNone/>
            </a:pPr>
            <a:endParaRPr lang="en-US" sz="1400" dirty="0" smtClean="0"/>
          </a:p>
          <a:p>
            <a:pPr marL="1314450" lvl="3" indent="-457200">
              <a:buFont typeface="Arial"/>
              <a:buChar char="•"/>
            </a:pPr>
            <a:endParaRPr lang="en-US" dirty="0" smtClean="0"/>
          </a:p>
          <a:p>
            <a:pPr marL="1314450" lvl="3" indent="-457200">
              <a:buFont typeface="Arial"/>
              <a:buChar char="•"/>
            </a:pPr>
            <a:endParaRPr lang="en-US" dirty="0" smtClean="0"/>
          </a:p>
          <a:p>
            <a:pPr marL="857250" lvl="2" indent="-4572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481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a:t>
            </a:r>
            <a:r>
              <a:rPr lang="en-US" dirty="0" smtClean="0"/>
              <a:t>Dimensions</a:t>
            </a:r>
            <a:endParaRPr lang="en-US" dirty="0"/>
          </a:p>
        </p:txBody>
      </p:sp>
      <p:sp>
        <p:nvSpPr>
          <p:cNvPr id="3" name="Content Placeholder 2"/>
          <p:cNvSpPr>
            <a:spLocks noGrp="1"/>
          </p:cNvSpPr>
          <p:nvPr>
            <p:ph idx="1"/>
          </p:nvPr>
        </p:nvSpPr>
        <p:spPr/>
        <p:txBody>
          <a:bodyPr>
            <a:normAutofit fontScale="85000" lnSpcReduction="20000"/>
          </a:bodyPr>
          <a:lstStyle/>
          <a:p>
            <a:pPr marL="457200" lvl="1" indent="-457200">
              <a:buFont typeface="Wingdings" charset="2"/>
              <a:buChar char="§"/>
            </a:pPr>
            <a:r>
              <a:rPr lang="en-US" sz="4100" dirty="0" smtClean="0"/>
              <a:t>Psychological </a:t>
            </a:r>
          </a:p>
          <a:p>
            <a:pPr marL="1314450" lvl="3" indent="-457200">
              <a:buFont typeface="Arial"/>
              <a:buChar char="•"/>
            </a:pPr>
            <a:r>
              <a:rPr lang="en-US" sz="3100" dirty="0" smtClean="0"/>
              <a:t>Coercive Control</a:t>
            </a:r>
          </a:p>
          <a:p>
            <a:pPr marL="1771650" lvl="4" indent="-457200">
              <a:buFont typeface="Courier New"/>
              <a:buChar char="o"/>
            </a:pPr>
            <a:r>
              <a:rPr lang="en-US" sz="2600" dirty="0" smtClean="0"/>
              <a:t>Threatened to take your children away from you</a:t>
            </a:r>
          </a:p>
          <a:p>
            <a:pPr marL="1771650" lvl="4" indent="-457200">
              <a:buFont typeface="Courier New"/>
              <a:buChar char="o"/>
            </a:pPr>
            <a:r>
              <a:rPr lang="en-US" sz="2600" dirty="0" smtClean="0"/>
              <a:t>Kept you from leaving the house when you wanted to</a:t>
            </a:r>
          </a:p>
          <a:p>
            <a:pPr marL="1771650" lvl="4" indent="-457200">
              <a:buFont typeface="Courier New"/>
              <a:buChar char="o"/>
            </a:pPr>
            <a:r>
              <a:rPr lang="en-US" sz="2600" dirty="0" smtClean="0"/>
              <a:t>Destroyed something that was important to you</a:t>
            </a:r>
          </a:p>
          <a:p>
            <a:pPr marL="1771650" lvl="4" indent="-457200">
              <a:buFont typeface="Courier New"/>
              <a:buChar char="o"/>
            </a:pPr>
            <a:r>
              <a:rPr lang="en-US" sz="2600" dirty="0" smtClean="0"/>
              <a:t>Said things like, “If I can’t have you, then no one can.”</a:t>
            </a:r>
          </a:p>
          <a:p>
            <a:pPr marL="1771650" lvl="4" indent="-457200">
              <a:buFont typeface="Courier New"/>
              <a:buChar char="o"/>
            </a:pPr>
            <a:r>
              <a:rPr lang="en-US" sz="2600" dirty="0">
                <a:solidFill>
                  <a:schemeClr val="accent1"/>
                </a:solidFill>
              </a:rPr>
              <a:t>Kept you from having your own money to </a:t>
            </a:r>
            <a:r>
              <a:rPr lang="en-US" sz="2600" dirty="0" smtClean="0">
                <a:solidFill>
                  <a:schemeClr val="accent1"/>
                </a:solidFill>
              </a:rPr>
              <a:t>use</a:t>
            </a:r>
            <a:endParaRPr lang="en-US" sz="2600" dirty="0">
              <a:solidFill>
                <a:schemeClr val="accent1"/>
              </a:solidFill>
            </a:endParaRPr>
          </a:p>
          <a:p>
            <a:pPr marL="1771650" lvl="4" indent="-457200">
              <a:buFont typeface="Arial"/>
              <a:buChar char="•"/>
            </a:pPr>
            <a:endParaRPr lang="en-US" sz="2600" dirty="0" smtClean="0"/>
          </a:p>
          <a:p>
            <a:pPr marL="457200" lvl="1" indent="-457200">
              <a:buFont typeface="Wingdings" charset="2"/>
              <a:buChar char="§"/>
            </a:pPr>
            <a:r>
              <a:rPr lang="en-US" sz="3800" dirty="0" smtClean="0">
                <a:solidFill>
                  <a:srgbClr val="4F81BD"/>
                </a:solidFill>
              </a:rPr>
              <a:t>E</a:t>
            </a:r>
            <a:r>
              <a:rPr lang="en-US" sz="3800" dirty="0" smtClean="0">
                <a:solidFill>
                  <a:schemeClr val="accent1"/>
                </a:solidFill>
              </a:rPr>
              <a:t>conomic </a:t>
            </a:r>
            <a:r>
              <a:rPr lang="en-US" sz="3800" dirty="0">
                <a:solidFill>
                  <a:schemeClr val="accent1"/>
                </a:solidFill>
              </a:rPr>
              <a:t>a</a:t>
            </a:r>
            <a:r>
              <a:rPr lang="en-US" sz="3800" dirty="0" smtClean="0">
                <a:solidFill>
                  <a:schemeClr val="accent1"/>
                </a:solidFill>
              </a:rPr>
              <a:t>buse </a:t>
            </a:r>
            <a:r>
              <a:rPr lang="en-US" sz="3800" dirty="0">
                <a:solidFill>
                  <a:schemeClr val="accent1"/>
                </a:solidFill>
              </a:rPr>
              <a:t>is </a:t>
            </a:r>
            <a:r>
              <a:rPr lang="en-US" sz="3800" dirty="0" smtClean="0">
                <a:solidFill>
                  <a:schemeClr val="accent1"/>
                </a:solidFill>
              </a:rPr>
              <a:t>often </a:t>
            </a:r>
            <a:r>
              <a:rPr lang="en-US" sz="3800" dirty="0">
                <a:solidFill>
                  <a:schemeClr val="accent1"/>
                </a:solidFill>
              </a:rPr>
              <a:t>treated as a </a:t>
            </a:r>
            <a:r>
              <a:rPr lang="en-US" sz="3800" dirty="0" smtClean="0">
                <a:solidFill>
                  <a:schemeClr val="accent1"/>
                </a:solidFill>
              </a:rPr>
              <a:t>special </a:t>
            </a:r>
            <a:r>
              <a:rPr lang="en-US" sz="3800" dirty="0">
                <a:solidFill>
                  <a:schemeClr val="accent1"/>
                </a:solidFill>
              </a:rPr>
              <a:t>category of abuse </a:t>
            </a:r>
            <a:r>
              <a:rPr lang="en-US" sz="3800" dirty="0" smtClean="0">
                <a:solidFill>
                  <a:schemeClr val="accent1"/>
                </a:solidFill>
              </a:rPr>
              <a:t>because of its importance and because it is frequently observed.</a:t>
            </a:r>
            <a:endParaRPr lang="en-US" sz="3800" baseline="30000" dirty="0">
              <a:solidFill>
                <a:schemeClr val="accent1"/>
              </a:solidFill>
            </a:endParaRPr>
          </a:p>
          <a:p>
            <a:pPr marL="857250" lvl="3" indent="0">
              <a:buNone/>
            </a:pPr>
            <a:endParaRPr lang="en-US" dirty="0" smtClean="0"/>
          </a:p>
          <a:p>
            <a:pPr marL="400050" lvl="2"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38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395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lstStyle/>
          <a:p>
            <a:pPr marL="457200" lvl="1" indent="-457200">
              <a:buFont typeface="Wingdings" charset="2"/>
              <a:buChar char="§"/>
            </a:pPr>
            <a:r>
              <a:rPr lang="en-US" sz="3200" dirty="0" smtClean="0">
                <a:solidFill>
                  <a:srgbClr val="4F81BD"/>
                </a:solidFill>
              </a:rPr>
              <a:t>Economic</a:t>
            </a:r>
            <a:r>
              <a:rPr lang="en-US" sz="3200" dirty="0" smtClean="0"/>
              <a:t> </a:t>
            </a:r>
          </a:p>
          <a:p>
            <a:pPr marL="742950" lvl="2" indent="-342900"/>
            <a:r>
              <a:rPr lang="en-US" sz="2800" dirty="0"/>
              <a:t>Not </a:t>
            </a:r>
            <a:r>
              <a:rPr lang="en-US" sz="2800" dirty="0" smtClean="0"/>
              <a:t>allowing participation in financial decision-making. The abuser makes all the decisions. </a:t>
            </a:r>
            <a:endParaRPr lang="en-US" sz="2800" dirty="0"/>
          </a:p>
          <a:p>
            <a:pPr marL="742950" lvl="2" indent="-342900"/>
            <a:r>
              <a:rPr lang="en-US" sz="2800" dirty="0" smtClean="0"/>
              <a:t>Withholding resources such as cash or credit cards</a:t>
            </a:r>
          </a:p>
          <a:p>
            <a:pPr marL="742950" lvl="2" indent="-342900"/>
            <a:r>
              <a:rPr lang="en-US" sz="2800" dirty="0" smtClean="0"/>
              <a:t>Withholding food, clothing, shelter, medications…</a:t>
            </a:r>
          </a:p>
          <a:p>
            <a:pPr marL="742950" lvl="2" indent="-342900"/>
            <a:r>
              <a:rPr lang="en-US" sz="2800" dirty="0" smtClean="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39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604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Contents</a:t>
            </a:r>
            <a:r>
              <a:rPr lang="en-US" sz="6000" dirty="0" smtClean="0"/>
              <a:t/>
            </a:r>
            <a:br>
              <a:rPr lang="en-US" sz="6000" dirty="0" smtClean="0"/>
            </a:br>
            <a:r>
              <a:rPr lang="en-US" sz="2200" dirty="0" smtClean="0"/>
              <a:t>Slide Number</a:t>
            </a:r>
            <a:endParaRPr lang="en-US" sz="2200" dirty="0"/>
          </a:p>
        </p:txBody>
      </p:sp>
      <p:sp>
        <p:nvSpPr>
          <p:cNvPr id="3" name="Content Placeholder 2"/>
          <p:cNvSpPr>
            <a:spLocks noGrp="1"/>
          </p:cNvSpPr>
          <p:nvPr>
            <p:ph idx="1"/>
          </p:nvPr>
        </p:nvSpPr>
        <p:spPr/>
        <p:txBody>
          <a:bodyPr>
            <a:normAutofit fontScale="85000" lnSpcReduction="20000"/>
          </a:bodyPr>
          <a:lstStyle/>
          <a:p>
            <a:pPr>
              <a:buFont typeface="Wingdings" charset="2"/>
              <a:buChar char="§"/>
            </a:pPr>
            <a:r>
              <a:rPr lang="en-US" sz="3000" dirty="0"/>
              <a:t>Engaging the Community –  </a:t>
            </a:r>
            <a:r>
              <a:rPr lang="en-US" sz="3000" dirty="0" smtClean="0"/>
              <a:t>154</a:t>
            </a:r>
            <a:endParaRPr lang="en-US" sz="3000" dirty="0"/>
          </a:p>
          <a:p>
            <a:pPr lvl="1">
              <a:buFont typeface="Arial"/>
              <a:buChar char="•"/>
            </a:pPr>
            <a:r>
              <a:rPr lang="en-US" sz="3000" dirty="0"/>
              <a:t>Forming a </a:t>
            </a:r>
            <a:r>
              <a:rPr lang="en-US" sz="3000" dirty="0" smtClean="0"/>
              <a:t>Ministry – 155</a:t>
            </a:r>
            <a:endParaRPr lang="en-US" sz="3000" dirty="0"/>
          </a:p>
          <a:p>
            <a:pPr lvl="1">
              <a:buFont typeface="Arial"/>
              <a:buChar char="•"/>
            </a:pPr>
            <a:r>
              <a:rPr lang="en-US" sz="3000" dirty="0" smtClean="0"/>
              <a:t>Awareness  –  164</a:t>
            </a:r>
            <a:endParaRPr lang="en-US" sz="3000" dirty="0"/>
          </a:p>
          <a:p>
            <a:pPr lvl="1">
              <a:buFont typeface="Arial"/>
              <a:buChar char="•"/>
            </a:pPr>
            <a:r>
              <a:rPr lang="en-US" sz="3000" dirty="0"/>
              <a:t>Services </a:t>
            </a:r>
            <a:r>
              <a:rPr lang="en-US" sz="3000" dirty="0" smtClean="0"/>
              <a:t>– 172</a:t>
            </a:r>
          </a:p>
          <a:p>
            <a:pPr lvl="2">
              <a:buFont typeface="Wingdings" charset="2"/>
              <a:buChar char="ü"/>
            </a:pPr>
            <a:r>
              <a:rPr lang="en-US" sz="3000" dirty="0" smtClean="0"/>
              <a:t>Support Groups and Counseling – 174</a:t>
            </a:r>
          </a:p>
          <a:p>
            <a:pPr lvl="2">
              <a:buFont typeface="Wingdings" charset="2"/>
              <a:buChar char="ü"/>
            </a:pPr>
            <a:r>
              <a:rPr lang="en-US" sz="3000" dirty="0" smtClean="0"/>
              <a:t>Order </a:t>
            </a:r>
            <a:r>
              <a:rPr lang="en-US" sz="3000" dirty="0"/>
              <a:t>of </a:t>
            </a:r>
            <a:r>
              <a:rPr lang="en-US" sz="3000" dirty="0" smtClean="0"/>
              <a:t>Protection – 177</a:t>
            </a:r>
            <a:endParaRPr lang="en-US" sz="3000" dirty="0"/>
          </a:p>
          <a:p>
            <a:pPr lvl="2">
              <a:buFont typeface="Wingdings" charset="2"/>
              <a:buChar char="ü"/>
            </a:pPr>
            <a:r>
              <a:rPr lang="en-US" sz="3000" dirty="0" smtClean="0"/>
              <a:t>Safety Planning – 179</a:t>
            </a:r>
          </a:p>
          <a:p>
            <a:pPr lvl="1">
              <a:buFont typeface="Arial"/>
              <a:buChar char="•"/>
            </a:pPr>
            <a:r>
              <a:rPr lang="en-US" sz="3000" dirty="0" smtClean="0"/>
              <a:t>Prevention – 188</a:t>
            </a:r>
            <a:endParaRPr lang="en-US" sz="3000" dirty="0"/>
          </a:p>
          <a:p>
            <a:pPr lvl="1">
              <a:buFont typeface="Arial"/>
              <a:buChar char="•"/>
            </a:pPr>
            <a:r>
              <a:rPr lang="en-US" sz="3000" dirty="0" smtClean="0"/>
              <a:t>Related Issues – 203</a:t>
            </a:r>
          </a:p>
          <a:p>
            <a:pPr lvl="2">
              <a:buFont typeface="Wingdings" charset="2"/>
              <a:buChar char="ü"/>
            </a:pPr>
            <a:r>
              <a:rPr lang="en-US" sz="3000" dirty="0" smtClean="0"/>
              <a:t>Parish Culture – 206</a:t>
            </a:r>
          </a:p>
          <a:p>
            <a:pPr lvl="2">
              <a:buFont typeface="Wingdings" charset="2"/>
              <a:buChar char="ü"/>
            </a:pPr>
            <a:r>
              <a:rPr lang="en-US" sz="3000" dirty="0" smtClean="0"/>
              <a:t>Security – 207</a:t>
            </a:r>
          </a:p>
          <a:p>
            <a:pPr>
              <a:buFont typeface="Wingdings" charset="2"/>
              <a:buChar char="§"/>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a:t>
            </a:fld>
            <a:endParaRPr lang="en-US" dirty="0"/>
          </a:p>
        </p:txBody>
      </p:sp>
    </p:spTree>
    <p:extLst>
      <p:ext uri="{BB962C8B-B14F-4D97-AF65-F5344CB8AC3E}">
        <p14:creationId xmlns:p14="http://schemas.microsoft.com/office/powerpoint/2010/main" val="110564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dirty="0" smtClean="0"/>
              <a:t>Abuse by</a:t>
            </a:r>
            <a:r>
              <a:rPr lang="en-US" sz="11200" dirty="0" smtClean="0">
                <a:effectLst/>
              </a:rPr>
              <a:t> Rape, Physical Violence, and/or Stalking by an Intimate Partner</a:t>
            </a:r>
          </a:p>
          <a:p>
            <a:pPr marL="0" indent="0">
              <a:buNone/>
            </a:pPr>
            <a:r>
              <a:rPr lang="en-US" sz="11200" dirty="0" smtClean="0"/>
              <a:t>   </a:t>
            </a:r>
            <a:r>
              <a:rPr lang="en-US" sz="11200" dirty="0" smtClean="0">
                <a:solidFill>
                  <a:srgbClr val="4F81BD"/>
                </a:solidFill>
              </a:rPr>
              <a:t>For all women in the racial group listed:</a:t>
            </a:r>
          </a:p>
          <a:p>
            <a:pPr marL="0" indent="0">
              <a:buNone/>
            </a:pPr>
            <a:endParaRPr lang="en-US" sz="6400" dirty="0"/>
          </a:p>
          <a:p>
            <a:pPr lvl="1">
              <a:buFont typeface="Arial"/>
              <a:buChar char="•"/>
            </a:pPr>
            <a:r>
              <a:rPr lang="en-US" sz="10000" dirty="0" smtClean="0"/>
              <a:t>Multiracial</a:t>
            </a:r>
            <a:r>
              <a:rPr lang="en-US" sz="10000" dirty="0"/>
              <a:t>: </a:t>
            </a:r>
            <a:r>
              <a:rPr lang="en-US" sz="10000" dirty="0" smtClean="0"/>
              <a:t>53.8%, </a:t>
            </a:r>
            <a:r>
              <a:rPr lang="en-US" sz="10000" dirty="0"/>
              <a:t>or </a:t>
            </a:r>
            <a:r>
              <a:rPr lang="en-US" sz="10000" dirty="0" smtClean="0"/>
              <a:t>0.7 million women, were abused.</a:t>
            </a:r>
            <a:endParaRPr lang="en-US" sz="10000" dirty="0"/>
          </a:p>
          <a:p>
            <a:pPr lvl="1">
              <a:buFont typeface="Arial"/>
              <a:buChar char="•"/>
            </a:pPr>
            <a:r>
              <a:rPr lang="en-US" sz="10000" dirty="0"/>
              <a:t>American </a:t>
            </a:r>
            <a:r>
              <a:rPr lang="en-US" sz="10000" dirty="0" smtClean="0"/>
              <a:t>Indian/Alaska </a:t>
            </a:r>
            <a:r>
              <a:rPr lang="en-US" sz="10000" dirty="0"/>
              <a:t>Native</a:t>
            </a:r>
            <a:r>
              <a:rPr lang="en-US" sz="10000" dirty="0" smtClean="0"/>
              <a:t>:</a:t>
            </a:r>
          </a:p>
          <a:p>
            <a:pPr marL="400050" lvl="1" indent="0">
              <a:buNone/>
            </a:pPr>
            <a:r>
              <a:rPr lang="en-US" sz="10000" dirty="0"/>
              <a:t> </a:t>
            </a:r>
            <a:r>
              <a:rPr lang="en-US" sz="10000" dirty="0" smtClean="0"/>
              <a:t>                         46.0%, or 0.4 million women, were abused.</a:t>
            </a:r>
            <a:endParaRPr lang="en-US" sz="10000" dirty="0"/>
          </a:p>
          <a:p>
            <a:pPr lvl="1">
              <a:buFont typeface="Arial"/>
              <a:buChar char="•"/>
            </a:pPr>
            <a:r>
              <a:rPr lang="en-US" sz="10000" dirty="0"/>
              <a:t>Black: </a:t>
            </a:r>
            <a:r>
              <a:rPr lang="en-US" sz="10000" dirty="0" smtClean="0"/>
              <a:t>         43.7%, or 6.4 </a:t>
            </a:r>
            <a:r>
              <a:rPr lang="en-US" sz="10000" dirty="0"/>
              <a:t>million </a:t>
            </a:r>
            <a:r>
              <a:rPr lang="en-US" sz="10000" dirty="0" smtClean="0"/>
              <a:t>women, were abused.</a:t>
            </a:r>
            <a:endParaRPr lang="en-US" sz="10000" dirty="0"/>
          </a:p>
          <a:p>
            <a:pPr lvl="1">
              <a:buFont typeface="Arial"/>
              <a:buChar char="•"/>
            </a:pPr>
            <a:r>
              <a:rPr lang="en-US" sz="10000" dirty="0"/>
              <a:t>Hispanic: </a:t>
            </a:r>
            <a:r>
              <a:rPr lang="en-US" sz="10000" dirty="0" smtClean="0"/>
              <a:t>   37.1%, or 5.6 million women, were abused.</a:t>
            </a:r>
            <a:endParaRPr lang="en-US" sz="10000" dirty="0"/>
          </a:p>
          <a:p>
            <a:pPr lvl="1">
              <a:buFont typeface="Arial"/>
              <a:buChar char="•"/>
            </a:pPr>
            <a:r>
              <a:rPr lang="en-US" sz="10000" dirty="0"/>
              <a:t>White</a:t>
            </a:r>
            <a:r>
              <a:rPr lang="en-US" sz="10000" dirty="0" smtClean="0"/>
              <a:t>:        34.6%, or </a:t>
            </a:r>
            <a:r>
              <a:rPr lang="en-US" sz="10000" dirty="0"/>
              <a:t>28.1 </a:t>
            </a:r>
            <a:r>
              <a:rPr lang="en-US" sz="10000" dirty="0" smtClean="0"/>
              <a:t>million women, were abused.</a:t>
            </a:r>
            <a:endParaRPr lang="en-US" sz="10000" dirty="0"/>
          </a:p>
          <a:p>
            <a:pPr lvl="1">
              <a:buFont typeface="Arial"/>
              <a:buChar char="•"/>
            </a:pPr>
            <a:r>
              <a:rPr lang="en-US" sz="10000" dirty="0" smtClean="0"/>
              <a:t>Asian/Pacific </a:t>
            </a:r>
            <a:r>
              <a:rPr lang="en-US" sz="10000" dirty="0"/>
              <a:t>Islander: </a:t>
            </a:r>
            <a:endParaRPr lang="en-US" sz="10000" dirty="0" smtClean="0"/>
          </a:p>
          <a:p>
            <a:pPr marL="400050" lvl="1" indent="0">
              <a:buNone/>
            </a:pPr>
            <a:r>
              <a:rPr lang="en-US" sz="10000" dirty="0"/>
              <a:t> </a:t>
            </a:r>
            <a:r>
              <a:rPr lang="en-US" sz="10000" dirty="0" smtClean="0"/>
              <a:t>                        19.6%, or 1.1 million women, were abused.</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40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008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a:bodyPr>
          <a:lstStyle/>
          <a:p>
            <a:pPr marL="457200" lvl="1" indent="-457200">
              <a:buFont typeface="Wingdings" charset="2"/>
              <a:buChar char="§"/>
            </a:pPr>
            <a:r>
              <a:rPr lang="en-US" sz="3200" dirty="0" smtClean="0"/>
              <a:t>Women and Men </a:t>
            </a:r>
          </a:p>
          <a:p>
            <a:pPr marL="742950" lvl="2" indent="-342900"/>
            <a:r>
              <a:rPr lang="en-US" sz="2800" dirty="0"/>
              <a:t>Both women and men are victims of domestic violence.  </a:t>
            </a:r>
          </a:p>
          <a:p>
            <a:pPr lvl="1">
              <a:buFont typeface="Arial"/>
              <a:buChar char="•"/>
            </a:pPr>
            <a:r>
              <a:rPr lang="en-US" dirty="0" smtClean="0"/>
              <a:t>Women </a:t>
            </a:r>
            <a:r>
              <a:rPr lang="en-US" dirty="0"/>
              <a:t>are most often the targets of violence. </a:t>
            </a:r>
            <a:endParaRPr lang="en-US" dirty="0" smtClean="0"/>
          </a:p>
          <a:p>
            <a:pPr lvl="1">
              <a:buFont typeface="Arial"/>
              <a:buChar char="•"/>
            </a:pPr>
            <a:r>
              <a:rPr lang="en-US" dirty="0" smtClean="0"/>
              <a:t>The </a:t>
            </a:r>
            <a:r>
              <a:rPr lang="en-US" dirty="0"/>
              <a:t>CDC reports that across all forms of violence described by the 2010 survey, women victims reported the majority of perpetrators were men. </a:t>
            </a:r>
            <a:endParaRPr lang="en-US" dirty="0" smtClean="0"/>
          </a:p>
          <a:p>
            <a:pPr lvl="1">
              <a:buFont typeface="Arial"/>
              <a:buChar char="•"/>
            </a:pPr>
            <a:endParaRPr lang="en-US" dirty="0"/>
          </a:p>
          <a:p>
            <a:pPr marL="457200" lvl="1" indent="0" algn="r">
              <a:buNone/>
            </a:pPr>
            <a:endParaRPr lang="en-US" sz="1400" dirty="0" smtClean="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903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a:bodyPr>
          <a:lstStyle/>
          <a:p>
            <a:pPr lvl="1">
              <a:buFont typeface="Arial"/>
              <a:buChar char="•"/>
            </a:pPr>
            <a:r>
              <a:rPr lang="en-US" dirty="0" smtClean="0"/>
              <a:t>For rape</a:t>
            </a:r>
            <a:r>
              <a:rPr lang="en-US" dirty="0"/>
              <a:t>, </a:t>
            </a:r>
            <a:r>
              <a:rPr lang="en-US" dirty="0" smtClean="0"/>
              <a:t>unwanted noncontact </a:t>
            </a:r>
            <a:r>
              <a:rPr lang="en-US" dirty="0"/>
              <a:t>sexual experience, and stalking––males reported that perpetrators were predominantly male. </a:t>
            </a:r>
            <a:endParaRPr lang="en-US" dirty="0" smtClean="0"/>
          </a:p>
          <a:p>
            <a:pPr marL="457200" lvl="1" indent="0">
              <a:buNone/>
            </a:pPr>
            <a:endParaRPr lang="en-US" dirty="0" smtClean="0"/>
          </a:p>
          <a:p>
            <a:pPr lvl="1">
              <a:buFont typeface="Arial"/>
              <a:buChar char="•"/>
            </a:pPr>
            <a:r>
              <a:rPr lang="en-US" dirty="0" smtClean="0"/>
              <a:t>For </a:t>
            </a:r>
            <a:r>
              <a:rPr lang="en-US" dirty="0"/>
              <a:t>other forms of violence, male victims </a:t>
            </a:r>
            <a:r>
              <a:rPr lang="en-US" dirty="0" smtClean="0"/>
              <a:t>reported </a:t>
            </a:r>
            <a:r>
              <a:rPr lang="en-US" dirty="0"/>
              <a:t>that perpetrators were mainly females. </a:t>
            </a:r>
            <a:endParaRPr lang="en-US" dirty="0" smtClean="0"/>
          </a:p>
          <a:p>
            <a:pPr lvl="1">
              <a:buFont typeface="Arial"/>
              <a:buChar char="•"/>
            </a:pPr>
            <a:endParaRPr lang="en-US" dirty="0"/>
          </a:p>
          <a:p>
            <a:pPr lvl="1">
              <a:buFont typeface="Arial"/>
              <a:buChar char="•"/>
            </a:pPr>
            <a:endParaRPr lang="en-US" dirty="0" smtClean="0"/>
          </a:p>
          <a:p>
            <a:pPr marL="457200" lvl="1" indent="0" algn="r">
              <a:buNone/>
            </a:pP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383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a:t>
            </a:r>
            <a:r>
              <a:rPr lang="en-US" dirty="0"/>
              <a:t>of Abuse and Dimensions</a:t>
            </a:r>
          </a:p>
        </p:txBody>
      </p:sp>
      <p:sp>
        <p:nvSpPr>
          <p:cNvPr id="3" name="Content Placeholder 2"/>
          <p:cNvSpPr>
            <a:spLocks noGrp="1"/>
          </p:cNvSpPr>
          <p:nvPr>
            <p:ph idx="1"/>
          </p:nvPr>
        </p:nvSpPr>
        <p:spPr/>
        <p:txBody>
          <a:bodyPr>
            <a:normAutofit fontScale="47500" lnSpcReduction="20000"/>
          </a:bodyPr>
          <a:lstStyle/>
          <a:p>
            <a:pPr lvl="1">
              <a:buFont typeface="Wingdings" charset="2"/>
              <a:buChar char="§"/>
            </a:pPr>
            <a:r>
              <a:rPr lang="en-US" sz="6700" dirty="0" smtClean="0"/>
              <a:t>For</a:t>
            </a:r>
            <a:r>
              <a:rPr lang="en-US" sz="6700" b="1" dirty="0" smtClean="0">
                <a:solidFill>
                  <a:srgbClr val="4F81BD"/>
                </a:solidFill>
              </a:rPr>
              <a:t> trauma </a:t>
            </a:r>
            <a:r>
              <a:rPr lang="en-US" sz="6700" dirty="0"/>
              <a:t>as a consequence of intimate partner rape, physical violence, and/or </a:t>
            </a:r>
            <a:r>
              <a:rPr lang="en-US" sz="6700" dirty="0" smtClean="0"/>
              <a:t>stalking, </a:t>
            </a:r>
            <a:r>
              <a:rPr lang="en-US" sz="6700" dirty="0"/>
              <a:t>t</a:t>
            </a:r>
            <a:r>
              <a:rPr lang="en-US" sz="6700" dirty="0" smtClean="0"/>
              <a:t>he CDC finds:</a:t>
            </a:r>
          </a:p>
          <a:p>
            <a:pPr lvl="1">
              <a:buFont typeface="Arial"/>
              <a:buChar char="•"/>
            </a:pPr>
            <a:endParaRPr lang="en-US" sz="5900" dirty="0" smtClean="0"/>
          </a:p>
          <a:p>
            <a:pPr lvl="2"/>
            <a:r>
              <a:rPr lang="en-US" sz="5900" dirty="0" smtClean="0"/>
              <a:t>28.8% of women, or approximately 35.3 million, are victims. </a:t>
            </a:r>
          </a:p>
          <a:p>
            <a:pPr marL="914400" lvl="2" indent="0">
              <a:buNone/>
            </a:pPr>
            <a:endParaRPr lang="en-US" sz="5900" dirty="0"/>
          </a:p>
          <a:p>
            <a:pPr lvl="2"/>
            <a:r>
              <a:rPr lang="en-US" sz="5900" dirty="0" smtClean="0"/>
              <a:t>9.9% percent of men, or approximately 11.2 million, are victims. </a:t>
            </a:r>
            <a:endParaRPr lang="en-US" sz="5900" dirty="0"/>
          </a:p>
          <a:p>
            <a:pPr marL="457200" lvl="1" indent="0">
              <a:buNone/>
            </a:pPr>
            <a:endParaRPr lang="en-US" sz="5900" dirty="0" smtClean="0"/>
          </a:p>
          <a:p>
            <a:pPr marL="457200" lvl="1" indent="0" algn="r">
              <a:buNone/>
            </a:pPr>
            <a:endParaRPr lang="en-US" sz="2500" dirty="0"/>
          </a:p>
          <a:p>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43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5253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and Facts</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smtClean="0"/>
              <a:t>Myth: Drugs, alcohol, stress, mental illness, unemployment, children, childhood trauma… cause domestic violence</a:t>
            </a:r>
          </a:p>
          <a:p>
            <a:pPr marL="457200" lvl="1" indent="0">
              <a:buNone/>
            </a:pPr>
            <a:endParaRPr lang="en-US" dirty="0" smtClean="0"/>
          </a:p>
          <a:p>
            <a:pPr>
              <a:buFont typeface="Wingdings" charset="2"/>
              <a:buChar char="ü"/>
            </a:pPr>
            <a:r>
              <a:rPr lang="en-US" dirty="0" smtClean="0"/>
              <a:t>Fact: Domestic violence is about power and control.  Many factors can aggravate DV, but are not causes.</a:t>
            </a:r>
          </a:p>
          <a:p>
            <a:pPr>
              <a:buFont typeface="Wingdings" charset="2"/>
              <a:buChar char="ü"/>
            </a:pPr>
            <a:r>
              <a:rPr lang="en-US" dirty="0" smtClean="0"/>
              <a:t>Fact: Those under the influence of alcohol tend not to beat up their bosses.</a:t>
            </a:r>
          </a:p>
          <a:p>
            <a:pPr marL="457200" lvl="1" indent="0">
              <a:buNone/>
            </a:pPr>
            <a:endParaRPr lang="en-US" dirty="0" smtClean="0"/>
          </a:p>
          <a:p>
            <a:pPr marL="457200" lvl="1" indent="0">
              <a:buNone/>
            </a:pPr>
            <a:endParaRPr lang="en-US" dirty="0" smtClean="0"/>
          </a:p>
          <a:p>
            <a:pPr lvl="1">
              <a:buFont typeface="Wingdings" charset="2"/>
              <a:buChar char="v"/>
            </a:pPr>
            <a:endParaRPr lang="en-US" dirty="0" smtClean="0"/>
          </a:p>
          <a:p>
            <a:pPr lvl="1">
              <a:buFont typeface="Wingdings" charset="2"/>
              <a:buChar char="v"/>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854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Abusers lose control. They cannot help themselves.</a:t>
            </a:r>
          </a:p>
          <a:p>
            <a:pPr marL="457200" lvl="1" indent="0">
              <a:buNone/>
            </a:pPr>
            <a:endParaRPr lang="en-US" dirty="0" smtClean="0"/>
          </a:p>
          <a:p>
            <a:pPr>
              <a:buFont typeface="Wingdings" charset="2"/>
              <a:buChar char="ü"/>
            </a:pPr>
            <a:r>
              <a:rPr lang="en-US" dirty="0" smtClean="0"/>
              <a:t>Fact: Abusers choose tactics to control their partner.</a:t>
            </a:r>
          </a:p>
          <a:p>
            <a:pPr>
              <a:buFont typeface="Wingdings" charset="2"/>
              <a:buChar char="ü"/>
            </a:pPr>
            <a:r>
              <a:rPr lang="en-US" dirty="0" smtClean="0"/>
              <a:t>Fact: Abusers will not change until they are confronted and held accountable.</a:t>
            </a:r>
          </a:p>
          <a:p>
            <a:pPr marL="457200" lvl="1" indent="0">
              <a:buNone/>
            </a:pPr>
            <a:endParaRPr lang="en-US" dirty="0" smtClean="0"/>
          </a:p>
          <a:p>
            <a:pPr lvl="1">
              <a:buFont typeface="Wingdings" charset="2"/>
              <a:buChar char="v"/>
            </a:pPr>
            <a:endParaRPr lang="en-US" dirty="0" smtClean="0"/>
          </a:p>
          <a:p>
            <a:pPr lvl="1">
              <a:buFont typeface="Wingdings" charset="2"/>
              <a:buChar char="v"/>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784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DV only occurs in lower class and minority communities.</a:t>
            </a:r>
          </a:p>
          <a:p>
            <a:pPr>
              <a:buFont typeface="Wingdings" charset="2"/>
              <a:buChar char="²"/>
            </a:pPr>
            <a:endParaRPr lang="en-US" dirty="0" smtClean="0"/>
          </a:p>
          <a:p>
            <a:pPr>
              <a:buFont typeface="Wingdings" charset="2"/>
              <a:buChar char="ü"/>
            </a:pPr>
            <a:r>
              <a:rPr lang="en-US" dirty="0" smtClean="0"/>
              <a:t>Fact: DV is found across all social and economic groups.</a:t>
            </a:r>
          </a:p>
          <a:p>
            <a:pPr lvl="1">
              <a:buFont typeface="Wingdings" charset="2"/>
              <a:buChar char="v"/>
            </a:pPr>
            <a:endParaRPr lang="en-US" dirty="0" smtClean="0"/>
          </a:p>
          <a:p>
            <a:pPr lvl="1">
              <a:buFont typeface="Wingdings" charset="2"/>
              <a:buChar char="v"/>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9395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The abused or battered partner is the cause of the abuse.</a:t>
            </a:r>
          </a:p>
          <a:p>
            <a:pPr>
              <a:buFont typeface="Wingdings" charset="2"/>
              <a:buChar char="²"/>
            </a:pPr>
            <a:endParaRPr lang="en-US" dirty="0" smtClean="0"/>
          </a:p>
          <a:p>
            <a:pPr>
              <a:buFont typeface="Wingdings" charset="2"/>
              <a:buChar char="ü"/>
            </a:pPr>
            <a:r>
              <a:rPr lang="en-US" dirty="0" smtClean="0"/>
              <a:t>Fact: Victims do not cause abuse.</a:t>
            </a:r>
          </a:p>
          <a:p>
            <a:pPr>
              <a:buFont typeface="Wingdings" charset="2"/>
              <a:buChar char="ü"/>
            </a:pPr>
            <a:r>
              <a:rPr lang="en-US" dirty="0"/>
              <a:t>Fact</a:t>
            </a:r>
            <a:r>
              <a:rPr lang="en-US" dirty="0" smtClean="0"/>
              <a:t>: Abusers are responsible for their behavior!</a:t>
            </a:r>
          </a:p>
          <a:p>
            <a:pPr lvl="1">
              <a:buFont typeface="Wingdings" charset="2"/>
              <a:buChar char="v"/>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753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Being silent and pleasing the abuser can control an abuser’s behavior.</a:t>
            </a:r>
          </a:p>
          <a:p>
            <a:pPr>
              <a:buFont typeface="Wingdings" charset="2"/>
              <a:buChar char="²"/>
            </a:pPr>
            <a:endParaRPr lang="en-US" dirty="0" smtClean="0"/>
          </a:p>
          <a:p>
            <a:pPr>
              <a:buFont typeface="Wingdings" charset="2"/>
              <a:buChar char="ü"/>
            </a:pPr>
            <a:r>
              <a:rPr lang="en-US" dirty="0" smtClean="0"/>
              <a:t>Fact: Silence protects the abuser.</a:t>
            </a:r>
          </a:p>
          <a:p>
            <a:pPr>
              <a:buFont typeface="Wingdings" charset="2"/>
              <a:buChar char="ü"/>
            </a:pPr>
            <a:r>
              <a:rPr lang="en-US" dirty="0" smtClean="0"/>
              <a:t>Fact: Silence keeps the victim isolated.</a:t>
            </a:r>
          </a:p>
          <a:p>
            <a:pPr marL="0"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91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When abusers apologize, ask for pardon, or promise to change––victims should believe them.</a:t>
            </a:r>
          </a:p>
          <a:p>
            <a:pPr>
              <a:buFont typeface="Wingdings" charset="2"/>
              <a:buChar char="²"/>
            </a:pPr>
            <a:endParaRPr lang="en-US" dirty="0" smtClean="0"/>
          </a:p>
          <a:p>
            <a:pPr>
              <a:buFont typeface="Wingdings" charset="2"/>
              <a:buChar char="ü"/>
            </a:pPr>
            <a:r>
              <a:rPr lang="en-US" dirty="0" smtClean="0"/>
              <a:t>Fact: Abusers use “forgiveness and change” to control and manipulate their victims.</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49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997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74638"/>
            <a:ext cx="8229600" cy="1143000"/>
          </a:xfrm>
        </p:spPr>
        <p:txBody>
          <a:bodyPr>
            <a:normAutofit fontScale="90000"/>
          </a:bodyPr>
          <a:lstStyle/>
          <a:p>
            <a:r>
              <a:rPr lang="en-US" sz="4900" dirty="0" smtClean="0"/>
              <a:t>Contents</a:t>
            </a:r>
            <a:r>
              <a:rPr lang="en-US" sz="6000" dirty="0" smtClean="0"/>
              <a:t/>
            </a:r>
            <a:br>
              <a:rPr lang="en-US" sz="6000" dirty="0" smtClean="0"/>
            </a:br>
            <a:r>
              <a:rPr lang="en-US" sz="2200" dirty="0" smtClean="0"/>
              <a:t>Slide Number</a:t>
            </a:r>
            <a:endParaRPr lang="en-US" sz="2200" dirty="0"/>
          </a:p>
        </p:txBody>
      </p:sp>
      <p:sp>
        <p:nvSpPr>
          <p:cNvPr id="3" name="Content Placeholder 2"/>
          <p:cNvSpPr>
            <a:spLocks noGrp="1"/>
          </p:cNvSpPr>
          <p:nvPr>
            <p:ph idx="1"/>
          </p:nvPr>
        </p:nvSpPr>
        <p:spPr/>
        <p:txBody>
          <a:bodyPr>
            <a:normAutofit fontScale="85000" lnSpcReduction="20000"/>
          </a:bodyPr>
          <a:lstStyle/>
          <a:p>
            <a:pPr lvl="2">
              <a:buFont typeface="Wingdings" charset="2"/>
              <a:buChar char="ü"/>
            </a:pPr>
            <a:r>
              <a:rPr lang="en-US" sz="3000" dirty="0" smtClean="0"/>
              <a:t>Confidentiality – 208</a:t>
            </a:r>
            <a:endParaRPr lang="en-US" sz="3000" dirty="0"/>
          </a:p>
          <a:p>
            <a:pPr lvl="2">
              <a:buFont typeface="Wingdings" charset="2"/>
              <a:buChar char="ü"/>
            </a:pPr>
            <a:r>
              <a:rPr lang="en-US" sz="3000" dirty="0"/>
              <a:t>Mandated </a:t>
            </a:r>
            <a:r>
              <a:rPr lang="en-US" sz="3000" dirty="0" smtClean="0"/>
              <a:t>Reporting – 209 </a:t>
            </a:r>
            <a:endParaRPr lang="en-US" sz="3000" dirty="0"/>
          </a:p>
          <a:p>
            <a:pPr lvl="2">
              <a:buFont typeface="Wingdings" charset="2"/>
              <a:buChar char="ü"/>
            </a:pPr>
            <a:r>
              <a:rPr lang="en-US" sz="3000" dirty="0"/>
              <a:t>Community </a:t>
            </a:r>
            <a:r>
              <a:rPr lang="en-US" sz="3000" dirty="0" smtClean="0"/>
              <a:t>Resources – 213</a:t>
            </a:r>
          </a:p>
          <a:p>
            <a:pPr>
              <a:buFont typeface="Wingdings" charset="2"/>
              <a:buChar char="§"/>
            </a:pPr>
            <a:r>
              <a:rPr lang="en-US" sz="3000" dirty="0" smtClean="0"/>
              <a:t>Goals Revisited – 219</a:t>
            </a:r>
            <a:endParaRPr lang="en-US" sz="3000" dirty="0"/>
          </a:p>
          <a:p>
            <a:pPr>
              <a:buFont typeface="Wingdings" charset="2"/>
              <a:buChar char="§"/>
            </a:pPr>
            <a:r>
              <a:rPr lang="en-US" sz="3000" dirty="0" smtClean="0"/>
              <a:t>Appendices  222</a:t>
            </a:r>
            <a:endParaRPr lang="en-US" sz="3000" dirty="0"/>
          </a:p>
          <a:p>
            <a:pPr lvl="1">
              <a:buFont typeface="Arial"/>
              <a:buChar char="•"/>
            </a:pPr>
            <a:r>
              <a:rPr lang="en-US" sz="3000" dirty="0" smtClean="0"/>
              <a:t>A: Confidentiality </a:t>
            </a:r>
            <a:endParaRPr lang="en-US" sz="3000" dirty="0"/>
          </a:p>
          <a:p>
            <a:pPr lvl="1">
              <a:buFont typeface="Arial"/>
              <a:buChar char="•"/>
            </a:pPr>
            <a:r>
              <a:rPr lang="en-US" sz="3000" dirty="0" smtClean="0"/>
              <a:t>B: Mandated </a:t>
            </a:r>
            <a:r>
              <a:rPr lang="en-US" sz="3000" dirty="0"/>
              <a:t>Reporting </a:t>
            </a:r>
          </a:p>
          <a:p>
            <a:pPr lvl="1">
              <a:buFont typeface="Arial"/>
              <a:buChar char="•"/>
            </a:pPr>
            <a:r>
              <a:rPr lang="en-US" sz="3000" dirty="0" smtClean="0"/>
              <a:t>C: Orders </a:t>
            </a:r>
            <a:r>
              <a:rPr lang="en-US" sz="3000" dirty="0"/>
              <a:t>of Protection </a:t>
            </a:r>
          </a:p>
          <a:p>
            <a:pPr lvl="1">
              <a:buFont typeface="Arial"/>
              <a:buChar char="•"/>
            </a:pPr>
            <a:r>
              <a:rPr lang="en-US" sz="3000" dirty="0" smtClean="0"/>
              <a:t>D: Safety </a:t>
            </a:r>
            <a:r>
              <a:rPr lang="en-US" sz="3000" dirty="0"/>
              <a:t>Planning </a:t>
            </a:r>
          </a:p>
          <a:p>
            <a:pPr lvl="1">
              <a:buFont typeface="Arial"/>
              <a:buChar char="•"/>
            </a:pPr>
            <a:r>
              <a:rPr lang="en-US" sz="3000" dirty="0" smtClean="0"/>
              <a:t>E: Conducting </a:t>
            </a:r>
            <a:r>
              <a:rPr lang="en-US" sz="3000" dirty="0"/>
              <a:t>Training </a:t>
            </a:r>
          </a:p>
          <a:p>
            <a:pPr lvl="1">
              <a:buFont typeface="Arial"/>
              <a:buChar char="•"/>
            </a:pPr>
            <a:r>
              <a:rPr lang="en-US" sz="3000" dirty="0" smtClean="0"/>
              <a:t>F: References </a:t>
            </a:r>
            <a:endParaRPr lang="en-US" sz="3000" dirty="0"/>
          </a:p>
          <a:p>
            <a:pPr>
              <a:buFont typeface="Wingdings" charset="2"/>
              <a:buChar char="§"/>
            </a:pPr>
            <a:endParaRPr lang="en-US" sz="3000" dirty="0" smtClean="0"/>
          </a:p>
          <a:p>
            <a:pPr lvl="1">
              <a:buFont typeface="Arial"/>
              <a:buChar char="•"/>
            </a:pPr>
            <a:endParaRPr lang="en-US" sz="2600" dirty="0"/>
          </a:p>
          <a:p>
            <a:pPr lvl="1">
              <a:buFont typeface="Arial"/>
              <a:buChar char="•"/>
            </a:pPr>
            <a:endParaRPr lang="en-US" sz="2600" dirty="0" smtClean="0"/>
          </a:p>
          <a:p>
            <a:pPr lvl="1">
              <a:buFont typeface="Arial"/>
              <a:buChar char="•"/>
            </a:pPr>
            <a:endParaRPr lang="en-US" sz="2600" dirty="0" smtClean="0"/>
          </a:p>
          <a:p>
            <a:pPr>
              <a:buFont typeface="Wingdings" charset="2"/>
              <a:buChar char="§"/>
            </a:pP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5</a:t>
            </a:fld>
            <a:endParaRPr lang="en-US" dirty="0"/>
          </a:p>
        </p:txBody>
      </p:sp>
    </p:spTree>
    <p:extLst>
      <p:ext uri="{BB962C8B-B14F-4D97-AF65-F5344CB8AC3E}">
        <p14:creationId xmlns:p14="http://schemas.microsoft.com/office/powerpoint/2010/main" val="117696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smtClean="0"/>
              <a:t>Myth: Church communities are exempt from domestic violence.</a:t>
            </a:r>
          </a:p>
          <a:p>
            <a:pPr>
              <a:buFont typeface="Wingdings" charset="2"/>
              <a:buChar char="²"/>
            </a:pPr>
            <a:endParaRPr lang="en-US" dirty="0" smtClean="0"/>
          </a:p>
          <a:p>
            <a:pPr>
              <a:buFont typeface="Wingdings" charset="2"/>
              <a:buChar char="ü"/>
            </a:pPr>
            <a:r>
              <a:rPr lang="en-US" dirty="0" smtClean="0"/>
              <a:t>Fact: Nonsense.  </a:t>
            </a:r>
          </a:p>
        </p:txBody>
      </p:sp>
      <p:sp>
        <p:nvSpPr>
          <p:cNvPr id="4" name="Slide Number Placeholder 3"/>
          <p:cNvSpPr>
            <a:spLocks noGrp="1"/>
          </p:cNvSpPr>
          <p:nvPr>
            <p:ph type="sldNum" sz="quarter" idx="12"/>
          </p:nvPr>
        </p:nvSpPr>
        <p:spPr/>
        <p:txBody>
          <a:bodyPr/>
          <a:lstStyle/>
          <a:p>
            <a:fld id="{4813C0F2-E4A7-234C-B8C5-7DB82017C726}" type="slidenum">
              <a:rPr lang="en-US" smtClean="0"/>
              <a:t>50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53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t>
            </a:r>
            <a:r>
              <a:rPr lang="en-US" dirty="0"/>
              <a:t>and Facts</a:t>
            </a:r>
          </a:p>
        </p:txBody>
      </p:sp>
      <p:sp>
        <p:nvSpPr>
          <p:cNvPr id="3" name="Content Placeholder 2"/>
          <p:cNvSpPr>
            <a:spLocks noGrp="1"/>
          </p:cNvSpPr>
          <p:nvPr>
            <p:ph idx="1"/>
          </p:nvPr>
        </p:nvSpPr>
        <p:spPr/>
        <p:txBody>
          <a:bodyPr>
            <a:noAutofit/>
          </a:bodyPr>
          <a:lstStyle/>
          <a:p>
            <a:pPr>
              <a:buFont typeface="Wingdings" charset="2"/>
              <a:buChar char="§"/>
            </a:pPr>
            <a:r>
              <a:rPr lang="en-US" sz="3000" dirty="0" smtClean="0"/>
              <a:t>Myth: Children are unaware of the domestic violence in their homes.</a:t>
            </a:r>
          </a:p>
          <a:p>
            <a:pPr marL="0" indent="0">
              <a:buNone/>
            </a:pPr>
            <a:endParaRPr lang="en-US" sz="2400" dirty="0" smtClean="0"/>
          </a:p>
          <a:p>
            <a:pPr>
              <a:buFont typeface="Wingdings" charset="2"/>
              <a:buChar char="ü"/>
            </a:pPr>
            <a:r>
              <a:rPr lang="en-US" sz="2800" dirty="0" smtClean="0"/>
              <a:t>Fact: Children are frequently eyewitnesses to most occurrences of domestic violence in their homes.</a:t>
            </a:r>
          </a:p>
          <a:p>
            <a:pPr>
              <a:buFont typeface="Wingdings" charset="2"/>
              <a:buChar char="ü"/>
            </a:pPr>
            <a:r>
              <a:rPr lang="en-US" sz="2800" dirty="0" smtClean="0"/>
              <a:t>Fact: It is estimated that between 15</a:t>
            </a:r>
            <a:r>
              <a:rPr lang="en-US" sz="2800" baseline="30000" dirty="0" smtClean="0"/>
              <a:t>*</a:t>
            </a:r>
            <a:r>
              <a:rPr lang="en-US" sz="2800" dirty="0" smtClean="0"/>
              <a:t> and 18</a:t>
            </a:r>
            <a:r>
              <a:rPr lang="en-US" sz="2800" baseline="30000" dirty="0" smtClean="0"/>
              <a:t>**</a:t>
            </a:r>
            <a:r>
              <a:rPr lang="en-US" sz="2800" dirty="0" smtClean="0"/>
              <a:t> million children are witnesses to severe physical violence against their mothers.</a:t>
            </a:r>
          </a:p>
          <a:p>
            <a:pPr marL="0" indent="0">
              <a:buNone/>
            </a:pPr>
            <a:endParaRPr lang="en-US" sz="1200" dirty="0" smtClean="0"/>
          </a:p>
          <a:p>
            <a:pPr marL="0" indent="0">
              <a:buNone/>
            </a:pPr>
            <a:r>
              <a:rPr lang="en-US" sz="1200" baseline="30000" dirty="0" smtClean="0"/>
              <a:t>*</a:t>
            </a:r>
            <a:r>
              <a:rPr lang="en-US" sz="1200" dirty="0" smtClean="0"/>
              <a:t>Rene McDonald </a:t>
            </a:r>
            <a:r>
              <a:rPr lang="en-US" sz="1200" dirty="0"/>
              <a:t>et al., “Estimating the Number of American Children Living in Partner</a:t>
            </a:r>
            <a:r>
              <a:rPr lang="en-US" sz="1200" dirty="0" smtClean="0"/>
              <a:t>-</a:t>
            </a:r>
            <a:r>
              <a:rPr lang="en-US" sz="1200" dirty="0"/>
              <a:t>Violent Families,” </a:t>
            </a:r>
            <a:r>
              <a:rPr lang="en-US" sz="1200" i="1" dirty="0"/>
              <a:t>Journal of Family Psychology Vol. 20, No.1</a:t>
            </a:r>
            <a:r>
              <a:rPr lang="en-US" sz="1200" dirty="0"/>
              <a:t> (2006) 137–142</a:t>
            </a:r>
            <a:r>
              <a:rPr lang="en-US" sz="1200" dirty="0" smtClean="0"/>
              <a:t>. </a:t>
            </a:r>
            <a:r>
              <a:rPr lang="en-US" sz="1200" dirty="0"/>
              <a:t>The estimate is based on </a:t>
            </a:r>
            <a:r>
              <a:rPr lang="en-US" sz="1200" dirty="0" smtClean="0"/>
              <a:t>2001 </a:t>
            </a:r>
            <a:r>
              <a:rPr lang="en-US" sz="1200" dirty="0"/>
              <a:t>United </a:t>
            </a:r>
            <a:r>
              <a:rPr lang="en-US" sz="1200" dirty="0" smtClean="0"/>
              <a:t>States census data</a:t>
            </a:r>
            <a:r>
              <a:rPr lang="en-US" sz="1200" baseline="30000" dirty="0" smtClean="0"/>
              <a:t>6</a:t>
            </a:r>
            <a:r>
              <a:rPr lang="en-US" sz="1200" dirty="0" smtClean="0"/>
              <a:t>.</a:t>
            </a:r>
            <a:endParaRPr lang="en-US" sz="1200" baseline="30000" dirty="0"/>
          </a:p>
          <a:p>
            <a:pPr marL="0" indent="0">
              <a:buNone/>
            </a:pPr>
            <a:r>
              <a:rPr lang="en-US" sz="1200" baseline="30000" dirty="0" smtClean="0"/>
              <a:t>**</a:t>
            </a:r>
            <a:r>
              <a:rPr lang="en-US" sz="1200" dirty="0" smtClean="0"/>
              <a:t>Healthy Relationships Curriculum Initiative Concept Phase” (2013) 49. See website referenced in slide 1. The estimate is based on 2010 United States census data.</a:t>
            </a:r>
            <a:endParaRPr lang="en-US" sz="1200" baseline="30000" dirty="0" smtClean="0"/>
          </a:p>
          <a:p>
            <a:pPr marL="0" indent="0">
              <a:buNone/>
            </a:pPr>
            <a:endParaRPr lang="en-US" sz="3000" dirty="0" smtClean="0"/>
          </a:p>
          <a:p>
            <a:pPr marL="0" indent="0" algn="r">
              <a:buNone/>
            </a:pPr>
            <a:endParaRPr lang="en-US" sz="1200" dirty="0" smtClean="0"/>
          </a:p>
          <a:p>
            <a:pPr marL="0" indent="0" algn="r">
              <a:buNone/>
            </a:pPr>
            <a:r>
              <a:rPr lang="en-US" sz="1200" dirty="0" smtClean="0"/>
              <a:t> </a:t>
            </a:r>
          </a:p>
        </p:txBody>
      </p:sp>
      <p:sp>
        <p:nvSpPr>
          <p:cNvPr id="4" name="Slide Number Placeholder 3"/>
          <p:cNvSpPr>
            <a:spLocks noGrp="1"/>
          </p:cNvSpPr>
          <p:nvPr>
            <p:ph type="sldNum" sz="quarter" idx="12"/>
          </p:nvPr>
        </p:nvSpPr>
        <p:spPr/>
        <p:txBody>
          <a:bodyPr/>
          <a:lstStyle/>
          <a:p>
            <a:fld id="{4813C0F2-E4A7-234C-B8C5-7DB82017C726}" type="slidenum">
              <a:rPr lang="en-US" smtClean="0"/>
              <a:t>51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4868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of Violence</a:t>
            </a:r>
            <a:endParaRPr lang="en-US"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Tension Building </a:t>
            </a:r>
          </a:p>
          <a:p>
            <a:pPr>
              <a:buFont typeface="Wingdings" charset="2"/>
              <a:buChar char="§"/>
            </a:pPr>
            <a:r>
              <a:rPr lang="en-US" dirty="0" smtClean="0"/>
              <a:t>Explosion </a:t>
            </a:r>
          </a:p>
          <a:p>
            <a:pPr>
              <a:buFont typeface="Wingdings" charset="2"/>
              <a:buChar char="§"/>
            </a:pPr>
            <a:r>
              <a:rPr lang="en-US" dirty="0" smtClean="0"/>
              <a:t>Honeymoon</a:t>
            </a:r>
          </a:p>
        </p:txBody>
      </p:sp>
      <p:sp>
        <p:nvSpPr>
          <p:cNvPr id="4" name="Slide Number Placeholder 3"/>
          <p:cNvSpPr>
            <a:spLocks noGrp="1"/>
          </p:cNvSpPr>
          <p:nvPr>
            <p:ph type="sldNum" sz="quarter" idx="12"/>
          </p:nvPr>
        </p:nvSpPr>
        <p:spPr/>
        <p:txBody>
          <a:bodyPr/>
          <a:lstStyle/>
          <a:p>
            <a:fld id="{4813C0F2-E4A7-234C-B8C5-7DB82017C726}" type="slidenum">
              <a:rPr lang="en-US" smtClean="0"/>
              <a:t>52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663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53</a:t>
            </a:fld>
            <a:endParaRPr lang="en-US" dirty="0"/>
          </a:p>
        </p:txBody>
      </p:sp>
      <p:pic>
        <p:nvPicPr>
          <p:cNvPr id="3" name="Picture 2"/>
          <p:cNvPicPr>
            <a:picLocks noChangeAspect="1"/>
          </p:cNvPicPr>
          <p:nvPr/>
        </p:nvPicPr>
        <p:blipFill>
          <a:blip r:embed="rId2"/>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424031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Cycle of Violence</a:t>
            </a:r>
          </a:p>
        </p:txBody>
      </p:sp>
      <p:sp>
        <p:nvSpPr>
          <p:cNvPr id="4" name="Content Placeholder 3"/>
          <p:cNvSpPr>
            <a:spLocks noGrp="1"/>
          </p:cNvSpPr>
          <p:nvPr>
            <p:ph idx="1"/>
          </p:nvPr>
        </p:nvSpPr>
        <p:spPr/>
        <p:txBody>
          <a:bodyPr>
            <a:normAutofit fontScale="92500"/>
          </a:bodyPr>
          <a:lstStyle/>
          <a:p>
            <a:pPr>
              <a:buFont typeface="Wingdings" charset="2"/>
              <a:buChar char="§"/>
            </a:pPr>
            <a:r>
              <a:rPr lang="en-US" dirty="0" smtClean="0">
                <a:solidFill>
                  <a:srgbClr val="660066"/>
                </a:solidFill>
              </a:rPr>
              <a:t>Tension</a:t>
            </a:r>
          </a:p>
          <a:p>
            <a:pPr lvl="1">
              <a:buFont typeface="Arial"/>
              <a:buChar char="•"/>
            </a:pPr>
            <a:r>
              <a:rPr lang="en-US" dirty="0" smtClean="0"/>
              <a:t>This feels like walking on eggshells. </a:t>
            </a:r>
          </a:p>
          <a:p>
            <a:pPr lvl="1">
              <a:buFont typeface="Arial"/>
              <a:buChar char="•"/>
            </a:pPr>
            <a:r>
              <a:rPr lang="en-US" dirty="0" smtClean="0"/>
              <a:t>Nothing is right. </a:t>
            </a:r>
          </a:p>
          <a:p>
            <a:pPr lvl="1">
              <a:buFont typeface="Arial"/>
              <a:buChar char="•"/>
            </a:pPr>
            <a:r>
              <a:rPr lang="en-US" dirty="0" smtClean="0"/>
              <a:t>There is no way to predict what the abuser wants. While there may not be physical violence (or at least physical violence is minimal), there are emotional abuse, intimidation, and threats.</a:t>
            </a:r>
          </a:p>
          <a:p>
            <a:pPr lvl="1">
              <a:buFont typeface="Arial"/>
              <a:buChar char="•"/>
            </a:pPr>
            <a:r>
              <a:rPr lang="en-US" dirty="0" smtClean="0"/>
              <a:t>Fear of violence is often as coercive as violence itself.</a:t>
            </a:r>
          </a:p>
          <a:p>
            <a:pPr marL="457200" lvl="1" indent="0">
              <a:buNone/>
            </a:pPr>
            <a:endParaRPr lang="en-US" dirty="0" smtClean="0"/>
          </a:p>
          <a:p>
            <a:pPr marL="457200" lvl="1" indent="0" algn="r">
              <a:buNone/>
            </a:pPr>
            <a:r>
              <a:rPr lang="en-US" sz="1500" dirty="0"/>
              <a:t>ACADV Alabama Coalition Against Domestic Violence, “cycle of Violence.” . See previous slide.</a:t>
            </a:r>
            <a:r>
              <a:rPr lang="en-US" sz="1500" baseline="30000" dirty="0"/>
              <a:t>7</a:t>
            </a:r>
            <a:endParaRPr lang="en-US" sz="1500" dirty="0"/>
          </a:p>
          <a:p>
            <a:pPr marL="457200" lvl="1" indent="0">
              <a:buNone/>
            </a:pPr>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54</a:t>
            </a:fld>
            <a:endParaRPr lang="en-US" dirty="0"/>
          </a:p>
        </p:txBody>
      </p:sp>
    </p:spTree>
    <p:extLst>
      <p:ext uri="{BB962C8B-B14F-4D97-AF65-F5344CB8AC3E}">
        <p14:creationId xmlns:p14="http://schemas.microsoft.com/office/powerpoint/2010/main" val="287407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Cycle of Violence</a:t>
            </a:r>
          </a:p>
        </p:txBody>
      </p:sp>
      <p:sp>
        <p:nvSpPr>
          <p:cNvPr id="4" name="Content Placeholder 3"/>
          <p:cNvSpPr>
            <a:spLocks noGrp="1"/>
          </p:cNvSpPr>
          <p:nvPr>
            <p:ph idx="1"/>
          </p:nvPr>
        </p:nvSpPr>
        <p:spPr/>
        <p:txBody>
          <a:bodyPr/>
          <a:lstStyle/>
          <a:p>
            <a:pPr>
              <a:buFont typeface="Wingdings" charset="2"/>
              <a:buChar char="§"/>
            </a:pPr>
            <a:r>
              <a:rPr lang="en-US" dirty="0" smtClean="0">
                <a:solidFill>
                  <a:srgbClr val="660066"/>
                </a:solidFill>
              </a:rPr>
              <a:t>Violence</a:t>
            </a:r>
          </a:p>
          <a:p>
            <a:pPr lvl="1">
              <a:buFont typeface="Arial"/>
              <a:buChar char="•"/>
            </a:pPr>
            <a:r>
              <a:rPr lang="en-US" dirty="0" smtClean="0"/>
              <a:t>This is the actual violent episode.</a:t>
            </a:r>
          </a:p>
          <a:p>
            <a:pPr lvl="1">
              <a:buFont typeface="Arial"/>
              <a:buChar char="•"/>
            </a:pPr>
            <a:r>
              <a:rPr lang="en-US" dirty="0" smtClean="0"/>
              <a:t>It includes physical, emotional, or sexual abuse. </a:t>
            </a:r>
          </a:p>
          <a:p>
            <a:pPr lvl="1">
              <a:buFont typeface="Arial"/>
              <a:buChar char="•"/>
            </a:pPr>
            <a:r>
              <a:rPr lang="en-US" dirty="0" smtClean="0"/>
              <a:t>A crime may be committed.</a:t>
            </a:r>
          </a:p>
          <a:p>
            <a:pPr lvl="1"/>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55</a:t>
            </a:fld>
            <a:endParaRPr lang="en-US" dirty="0"/>
          </a:p>
        </p:txBody>
      </p:sp>
    </p:spTree>
    <p:extLst>
      <p:ext uri="{BB962C8B-B14F-4D97-AF65-F5344CB8AC3E}">
        <p14:creationId xmlns:p14="http://schemas.microsoft.com/office/powerpoint/2010/main" val="961409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Cycle of Violence</a:t>
            </a:r>
          </a:p>
        </p:txBody>
      </p:sp>
      <p:sp>
        <p:nvSpPr>
          <p:cNvPr id="4" name="Content Placeholder 3"/>
          <p:cNvSpPr>
            <a:spLocks noGrp="1"/>
          </p:cNvSpPr>
          <p:nvPr>
            <p:ph idx="1"/>
          </p:nvPr>
        </p:nvSpPr>
        <p:spPr/>
        <p:txBody>
          <a:bodyPr/>
          <a:lstStyle/>
          <a:p>
            <a:pPr>
              <a:buFont typeface="Wingdings" charset="2"/>
              <a:buChar char="§"/>
            </a:pPr>
            <a:r>
              <a:rPr lang="en-US" dirty="0" smtClean="0">
                <a:solidFill>
                  <a:srgbClr val="660066"/>
                </a:solidFill>
              </a:rPr>
              <a:t>The “Honeymoon”</a:t>
            </a:r>
          </a:p>
          <a:p>
            <a:pPr lvl="1">
              <a:buFont typeface="Arial"/>
              <a:buChar char="•"/>
            </a:pPr>
            <a:r>
              <a:rPr lang="en-US" dirty="0" smtClean="0"/>
              <a:t>Abusers act differently after violent episodes.</a:t>
            </a:r>
          </a:p>
          <a:p>
            <a:pPr lvl="1">
              <a:buFont typeface="Arial"/>
              <a:buChar char="•"/>
            </a:pPr>
            <a:r>
              <a:rPr lang="en-US" dirty="0" smtClean="0"/>
              <a:t>Some ignore or deny the violence. </a:t>
            </a:r>
          </a:p>
          <a:p>
            <a:pPr lvl="1">
              <a:buFont typeface="Arial"/>
              <a:buChar char="•"/>
            </a:pPr>
            <a:r>
              <a:rPr lang="en-US" dirty="0" smtClean="0"/>
              <a:t>Some blame their “anger” on something the victim did or said. </a:t>
            </a:r>
          </a:p>
          <a:p>
            <a:pPr lvl="1">
              <a:buFont typeface="Arial"/>
              <a:buChar char="•"/>
            </a:pPr>
            <a:r>
              <a:rPr lang="en-US" dirty="0" smtClean="0"/>
              <a:t>Some fear losing the victim and act genuinely sorry.</a:t>
            </a:r>
          </a:p>
          <a:p>
            <a:pPr lvl="1">
              <a:buFont typeface="Arial"/>
              <a:buChar char="•"/>
            </a:pPr>
            <a:r>
              <a:rPr lang="en-US" dirty="0" smtClean="0"/>
              <a:t>The abuser will try to make up for his violence.</a:t>
            </a:r>
          </a:p>
          <a:p>
            <a:pPr lvl="1">
              <a:buFont typeface="Arial"/>
              <a:buChar char="•"/>
            </a:pPr>
            <a:endParaRPr lang="en-US" dirty="0" smtClean="0"/>
          </a:p>
          <a:p>
            <a:pPr lvl="1">
              <a:buFont typeface="Arial"/>
              <a:buChar char="•"/>
            </a:pPr>
            <a:endParaRPr lang="en-US" dirty="0" smtClean="0"/>
          </a:p>
          <a:p>
            <a:pPr lvl="1">
              <a:buFont typeface="Arial"/>
              <a:buChar char="•"/>
            </a:pPr>
            <a:endParaRPr lang="en-US" dirty="0" smtClean="0"/>
          </a:p>
          <a:p>
            <a:pPr lvl="1"/>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56</a:t>
            </a:fld>
            <a:endParaRPr lang="en-US" dirty="0"/>
          </a:p>
        </p:txBody>
      </p:sp>
    </p:spTree>
    <p:extLst>
      <p:ext uri="{BB962C8B-B14F-4D97-AF65-F5344CB8AC3E}">
        <p14:creationId xmlns:p14="http://schemas.microsoft.com/office/powerpoint/2010/main" val="307334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Cycle of Violence</a:t>
            </a:r>
          </a:p>
        </p:txBody>
      </p:sp>
      <p:sp>
        <p:nvSpPr>
          <p:cNvPr id="4" name="Content Placeholder 3"/>
          <p:cNvSpPr>
            <a:spLocks noGrp="1"/>
          </p:cNvSpPr>
          <p:nvPr>
            <p:ph idx="1"/>
          </p:nvPr>
        </p:nvSpPr>
        <p:spPr/>
        <p:txBody>
          <a:bodyPr/>
          <a:lstStyle/>
          <a:p>
            <a:pPr>
              <a:buFont typeface="Wingdings" charset="2"/>
              <a:buChar char="§"/>
            </a:pPr>
            <a:r>
              <a:rPr lang="en-US" dirty="0" smtClean="0">
                <a:solidFill>
                  <a:srgbClr val="660066"/>
                </a:solidFill>
              </a:rPr>
              <a:t>The “Honeymoon”</a:t>
            </a:r>
          </a:p>
          <a:p>
            <a:pPr lvl="1">
              <a:buFont typeface="Arial"/>
              <a:buChar char="•"/>
            </a:pPr>
            <a:r>
              <a:rPr lang="en-US" dirty="0" smtClean="0"/>
              <a:t>He may act sorry, send cards and flowers, buy presents, help around the house, spend time with his kids, go to church, get counseling, or make promises.</a:t>
            </a:r>
          </a:p>
          <a:p>
            <a:pPr lvl="1">
              <a:buFont typeface="Arial"/>
              <a:buChar char="•"/>
            </a:pPr>
            <a:r>
              <a:rPr lang="en-US" dirty="0" smtClean="0"/>
              <a:t>The abuser may seek pity.</a:t>
            </a:r>
          </a:p>
          <a:p>
            <a:pPr lvl="1">
              <a:buFont typeface="Arial"/>
              <a:buChar char="•"/>
            </a:pPr>
            <a:r>
              <a:rPr lang="en-US" dirty="0" smtClean="0"/>
              <a:t>It’s important to realize that this phase is an attempt to draw you back into the relationship.</a:t>
            </a:r>
          </a:p>
          <a:p>
            <a:pPr lvl="1">
              <a:buFont typeface="Arial"/>
              <a:buChar char="•"/>
            </a:pPr>
            <a:r>
              <a:rPr lang="en-US" dirty="0" smtClean="0"/>
              <a:t>This is never a real “honeymoon.”</a:t>
            </a:r>
          </a:p>
          <a:p>
            <a:pPr lvl="1">
              <a:buFont typeface="Arial"/>
              <a:buChar char="•"/>
            </a:pPr>
            <a:endParaRPr lang="en-US" dirty="0" smtClean="0"/>
          </a:p>
          <a:p>
            <a:pPr lvl="1">
              <a:buFont typeface="Arial"/>
              <a:buChar char="•"/>
            </a:pPr>
            <a:endParaRPr lang="en-US" dirty="0" smtClean="0"/>
          </a:p>
          <a:p>
            <a:pPr lvl="1">
              <a:buFont typeface="Arial"/>
              <a:buChar char="•"/>
            </a:pPr>
            <a:endParaRPr lang="en-US" dirty="0" smtClean="0"/>
          </a:p>
          <a:p>
            <a:pPr lvl="1">
              <a:buFont typeface="Arial"/>
              <a:buChar char="•"/>
            </a:pPr>
            <a:endParaRPr lang="en-US" dirty="0" smtClean="0"/>
          </a:p>
          <a:p>
            <a:pPr lvl="1">
              <a:buFont typeface="Arial"/>
              <a:buChar char="•"/>
            </a:pPr>
            <a:endParaRPr lang="en-US" dirty="0" smtClean="0"/>
          </a:p>
          <a:p>
            <a:pPr lvl="1"/>
            <a:endParaRPr lang="en-US" dirty="0"/>
          </a:p>
        </p:txBody>
      </p:sp>
      <p:sp>
        <p:nvSpPr>
          <p:cNvPr id="2" name="Slide Number Placeholder 1"/>
          <p:cNvSpPr>
            <a:spLocks noGrp="1"/>
          </p:cNvSpPr>
          <p:nvPr>
            <p:ph type="sldNum" sz="quarter" idx="12"/>
          </p:nvPr>
        </p:nvSpPr>
        <p:spPr/>
        <p:txBody>
          <a:bodyPr/>
          <a:lstStyle/>
          <a:p>
            <a:fld id="{4813C0F2-E4A7-234C-B8C5-7DB82017C726}" type="slidenum">
              <a:rPr lang="en-US" smtClean="0"/>
              <a:t>57</a:t>
            </a:fld>
            <a:endParaRPr lang="en-US" dirty="0"/>
          </a:p>
        </p:txBody>
      </p:sp>
    </p:spTree>
    <p:extLst>
      <p:ext uri="{BB962C8B-B14F-4D97-AF65-F5344CB8AC3E}">
        <p14:creationId xmlns:p14="http://schemas.microsoft.com/office/powerpoint/2010/main" val="866970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&amp; Symptoms </a:t>
            </a:r>
            <a:endParaRPr lang="en-US" dirty="0"/>
          </a:p>
        </p:txBody>
      </p:sp>
      <p:sp>
        <p:nvSpPr>
          <p:cNvPr id="3" name="Content Placeholder 2"/>
          <p:cNvSpPr>
            <a:spLocks noGrp="1"/>
          </p:cNvSpPr>
          <p:nvPr>
            <p:ph idx="1"/>
          </p:nvPr>
        </p:nvSpPr>
        <p:spPr/>
        <p:txBody>
          <a:bodyPr>
            <a:normAutofit fontScale="92500" lnSpcReduction="10000"/>
          </a:bodyPr>
          <a:lstStyle/>
          <a:p>
            <a:pPr marL="457200" lvl="1" indent="-457200">
              <a:buFont typeface="Wingdings" charset="2"/>
              <a:buChar char="§"/>
            </a:pPr>
            <a:r>
              <a:rPr lang="en-US" sz="3200" dirty="0" smtClean="0"/>
              <a:t>Victims</a:t>
            </a:r>
          </a:p>
          <a:p>
            <a:pPr lvl="1">
              <a:lnSpc>
                <a:spcPct val="90000"/>
              </a:lnSpc>
              <a:buClr>
                <a:schemeClr val="tx1"/>
              </a:buClr>
              <a:buFont typeface="Arial"/>
              <a:buChar char="•"/>
              <a:defRPr/>
            </a:pPr>
            <a:r>
              <a:rPr lang="en-US" dirty="0" smtClean="0">
                <a:solidFill>
                  <a:srgbClr val="000000"/>
                </a:solidFill>
              </a:rPr>
              <a:t>Depression, passivity, anxiety, panic, drug use </a:t>
            </a:r>
            <a:endParaRPr lang="en-US" dirty="0">
              <a:solidFill>
                <a:srgbClr val="000000"/>
              </a:solidFill>
            </a:endParaRPr>
          </a:p>
          <a:p>
            <a:pPr lvl="1">
              <a:lnSpc>
                <a:spcPct val="90000"/>
              </a:lnSpc>
              <a:buClr>
                <a:schemeClr val="tx1"/>
              </a:buClr>
              <a:buFont typeface="Arial"/>
              <a:buChar char="•"/>
              <a:defRPr/>
            </a:pPr>
            <a:r>
              <a:rPr lang="en-US" dirty="0" smtClean="0">
                <a:solidFill>
                  <a:srgbClr val="000000"/>
                </a:solidFill>
              </a:rPr>
              <a:t>Health issues, </a:t>
            </a:r>
            <a:r>
              <a:rPr lang="en-US" dirty="0" smtClean="0">
                <a:solidFill>
                  <a:schemeClr val="accent1"/>
                </a:solidFill>
              </a:rPr>
              <a:t>bruises</a:t>
            </a:r>
            <a:r>
              <a:rPr lang="en-US" dirty="0" smtClean="0">
                <a:solidFill>
                  <a:srgbClr val="000000"/>
                </a:solidFill>
              </a:rPr>
              <a:t>, eating disorders, sleep disorders</a:t>
            </a:r>
          </a:p>
          <a:p>
            <a:pPr lvl="1">
              <a:lnSpc>
                <a:spcPct val="90000"/>
              </a:lnSpc>
              <a:buClr>
                <a:schemeClr val="tx1"/>
              </a:buClr>
              <a:buFont typeface="Arial"/>
              <a:buChar char="•"/>
              <a:defRPr/>
            </a:pPr>
            <a:r>
              <a:rPr lang="en-US" dirty="0" smtClean="0">
                <a:solidFill>
                  <a:srgbClr val="4F81BD"/>
                </a:solidFill>
              </a:rPr>
              <a:t>Isolation</a:t>
            </a:r>
            <a:r>
              <a:rPr lang="en-US" dirty="0" smtClean="0">
                <a:solidFill>
                  <a:srgbClr val="000000"/>
                </a:solidFill>
              </a:rPr>
              <a:t> from family, friends, church</a:t>
            </a:r>
          </a:p>
          <a:p>
            <a:pPr lvl="1">
              <a:lnSpc>
                <a:spcPct val="90000"/>
              </a:lnSpc>
              <a:buClr>
                <a:schemeClr val="tx1"/>
              </a:buClr>
              <a:buFont typeface="Arial"/>
              <a:buChar char="•"/>
              <a:defRPr/>
            </a:pPr>
            <a:r>
              <a:rPr lang="en-US" dirty="0" smtClean="0">
                <a:solidFill>
                  <a:srgbClr val="000000"/>
                </a:solidFill>
              </a:rPr>
              <a:t>Poor job performance</a:t>
            </a:r>
          </a:p>
          <a:p>
            <a:pPr lvl="1">
              <a:lnSpc>
                <a:spcPct val="90000"/>
              </a:lnSpc>
              <a:buClr>
                <a:schemeClr val="tx1"/>
              </a:buClr>
              <a:buFont typeface="Arial"/>
              <a:buChar char="•"/>
              <a:defRPr/>
            </a:pPr>
            <a:r>
              <a:rPr lang="en-US" dirty="0" smtClean="0">
                <a:solidFill>
                  <a:srgbClr val="000000"/>
                </a:solidFill>
              </a:rPr>
              <a:t>Excuses for partner</a:t>
            </a:r>
          </a:p>
          <a:p>
            <a:pPr lvl="1">
              <a:lnSpc>
                <a:spcPct val="90000"/>
              </a:lnSpc>
              <a:buClr>
                <a:schemeClr val="tx1"/>
              </a:buClr>
              <a:buFont typeface="Arial"/>
              <a:buChar char="•"/>
              <a:defRPr/>
            </a:pPr>
            <a:r>
              <a:rPr lang="en-US" dirty="0" smtClean="0">
                <a:solidFill>
                  <a:srgbClr val="4F81BD"/>
                </a:solidFill>
              </a:rPr>
              <a:t>Denial</a:t>
            </a:r>
            <a:r>
              <a:rPr lang="en-US" dirty="0" smtClean="0">
                <a:solidFill>
                  <a:srgbClr val="000000"/>
                </a:solidFill>
              </a:rPr>
              <a:t> </a:t>
            </a:r>
            <a:r>
              <a:rPr lang="en-US" dirty="0">
                <a:solidFill>
                  <a:srgbClr val="000000"/>
                </a:solidFill>
              </a:rPr>
              <a:t>of seriousness of </a:t>
            </a:r>
            <a:r>
              <a:rPr lang="en-US" dirty="0" smtClean="0">
                <a:solidFill>
                  <a:srgbClr val="000000"/>
                </a:solidFill>
              </a:rPr>
              <a:t>situation, </a:t>
            </a:r>
            <a:r>
              <a:rPr lang="en-US" dirty="0" smtClean="0">
                <a:solidFill>
                  <a:srgbClr val="4F81BD"/>
                </a:solidFill>
              </a:rPr>
              <a:t>minimization</a:t>
            </a:r>
            <a:endParaRPr lang="en-US" dirty="0">
              <a:solidFill>
                <a:srgbClr val="4F81BD"/>
              </a:solidFill>
            </a:endParaRPr>
          </a:p>
          <a:p>
            <a:pPr lvl="1">
              <a:lnSpc>
                <a:spcPct val="90000"/>
              </a:lnSpc>
              <a:buClr>
                <a:schemeClr val="tx1"/>
              </a:buClr>
              <a:buFont typeface="Arial"/>
              <a:buChar char="•"/>
              <a:defRPr/>
            </a:pPr>
            <a:r>
              <a:rPr lang="en-US" dirty="0" smtClean="0">
                <a:solidFill>
                  <a:srgbClr val="000000"/>
                </a:solidFill>
              </a:rPr>
              <a:t>Withdrawal</a:t>
            </a:r>
          </a:p>
          <a:p>
            <a:pPr lvl="1">
              <a:lnSpc>
                <a:spcPct val="90000"/>
              </a:lnSpc>
              <a:buClr>
                <a:schemeClr val="tx1"/>
              </a:buClr>
              <a:buFont typeface="Arial"/>
              <a:buChar char="•"/>
              <a:defRPr/>
            </a:pPr>
            <a:endParaRPr lang="en-US" dirty="0">
              <a:solidFill>
                <a:srgbClr val="000000"/>
              </a:solidFill>
            </a:endParaRPr>
          </a:p>
          <a:p>
            <a:pPr lvl="1">
              <a:lnSpc>
                <a:spcPct val="90000"/>
              </a:lnSpc>
              <a:buClr>
                <a:schemeClr val="tx1"/>
              </a:buClr>
              <a:buFont typeface="Arial"/>
              <a:buChar char="•"/>
              <a:defRPr/>
            </a:pPr>
            <a:r>
              <a:rPr lang="en-US" dirty="0" smtClean="0"/>
              <a:t>Note: These </a:t>
            </a:r>
            <a:r>
              <a:rPr lang="en-US" dirty="0"/>
              <a:t>symptoms may have other causes.</a:t>
            </a:r>
            <a:endParaRPr lang="en-US" dirty="0">
              <a:solidFill>
                <a:srgbClr val="000000"/>
              </a:solidFill>
            </a:endParaRPr>
          </a:p>
          <a:p>
            <a:pPr marL="857250" lvl="2" indent="-457200"/>
            <a:endParaRPr lang="en-US" dirty="0" smtClean="0"/>
          </a:p>
          <a:p>
            <a:pPr marL="742950" lvl="2" indent="-342900"/>
            <a:endParaRPr lang="en-US" dirty="0" smtClean="0"/>
          </a:p>
          <a:p>
            <a:pPr marL="742950" lvl="2" indent="-3429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58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0154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 </a:t>
            </a:r>
            <a:endParaRPr lang="en-US" dirty="0"/>
          </a:p>
        </p:txBody>
      </p:sp>
      <p:sp>
        <p:nvSpPr>
          <p:cNvPr id="3" name="Content Placeholder 2"/>
          <p:cNvSpPr>
            <a:spLocks noGrp="1"/>
          </p:cNvSpPr>
          <p:nvPr>
            <p:ph idx="1"/>
          </p:nvPr>
        </p:nvSpPr>
        <p:spPr/>
        <p:txBody>
          <a:bodyPr>
            <a:normAutofit fontScale="85000" lnSpcReduction="20000"/>
          </a:bodyPr>
          <a:lstStyle/>
          <a:p>
            <a:pPr marL="457200" lvl="1" indent="-457200">
              <a:buFont typeface="Wingdings" charset="2"/>
              <a:buChar char="§"/>
            </a:pPr>
            <a:r>
              <a:rPr lang="en-US" sz="3800" dirty="0" smtClean="0"/>
              <a:t>Witnesses – Children</a:t>
            </a:r>
          </a:p>
          <a:p>
            <a:pPr lvl="1">
              <a:lnSpc>
                <a:spcPct val="115000"/>
              </a:lnSpc>
              <a:buFont typeface="Arial"/>
              <a:buChar char="•"/>
            </a:pPr>
            <a:r>
              <a:rPr lang="en-US" sz="3300" dirty="0" smtClean="0"/>
              <a:t>Suffer from fear, anxiety, depression</a:t>
            </a:r>
          </a:p>
          <a:p>
            <a:pPr lvl="1">
              <a:lnSpc>
                <a:spcPct val="115000"/>
              </a:lnSpc>
              <a:buFont typeface="Arial"/>
              <a:buChar char="•"/>
            </a:pPr>
            <a:r>
              <a:rPr lang="en-US" sz="3300" dirty="0" smtClean="0"/>
              <a:t>Grow or develop at a slower rate</a:t>
            </a:r>
          </a:p>
          <a:p>
            <a:pPr lvl="1">
              <a:lnSpc>
                <a:spcPct val="115000"/>
              </a:lnSpc>
              <a:buFont typeface="Arial"/>
              <a:buChar char="•"/>
            </a:pPr>
            <a:r>
              <a:rPr lang="en-US" sz="3300" dirty="0" smtClean="0"/>
              <a:t>Have difficulty learning in school</a:t>
            </a:r>
          </a:p>
          <a:p>
            <a:pPr lvl="1">
              <a:lnSpc>
                <a:spcPct val="115000"/>
              </a:lnSpc>
              <a:buFont typeface="Arial"/>
              <a:buChar char="•"/>
            </a:pPr>
            <a:r>
              <a:rPr lang="en-US" sz="3300" dirty="0" smtClean="0"/>
              <a:t>Post-traumatic </a:t>
            </a:r>
            <a:r>
              <a:rPr lang="en-US" sz="3300" dirty="0"/>
              <a:t>s</a:t>
            </a:r>
            <a:r>
              <a:rPr lang="en-US" sz="3300" dirty="0" smtClean="0"/>
              <a:t>tress </a:t>
            </a:r>
            <a:r>
              <a:rPr lang="en-US" sz="3300" dirty="0"/>
              <a:t>s</a:t>
            </a:r>
            <a:r>
              <a:rPr lang="en-US" sz="3300" dirty="0" smtClean="0"/>
              <a:t>yndrome (PTSD)</a:t>
            </a:r>
          </a:p>
          <a:p>
            <a:pPr lvl="1">
              <a:lnSpc>
                <a:spcPct val="115000"/>
              </a:lnSpc>
              <a:buFont typeface="Arial"/>
              <a:buChar char="•"/>
            </a:pPr>
            <a:r>
              <a:rPr lang="en-US" sz="3300" dirty="0" smtClean="0"/>
              <a:t>Hyperactivity </a:t>
            </a:r>
          </a:p>
          <a:p>
            <a:pPr lvl="1">
              <a:lnSpc>
                <a:spcPct val="115000"/>
              </a:lnSpc>
              <a:buFont typeface="Arial"/>
              <a:buChar char="•"/>
            </a:pPr>
            <a:r>
              <a:rPr lang="en-US" sz="3300" dirty="0" smtClean="0"/>
              <a:t>Withdrawal</a:t>
            </a:r>
          </a:p>
          <a:p>
            <a:pPr lvl="1">
              <a:lnSpc>
                <a:spcPct val="115000"/>
              </a:lnSpc>
              <a:buFont typeface="Arial"/>
              <a:buChar char="•"/>
            </a:pPr>
            <a:endParaRPr lang="en-US" sz="3300" dirty="0" smtClean="0"/>
          </a:p>
          <a:p>
            <a:pPr lvl="1">
              <a:lnSpc>
                <a:spcPct val="115000"/>
              </a:lnSpc>
              <a:buFont typeface="Arial"/>
              <a:buChar char="•"/>
            </a:pPr>
            <a:r>
              <a:rPr lang="en-US" sz="3300" dirty="0" smtClean="0"/>
              <a:t>Note: These symptoms may have other causes. </a:t>
            </a:r>
          </a:p>
          <a:p>
            <a:pPr marL="857250" lvl="2" indent="-457200"/>
            <a:endParaRPr lang="en-US" dirty="0" smtClean="0"/>
          </a:p>
          <a:p>
            <a:pPr marL="742950" lvl="2" indent="-342900"/>
            <a:endParaRPr lang="en-US" dirty="0" smtClean="0"/>
          </a:p>
          <a:p>
            <a:pPr marL="742950" lvl="2" indent="-3429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59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15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a:solidFill>
                  <a:srgbClr val="4F81BD"/>
                </a:solidFill>
              </a:rPr>
              <a:t>Archdiocese of Chicago</a:t>
            </a:r>
            <a:br>
              <a:rPr lang="en-US" sz="4000" dirty="0">
                <a:solidFill>
                  <a:srgbClr val="4F81BD"/>
                </a:solidFill>
              </a:rPr>
            </a:br>
            <a:r>
              <a:rPr lang="en-US" sz="4000" dirty="0">
                <a:solidFill>
                  <a:srgbClr val="4F81BD"/>
                </a:solidFill>
              </a:rPr>
              <a:t>Domestic Violence Outreach </a:t>
            </a:r>
          </a:p>
        </p:txBody>
      </p:sp>
      <p:sp>
        <p:nvSpPr>
          <p:cNvPr id="3" name="Content Placeholder 2"/>
          <p:cNvSpPr>
            <a:spLocks noGrp="1"/>
          </p:cNvSpPr>
          <p:nvPr>
            <p:ph idx="1"/>
          </p:nvPr>
        </p:nvSpPr>
        <p:spPr/>
        <p:txBody>
          <a:bodyPr>
            <a:normAutofit/>
          </a:bodyPr>
          <a:lstStyle/>
          <a:p>
            <a:pPr>
              <a:buFont typeface="Wingdings" charset="2"/>
              <a:buChar char="§"/>
            </a:pPr>
            <a:r>
              <a:rPr lang="en-US" i="1" dirty="0"/>
              <a:t>The mission of the Archdiocese of </a:t>
            </a:r>
            <a:r>
              <a:rPr lang="en-US" i="1" dirty="0" smtClean="0"/>
              <a:t>Chicago Domestic </a:t>
            </a:r>
            <a:r>
              <a:rPr lang="en-US" i="1" dirty="0"/>
              <a:t>Violence </a:t>
            </a:r>
            <a:r>
              <a:rPr lang="en-US" i="1" dirty="0" smtClean="0"/>
              <a:t>Outreach is threefold</a:t>
            </a:r>
            <a:r>
              <a:rPr lang="en-US" i="1" dirty="0"/>
              <a:t>. </a:t>
            </a:r>
            <a:endParaRPr lang="en-US" i="1"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a:t>
            </a:fld>
            <a:endParaRPr lang="en-US" dirty="0"/>
          </a:p>
        </p:txBody>
      </p:sp>
    </p:spTree>
    <p:extLst>
      <p:ext uri="{BB962C8B-B14F-4D97-AF65-F5344CB8AC3E}">
        <p14:creationId xmlns:p14="http://schemas.microsoft.com/office/powerpoint/2010/main" val="432747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Victims Stay </a:t>
            </a:r>
            <a:endParaRPr lang="en-US" dirty="0"/>
          </a:p>
        </p:txBody>
      </p:sp>
      <p:sp>
        <p:nvSpPr>
          <p:cNvPr id="3" name="Content Placeholder 2"/>
          <p:cNvSpPr>
            <a:spLocks noGrp="1"/>
          </p:cNvSpPr>
          <p:nvPr>
            <p:ph idx="1"/>
          </p:nvPr>
        </p:nvSpPr>
        <p:spPr/>
        <p:txBody>
          <a:bodyPr>
            <a:normAutofit fontScale="92500" lnSpcReduction="10000"/>
          </a:bodyPr>
          <a:lstStyle/>
          <a:p>
            <a:pPr marL="857250" lvl="2" indent="-457200">
              <a:buFont typeface="Wingdings" charset="2"/>
              <a:buChar char="§"/>
            </a:pPr>
            <a:r>
              <a:rPr lang="en-US" sz="3200" dirty="0" smtClean="0"/>
              <a:t>Many </a:t>
            </a:r>
            <a:r>
              <a:rPr lang="en-US" sz="3200" dirty="0"/>
              <a:t>v</a:t>
            </a:r>
            <a:r>
              <a:rPr lang="en-US" sz="3200" dirty="0" smtClean="0"/>
              <a:t>ictims don’t know it is domestic violence.</a:t>
            </a:r>
          </a:p>
          <a:p>
            <a:pPr marL="857250" lvl="2" indent="-457200">
              <a:buFont typeface="Wingdings" charset="2"/>
              <a:buChar char="§"/>
            </a:pPr>
            <a:r>
              <a:rPr lang="en-US" sz="3200" dirty="0" smtClean="0"/>
              <a:t>They </a:t>
            </a:r>
            <a:r>
              <a:rPr lang="en-US" sz="3200" dirty="0"/>
              <a:t>t</a:t>
            </a:r>
            <a:r>
              <a:rPr lang="en-US" sz="3200" dirty="0" smtClean="0"/>
              <a:t>hink </a:t>
            </a:r>
            <a:r>
              <a:rPr lang="en-US" sz="3200" dirty="0"/>
              <a:t>t</a:t>
            </a:r>
            <a:r>
              <a:rPr lang="en-US" sz="3200" dirty="0" smtClean="0"/>
              <a:t>hey </a:t>
            </a:r>
            <a:r>
              <a:rPr lang="en-US" sz="3200" dirty="0"/>
              <a:t>d</a:t>
            </a:r>
            <a:r>
              <a:rPr lang="en-US" sz="3200" dirty="0" smtClean="0"/>
              <a:t>eserve it.</a:t>
            </a:r>
          </a:p>
          <a:p>
            <a:pPr marL="857250" lvl="2" indent="-457200">
              <a:buFont typeface="Wingdings" charset="2"/>
              <a:buChar char="§"/>
            </a:pPr>
            <a:r>
              <a:rPr lang="en-US" sz="3200" dirty="0" smtClean="0"/>
              <a:t>Believe the abuser </a:t>
            </a:r>
            <a:r>
              <a:rPr lang="en-US" sz="3200" dirty="0"/>
              <a:t>w</a:t>
            </a:r>
            <a:r>
              <a:rPr lang="en-US" sz="3200" dirty="0" smtClean="0"/>
              <a:t>ill </a:t>
            </a:r>
            <a:r>
              <a:rPr lang="en-US" sz="3200" dirty="0"/>
              <a:t>c</a:t>
            </a:r>
            <a:r>
              <a:rPr lang="en-US" sz="3200" dirty="0" smtClean="0"/>
              <a:t>hange</a:t>
            </a:r>
          </a:p>
          <a:p>
            <a:pPr marL="857250" lvl="2" indent="-457200">
              <a:buFont typeface="Wingdings" charset="2"/>
              <a:buChar char="§"/>
            </a:pPr>
            <a:r>
              <a:rPr lang="en-US" sz="3200" dirty="0" smtClean="0"/>
              <a:t>Children</a:t>
            </a:r>
          </a:p>
          <a:p>
            <a:pPr marL="857250" lvl="2" indent="-457200">
              <a:buFont typeface="Wingdings" charset="2"/>
              <a:buChar char="§"/>
            </a:pPr>
            <a:r>
              <a:rPr lang="en-US" sz="3200" dirty="0" smtClean="0"/>
              <a:t>Economic dependence</a:t>
            </a:r>
          </a:p>
          <a:p>
            <a:pPr marL="857250" lvl="2" indent="-457200">
              <a:buFont typeface="Wingdings" charset="2"/>
              <a:buChar char="§"/>
            </a:pPr>
            <a:r>
              <a:rPr lang="en-US" sz="3200" dirty="0" smtClean="0"/>
              <a:t>Lack of resources and </a:t>
            </a:r>
            <a:r>
              <a:rPr lang="en-US" sz="3200" dirty="0"/>
              <a:t>s</a:t>
            </a:r>
            <a:r>
              <a:rPr lang="en-US" sz="3200" dirty="0" smtClean="0"/>
              <a:t>upport</a:t>
            </a:r>
          </a:p>
          <a:p>
            <a:pPr marL="857250" lvl="2" indent="-457200">
              <a:buFont typeface="Wingdings" charset="2"/>
              <a:buChar char="§"/>
            </a:pPr>
            <a:r>
              <a:rPr lang="en-US" sz="3200" dirty="0" smtClean="0"/>
              <a:t>Identity – need a partner</a:t>
            </a:r>
          </a:p>
          <a:p>
            <a:pPr marL="857250" lvl="2" indent="-457200">
              <a:buFont typeface="Wingdings" charset="2"/>
              <a:buChar char="§"/>
            </a:pPr>
            <a:r>
              <a:rPr lang="en-US" sz="3200" dirty="0" smtClean="0"/>
              <a:t>Denial</a:t>
            </a:r>
          </a:p>
          <a:p>
            <a:pPr marL="400050" lvl="2" indent="0" algn="r">
              <a:buNone/>
            </a:pPr>
            <a:endParaRPr lang="en-US" dirty="0" smtClean="0"/>
          </a:p>
          <a:p>
            <a:pPr marL="742950" lvl="2" indent="-342900"/>
            <a:endParaRPr lang="en-US" dirty="0" smtClean="0"/>
          </a:p>
          <a:p>
            <a:pPr marL="742950" lvl="2" indent="-3429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361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DV Dynamics – </a:t>
            </a:r>
            <a:r>
              <a:rPr lang="en-US" dirty="0" smtClean="0"/>
              <a:t>Why Victims Stay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2800" dirty="0"/>
              <a:t>Threats and </a:t>
            </a:r>
            <a:r>
              <a:rPr lang="en-US" sz="2800" dirty="0" smtClean="0"/>
              <a:t>fear</a:t>
            </a:r>
            <a:endParaRPr lang="en-US" sz="2800" dirty="0"/>
          </a:p>
          <a:p>
            <a:pPr marL="857250" lvl="2" indent="-457200">
              <a:buFont typeface="Wingdings" charset="2"/>
              <a:buChar char="§"/>
            </a:pPr>
            <a:r>
              <a:rPr lang="en-US" sz="2800" dirty="0" smtClean="0"/>
              <a:t>Responsibility </a:t>
            </a:r>
            <a:r>
              <a:rPr lang="en-US" sz="2800" dirty="0"/>
              <a:t>to </a:t>
            </a:r>
            <a:r>
              <a:rPr lang="en-US" sz="2800" dirty="0" smtClean="0"/>
              <a:t>save </a:t>
            </a:r>
            <a:r>
              <a:rPr lang="en-US" sz="2800" dirty="0"/>
              <a:t>the </a:t>
            </a:r>
            <a:r>
              <a:rPr lang="en-US" sz="2800" dirty="0" smtClean="0"/>
              <a:t>marriage</a:t>
            </a:r>
            <a:endParaRPr lang="en-US" sz="2800" dirty="0"/>
          </a:p>
          <a:p>
            <a:pPr marL="857250" lvl="2" indent="-457200">
              <a:buFont typeface="Wingdings" charset="2"/>
              <a:buChar char="§"/>
            </a:pPr>
            <a:r>
              <a:rPr lang="en-US" sz="2800" dirty="0" smtClean="0"/>
              <a:t>Learned helplessness</a:t>
            </a:r>
          </a:p>
          <a:p>
            <a:pPr marL="857250" lvl="2" indent="-457200">
              <a:buFont typeface="Wingdings" charset="2"/>
              <a:buChar char="§"/>
            </a:pPr>
            <a:r>
              <a:rPr lang="en-US" sz="2800" dirty="0" smtClean="0"/>
              <a:t>Shame and humiliation</a:t>
            </a:r>
          </a:p>
          <a:p>
            <a:pPr marL="857250" lvl="2" indent="-457200">
              <a:buFont typeface="Wingdings" charset="2"/>
              <a:buChar char="§"/>
            </a:pPr>
            <a:r>
              <a:rPr lang="en-US" sz="2800" dirty="0" smtClean="0"/>
              <a:t>Love</a:t>
            </a:r>
          </a:p>
          <a:p>
            <a:pPr marL="857250" lvl="2" indent="-457200">
              <a:buFont typeface="Wingdings" charset="2"/>
              <a:buChar char="§"/>
            </a:pPr>
            <a:r>
              <a:rPr lang="en-US" sz="2800" dirty="0" smtClean="0"/>
              <a:t>Duty</a:t>
            </a:r>
          </a:p>
          <a:p>
            <a:pPr marL="857250" lvl="2" indent="-457200">
              <a:buFont typeface="Wingdings" charset="2"/>
              <a:buChar char="§"/>
            </a:pPr>
            <a:r>
              <a:rPr lang="en-US" sz="2800" dirty="0" smtClean="0"/>
              <a:t>Marriage vows</a:t>
            </a:r>
          </a:p>
          <a:p>
            <a:pPr marL="857250" lvl="2" indent="-457200">
              <a:buFont typeface="Wingdings" charset="2"/>
              <a:buChar char="§"/>
            </a:pPr>
            <a:r>
              <a:rPr lang="en-US" sz="2800" dirty="0" smtClean="0"/>
              <a:t>Religious beliefs</a:t>
            </a:r>
          </a:p>
        </p:txBody>
      </p:sp>
      <p:sp>
        <p:nvSpPr>
          <p:cNvPr id="4" name="Slide Number Placeholder 3"/>
          <p:cNvSpPr>
            <a:spLocks noGrp="1"/>
          </p:cNvSpPr>
          <p:nvPr>
            <p:ph type="sldNum" sz="quarter" idx="12"/>
          </p:nvPr>
        </p:nvSpPr>
        <p:spPr/>
        <p:txBody>
          <a:bodyPr/>
          <a:lstStyle/>
          <a:p>
            <a:fld id="{4813C0F2-E4A7-234C-B8C5-7DB82017C726}" type="slidenum">
              <a:rPr lang="en-US" smtClean="0"/>
              <a:t>61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673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Mindset </a:t>
            </a:r>
            <a:r>
              <a:rPr lang="en-US" sz="3600" dirty="0"/>
              <a:t>of </a:t>
            </a:r>
            <a:r>
              <a:rPr lang="en-US" sz="3600" dirty="0" smtClean="0"/>
              <a:t>Perpetrators                           </a:t>
            </a:r>
            <a:endParaRPr lang="en-US" sz="3600" dirty="0"/>
          </a:p>
        </p:txBody>
      </p:sp>
      <p:sp>
        <p:nvSpPr>
          <p:cNvPr id="3" name="Content Placeholder 2"/>
          <p:cNvSpPr>
            <a:spLocks noGrp="1"/>
          </p:cNvSpPr>
          <p:nvPr>
            <p:ph idx="1"/>
          </p:nvPr>
        </p:nvSpPr>
        <p:spPr/>
        <p:txBody>
          <a:bodyPr>
            <a:normAutofit fontScale="92500" lnSpcReduction="20000"/>
          </a:bodyPr>
          <a:lstStyle/>
          <a:p>
            <a:pPr marL="857250" lvl="2" indent="-457200">
              <a:buFont typeface="Wingdings" charset="2"/>
              <a:buChar char="§"/>
            </a:pPr>
            <a:r>
              <a:rPr lang="en-US" sz="3200" dirty="0" smtClean="0"/>
              <a:t>Abusers are found in all:</a:t>
            </a:r>
          </a:p>
          <a:p>
            <a:pPr marL="1200150" lvl="3" indent="-342900">
              <a:buFont typeface="Arial"/>
              <a:buChar char="•"/>
            </a:pPr>
            <a:r>
              <a:rPr lang="en-US" sz="3200" dirty="0" smtClean="0"/>
              <a:t>Races</a:t>
            </a:r>
          </a:p>
          <a:p>
            <a:pPr marL="1200150" lvl="3" indent="-342900">
              <a:buFont typeface="Arial"/>
              <a:buChar char="•"/>
            </a:pPr>
            <a:r>
              <a:rPr lang="en-US" sz="3200" dirty="0" smtClean="0"/>
              <a:t>Sexual orientations</a:t>
            </a:r>
          </a:p>
          <a:p>
            <a:pPr marL="1200150" lvl="3" indent="-342900">
              <a:buFont typeface="Arial"/>
              <a:buChar char="•"/>
            </a:pPr>
            <a:r>
              <a:rPr lang="en-US" sz="3200" dirty="0" smtClean="0"/>
              <a:t>Religions</a:t>
            </a:r>
          </a:p>
          <a:p>
            <a:pPr marL="1200150" lvl="3" indent="-342900">
              <a:buFont typeface="Arial"/>
              <a:buChar char="•"/>
            </a:pPr>
            <a:r>
              <a:rPr lang="en-US" sz="3200" dirty="0" smtClean="0"/>
              <a:t>Neighborhoods</a:t>
            </a:r>
          </a:p>
          <a:p>
            <a:pPr marL="1200150" lvl="3" indent="-342900">
              <a:buFont typeface="Arial"/>
              <a:buChar char="•"/>
            </a:pPr>
            <a:r>
              <a:rPr lang="en-US" sz="3200" dirty="0" smtClean="0"/>
              <a:t>Socioeconomic groups</a:t>
            </a:r>
          </a:p>
          <a:p>
            <a:pPr marL="1200150" lvl="3" indent="-342900">
              <a:buFont typeface="Arial"/>
              <a:buChar char="•"/>
            </a:pPr>
            <a:r>
              <a:rPr lang="en-US" sz="3200" dirty="0" smtClean="0"/>
              <a:t>Ethnicities</a:t>
            </a:r>
          </a:p>
          <a:p>
            <a:pPr marL="1200150" lvl="3" indent="-342900">
              <a:buFont typeface="Arial"/>
              <a:buChar char="•"/>
            </a:pPr>
            <a:r>
              <a:rPr lang="en-US" sz="3200" dirty="0" smtClean="0"/>
              <a:t>Educational levels</a:t>
            </a:r>
          </a:p>
          <a:p>
            <a:pPr marL="1200150" lvl="3" indent="-342900">
              <a:buFont typeface="Arial"/>
              <a:buChar char="•"/>
            </a:pPr>
            <a:r>
              <a:rPr lang="en-US" sz="3200" dirty="0" smtClean="0"/>
              <a:t>Professions and walks of life</a:t>
            </a:r>
          </a:p>
          <a:p>
            <a:pPr marL="742950" lvl="2" indent="-3429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2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Control:</a:t>
            </a:r>
          </a:p>
          <a:p>
            <a:pPr marL="1200150" lvl="3" indent="-342900">
              <a:buFont typeface="Arial"/>
              <a:buChar char="•"/>
            </a:pPr>
            <a:r>
              <a:rPr lang="en-US" sz="3200" dirty="0" smtClean="0"/>
              <a:t>Very often social, financial, and personal freedom</a:t>
            </a:r>
          </a:p>
          <a:p>
            <a:pPr marL="1200150" lvl="3" indent="-342900">
              <a:buFont typeface="Arial"/>
              <a:buChar char="•"/>
            </a:pPr>
            <a:r>
              <a:rPr lang="en-US" sz="3200" dirty="0" smtClean="0"/>
              <a:t>Sometimes food and drink</a:t>
            </a:r>
          </a:p>
          <a:p>
            <a:pPr marL="1200150" lvl="3" indent="-342900">
              <a:buFont typeface="Arial"/>
              <a:buChar char="•"/>
            </a:pPr>
            <a:r>
              <a:rPr lang="en-US" sz="3200" dirty="0" smtClean="0"/>
              <a:t>Sometimes clothing and makeup</a:t>
            </a:r>
          </a:p>
          <a:p>
            <a:pPr marL="857250" lvl="3"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919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a:t>
            </a:r>
            <a:r>
              <a:rPr lang="en-US" sz="3200" dirty="0"/>
              <a:t>A</a:t>
            </a:r>
            <a:r>
              <a:rPr lang="en-US" sz="3200" dirty="0" smtClean="0"/>
              <a:t>re Jealous.</a:t>
            </a:r>
          </a:p>
          <a:p>
            <a:pPr marL="1200150" lvl="3" indent="-342900">
              <a:buFont typeface="Arial"/>
              <a:buChar char="•"/>
            </a:pPr>
            <a:r>
              <a:rPr lang="en-US" sz="3200" dirty="0" smtClean="0"/>
              <a:t>Abusers contend that jealousy is an expression of love.</a:t>
            </a:r>
          </a:p>
          <a:p>
            <a:pPr marL="1200150" lvl="3" indent="-342900">
              <a:buFont typeface="Arial"/>
              <a:buChar char="•"/>
            </a:pPr>
            <a:r>
              <a:rPr lang="en-US" sz="3200" dirty="0" smtClean="0"/>
              <a:t>They are often jealous of children, family, and friends.</a:t>
            </a:r>
          </a:p>
          <a:p>
            <a:pPr marL="1200150" lvl="3" indent="-342900">
              <a:buFont typeface="Arial"/>
              <a:buChar char="•"/>
            </a:pPr>
            <a:r>
              <a:rPr lang="en-US" sz="3200" dirty="0" smtClean="0"/>
              <a:t>They often check up and demand checking in.</a:t>
            </a:r>
          </a:p>
          <a:p>
            <a:pPr marL="1200150" lvl="3" indent="-342900">
              <a:buFont typeface="Arial"/>
              <a:buChar char="•"/>
            </a:pPr>
            <a:endParaRPr lang="en-US" dirty="0" smtClean="0"/>
          </a:p>
          <a:p>
            <a:pPr marL="40005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890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Isolate</a:t>
            </a:r>
          </a:p>
          <a:p>
            <a:pPr marL="1200150" lvl="3" indent="-342900">
              <a:buFont typeface="Arial"/>
              <a:buChar char="•"/>
            </a:pPr>
            <a:r>
              <a:rPr lang="en-US" sz="3200" dirty="0" smtClean="0"/>
              <a:t>They restrict the victim’s relationships.</a:t>
            </a:r>
          </a:p>
          <a:p>
            <a:pPr marL="1200150" lvl="3" indent="-342900">
              <a:buFont typeface="Arial"/>
              <a:buChar char="•"/>
            </a:pPr>
            <a:r>
              <a:rPr lang="en-US" sz="3200" dirty="0" smtClean="0"/>
              <a:t>They tend to want to be “the one and only.”</a:t>
            </a:r>
          </a:p>
        </p:txBody>
      </p:sp>
      <p:sp>
        <p:nvSpPr>
          <p:cNvPr id="4" name="Slide Number Placeholder 3"/>
          <p:cNvSpPr>
            <a:spLocks noGrp="1"/>
          </p:cNvSpPr>
          <p:nvPr>
            <p:ph type="sldNum" sz="quarter" idx="12"/>
          </p:nvPr>
        </p:nvSpPr>
        <p:spPr/>
        <p:txBody>
          <a:bodyPr/>
          <a:lstStyle/>
          <a:p>
            <a:fld id="{4813C0F2-E4A7-234C-B8C5-7DB82017C726}" type="slidenum">
              <a:rPr lang="en-US" smtClean="0"/>
              <a:t>65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589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Tend to Have a Jekyll-and-Hyde Personality.</a:t>
            </a:r>
          </a:p>
          <a:p>
            <a:pPr marL="1200150" lvl="3" indent="-342900">
              <a:buFont typeface="Arial"/>
              <a:buChar char="•"/>
            </a:pPr>
            <a:r>
              <a:rPr lang="en-US" sz="3200" dirty="0" smtClean="0"/>
              <a:t>They tend to be charming.</a:t>
            </a:r>
          </a:p>
          <a:p>
            <a:pPr marL="1200150" lvl="3" indent="-342900">
              <a:buFont typeface="Arial"/>
              <a:buChar char="•"/>
            </a:pPr>
            <a:r>
              <a:rPr lang="en-US" sz="3200" dirty="0" smtClean="0"/>
              <a:t>They are nice.</a:t>
            </a:r>
          </a:p>
          <a:p>
            <a:pPr marL="1200150" lvl="3" indent="-342900">
              <a:buFont typeface="Arial"/>
              <a:buChar char="•"/>
            </a:pPr>
            <a:r>
              <a:rPr lang="en-US" sz="3200" dirty="0" smtClean="0"/>
              <a:t>They are smart.</a:t>
            </a:r>
          </a:p>
          <a:p>
            <a:pPr marL="1200150" lvl="3" indent="-342900">
              <a:buFont typeface="Arial"/>
              <a:buChar char="•"/>
            </a:pPr>
            <a:r>
              <a:rPr lang="en-US" sz="3200" dirty="0" smtClean="0"/>
              <a:t>They hide abuse well.</a:t>
            </a:r>
          </a:p>
          <a:p>
            <a:pPr marL="1200150" lvl="3" indent="-342900">
              <a:buFont typeface="Arial"/>
              <a:buChar char="•"/>
            </a:pPr>
            <a:r>
              <a:rPr lang="en-US" sz="3200" dirty="0" smtClean="0"/>
              <a:t>They are destructive.</a:t>
            </a:r>
          </a:p>
          <a:p>
            <a:pPr marL="1200150" lvl="3" indent="-342900">
              <a:buFont typeface="Arial"/>
              <a:buChar char="•"/>
            </a:pPr>
            <a:endParaRPr lang="en-US" dirty="0" smtClean="0"/>
          </a:p>
          <a:p>
            <a:pPr marL="40005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814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Often Claim to Be the Victim.</a:t>
            </a:r>
          </a:p>
          <a:p>
            <a:pPr marL="1200150" lvl="3" indent="-342900">
              <a:buFont typeface="Arial"/>
              <a:buChar char="•"/>
            </a:pPr>
            <a:r>
              <a:rPr lang="en-US" sz="3200" dirty="0" smtClean="0"/>
              <a:t>“It isn’t me!”</a:t>
            </a:r>
          </a:p>
          <a:p>
            <a:pPr marL="1200150" lvl="3" indent="-342900">
              <a:buFont typeface="Arial"/>
              <a:buChar char="•"/>
            </a:pPr>
            <a:r>
              <a:rPr lang="en-US" sz="3200" dirty="0" smtClean="0"/>
              <a:t>“You </a:t>
            </a:r>
            <a:r>
              <a:rPr lang="en-US" sz="3200" dirty="0"/>
              <a:t>made me so mad. It is your </a:t>
            </a:r>
            <a:r>
              <a:rPr lang="en-US" sz="3200" dirty="0" smtClean="0"/>
              <a:t>fault I am the way that I am.”</a:t>
            </a:r>
            <a:endParaRPr lang="en-US" sz="3200" dirty="0"/>
          </a:p>
          <a:p>
            <a:pPr marL="1200150" lvl="3" indent="-342900">
              <a:buFont typeface="Arial"/>
              <a:buChar char="•"/>
            </a:pPr>
            <a:r>
              <a:rPr lang="en-US" sz="3200" dirty="0" smtClean="0"/>
              <a:t>“I was just defending myself.”</a:t>
            </a:r>
          </a:p>
          <a:p>
            <a:pPr marL="1200150" lvl="3" indent="-342900">
              <a:buFont typeface="Arial"/>
              <a:buChar char="•"/>
            </a:pPr>
            <a:endParaRPr lang="en-US" dirty="0" smtClean="0"/>
          </a:p>
          <a:p>
            <a:pPr marL="400050" lvl="2" indent="0">
              <a:buNone/>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604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Tend to Be Overly Sensitive and Little Things Set Them Off.</a:t>
            </a:r>
          </a:p>
          <a:p>
            <a:pPr marL="1771650" lvl="4" indent="-457200">
              <a:buFont typeface="Arial"/>
              <a:buChar char="•"/>
            </a:pPr>
            <a:r>
              <a:rPr lang="en-US" sz="3200" dirty="0" smtClean="0"/>
              <a:t>“You burned the toast!”</a:t>
            </a:r>
          </a:p>
          <a:p>
            <a:pPr marL="1771650" lvl="4" indent="-457200">
              <a:buFont typeface="Arial"/>
              <a:buChar char="•"/>
            </a:pPr>
            <a:r>
              <a:rPr lang="en-US" sz="3200" dirty="0" smtClean="0"/>
              <a:t>“The kids are making too much  noise!”</a:t>
            </a:r>
          </a:p>
          <a:p>
            <a:pPr marL="1771650" lvl="4" indent="-457200">
              <a:buFont typeface="Arial"/>
              <a:buChar char="•"/>
            </a:pPr>
            <a:r>
              <a:rPr lang="en-US" sz="3200" dirty="0" smtClean="0"/>
              <a:t>“He looked at you!”</a:t>
            </a:r>
          </a:p>
          <a:p>
            <a:pPr marL="742950" lvl="2" indent="-342900"/>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222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Mindset </a:t>
            </a:r>
            <a:r>
              <a:rPr lang="en-US" dirty="0"/>
              <a:t>of </a:t>
            </a:r>
            <a:r>
              <a:rPr lang="en-US" dirty="0" smtClean="0"/>
              <a:t>Perpetrators                           </a:t>
            </a:r>
            <a:endParaRPr lang="en-US" dirty="0"/>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t>Abusers tend to have </a:t>
            </a:r>
            <a:r>
              <a:rPr lang="en-US" sz="3200" dirty="0"/>
              <a:t>u</a:t>
            </a:r>
            <a:r>
              <a:rPr lang="en-US" sz="3200" dirty="0" smtClean="0"/>
              <a:t>nrealistic expectations.</a:t>
            </a:r>
          </a:p>
          <a:p>
            <a:pPr marL="1200150" lvl="3" indent="-342900">
              <a:buFont typeface="Arial"/>
              <a:buChar char="•"/>
            </a:pPr>
            <a:r>
              <a:rPr lang="en-US" sz="3200" dirty="0" smtClean="0"/>
              <a:t>Partners are expected to meet all of abuser’s needs.</a:t>
            </a:r>
          </a:p>
          <a:p>
            <a:pPr marL="1200150" lvl="3" indent="-342900">
              <a:buFont typeface="Arial"/>
              <a:buChar char="•"/>
            </a:pPr>
            <a:r>
              <a:rPr lang="en-US" sz="3200" dirty="0" smtClean="0"/>
              <a:t>Partners should be perfect.</a:t>
            </a:r>
          </a:p>
          <a:p>
            <a:pPr marL="742950" lvl="2" indent="-342900"/>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69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9766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a:solidFill>
                  <a:srgbClr val="4F81BD"/>
                </a:solidFill>
              </a:rPr>
              <a:t>Archdiocese of Chicago</a:t>
            </a:r>
            <a:br>
              <a:rPr lang="en-US" sz="4000" dirty="0">
                <a:solidFill>
                  <a:srgbClr val="4F81BD"/>
                </a:solidFill>
              </a:rPr>
            </a:br>
            <a:r>
              <a:rPr lang="en-US" sz="4000" dirty="0">
                <a:solidFill>
                  <a:srgbClr val="4F81BD"/>
                </a:solidFill>
              </a:rPr>
              <a:t>Domestic Violence Outreach </a:t>
            </a:r>
            <a:endParaRPr lang="en-US" sz="4000" dirty="0"/>
          </a:p>
        </p:txBody>
      </p:sp>
      <p:sp>
        <p:nvSpPr>
          <p:cNvPr id="3" name="Content Placeholder 2"/>
          <p:cNvSpPr>
            <a:spLocks noGrp="1"/>
          </p:cNvSpPr>
          <p:nvPr>
            <p:ph idx="1"/>
          </p:nvPr>
        </p:nvSpPr>
        <p:spPr/>
        <p:txBody>
          <a:bodyPr>
            <a:normAutofit/>
          </a:bodyPr>
          <a:lstStyle/>
          <a:p>
            <a:r>
              <a:rPr lang="en-US" i="1" dirty="0" smtClean="0"/>
              <a:t>The </a:t>
            </a:r>
            <a:r>
              <a:rPr lang="en-US" i="1" dirty="0"/>
              <a:t>first is to raise </a:t>
            </a:r>
            <a:r>
              <a:rPr lang="en-US" b="1" i="1" dirty="0">
                <a:solidFill>
                  <a:srgbClr val="4F81BD"/>
                </a:solidFill>
              </a:rPr>
              <a:t>awareness</a:t>
            </a:r>
            <a:r>
              <a:rPr lang="en-US" i="1" dirty="0"/>
              <a:t> of domestic violence throughout the </a:t>
            </a:r>
            <a:r>
              <a:rPr lang="en-US" i="1" dirty="0" smtClean="0"/>
              <a:t>archdiocese.</a:t>
            </a: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a:t>
            </a:fld>
            <a:endParaRPr lang="en-US" dirty="0"/>
          </a:p>
        </p:txBody>
      </p:sp>
    </p:spTree>
    <p:extLst>
      <p:ext uri="{BB962C8B-B14F-4D97-AF65-F5344CB8AC3E}">
        <p14:creationId xmlns:p14="http://schemas.microsoft.com/office/powerpoint/2010/main" val="3533612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DV Dynamics</a:t>
            </a:r>
            <a:br>
              <a:rPr lang="en-US" dirty="0" smtClean="0"/>
            </a:br>
            <a:r>
              <a:rPr lang="en-US" sz="3600" dirty="0" smtClean="0"/>
              <a:t>Let’s review our objectives…</a:t>
            </a:r>
            <a:endParaRPr lang="en-US" sz="3600" dirty="0"/>
          </a:p>
        </p:txBody>
      </p:sp>
      <p:sp>
        <p:nvSpPr>
          <p:cNvPr id="3" name="Content Placeholder 2"/>
          <p:cNvSpPr>
            <a:spLocks noGrp="1"/>
          </p:cNvSpPr>
          <p:nvPr>
            <p:ph idx="1"/>
          </p:nvPr>
        </p:nvSpPr>
        <p:spPr/>
        <p:txBody>
          <a:bodyPr>
            <a:normAutofit/>
          </a:bodyPr>
          <a:lstStyle/>
          <a:p>
            <a:pPr marL="1028700" lvl="1" indent="-514350">
              <a:buFont typeface="+mj-lt"/>
              <a:buAutoNum type="arabicPeriod"/>
            </a:pPr>
            <a:r>
              <a:rPr lang="en-US" sz="2600" dirty="0" smtClean="0"/>
              <a:t>Describe the basic elements of domestic violence(DV).</a:t>
            </a:r>
          </a:p>
          <a:p>
            <a:pPr lvl="2"/>
            <a:r>
              <a:rPr lang="en-US" sz="2600" dirty="0" smtClean="0">
                <a:solidFill>
                  <a:schemeClr val="accent1"/>
                </a:solidFill>
              </a:rPr>
              <a:t>Pattern of abuse. All about power and control. Appears to be learned behavior. Present across all socioeconomic groups and races.</a:t>
            </a:r>
          </a:p>
          <a:p>
            <a:pPr marL="1028700" lvl="1" indent="-514350">
              <a:buFont typeface="+mj-lt"/>
              <a:buAutoNum type="arabicPeriod"/>
            </a:pPr>
            <a:r>
              <a:rPr lang="en-US" sz="2600" dirty="0" smtClean="0"/>
              <a:t>Articulate the basic types of DV.</a:t>
            </a:r>
          </a:p>
          <a:p>
            <a:pPr lvl="2"/>
            <a:r>
              <a:rPr lang="en-US" sz="2600" dirty="0" smtClean="0">
                <a:solidFill>
                  <a:srgbClr val="4F81BD"/>
                </a:solidFill>
              </a:rPr>
              <a:t>Based on CDC’s work: Sexual, Stalking, Physical, Psychological [economic frequently present]</a:t>
            </a:r>
          </a:p>
        </p:txBody>
      </p:sp>
      <p:sp>
        <p:nvSpPr>
          <p:cNvPr id="4" name="Slide Number Placeholder 3"/>
          <p:cNvSpPr>
            <a:spLocks noGrp="1"/>
          </p:cNvSpPr>
          <p:nvPr>
            <p:ph type="sldNum" sz="quarter" idx="12"/>
          </p:nvPr>
        </p:nvSpPr>
        <p:spPr/>
        <p:txBody>
          <a:bodyPr/>
          <a:lstStyle/>
          <a:p>
            <a:fld id="{4813C0F2-E4A7-234C-B8C5-7DB82017C726}" type="slidenum">
              <a:rPr lang="en-US" smtClean="0"/>
              <a:t>70</a:t>
            </a:fld>
            <a:endParaRPr lang="en-US" dirty="0"/>
          </a:p>
        </p:txBody>
      </p:sp>
    </p:spTree>
    <p:extLst>
      <p:ext uri="{BB962C8B-B14F-4D97-AF65-F5344CB8AC3E}">
        <p14:creationId xmlns:p14="http://schemas.microsoft.com/office/powerpoint/2010/main" val="128128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DV Dynamics</a:t>
            </a:r>
            <a:br>
              <a:rPr lang="en-US" dirty="0" smtClean="0"/>
            </a:br>
            <a:endParaRPr lang="en-US" sz="3600" dirty="0"/>
          </a:p>
        </p:txBody>
      </p:sp>
      <p:sp>
        <p:nvSpPr>
          <p:cNvPr id="3" name="Content Placeholder 2"/>
          <p:cNvSpPr>
            <a:spLocks noGrp="1"/>
          </p:cNvSpPr>
          <p:nvPr>
            <p:ph idx="1"/>
          </p:nvPr>
        </p:nvSpPr>
        <p:spPr/>
        <p:txBody>
          <a:bodyPr>
            <a:normAutofit/>
          </a:bodyPr>
          <a:lstStyle/>
          <a:p>
            <a:pPr marL="971550" lvl="1" indent="-514350">
              <a:buFont typeface="+mj-lt"/>
              <a:buAutoNum type="arabicPeriod" startAt="3"/>
            </a:pPr>
            <a:r>
              <a:rPr lang="en-US" sz="2400" dirty="0" smtClean="0"/>
              <a:t>Distinguish between DV myths and facts.</a:t>
            </a:r>
          </a:p>
          <a:p>
            <a:pPr marL="1200150" lvl="2" indent="-342900"/>
            <a:r>
              <a:rPr lang="en-US" dirty="0" smtClean="0">
                <a:solidFill>
                  <a:srgbClr val="4F81BD"/>
                </a:solidFill>
              </a:rPr>
              <a:t>DV is about power and control.  Drugs, alcohol, stress  are not causes. DV is found across all social and economic groups. Victims do not cause abuse. Abusers are responsible for their actions. Silence protects the abuser. Silence isolates the victim. Kids know what is happening in their family…</a:t>
            </a:r>
          </a:p>
          <a:p>
            <a:pPr marL="1028700" lvl="1" indent="-514350">
              <a:buFont typeface="+mj-lt"/>
              <a:buAutoNum type="arabicPeriod" startAt="4"/>
            </a:pPr>
            <a:r>
              <a:rPr lang="en-US" sz="2400" dirty="0"/>
              <a:t>Explain the cycle of violence.</a:t>
            </a:r>
          </a:p>
          <a:p>
            <a:pPr lvl="2"/>
            <a:r>
              <a:rPr lang="en-US" dirty="0">
                <a:solidFill>
                  <a:srgbClr val="4F81BD"/>
                </a:solidFill>
              </a:rPr>
              <a:t>Tension phase, followed by violence, followed by a “</a:t>
            </a:r>
            <a:r>
              <a:rPr lang="en-US" dirty="0" smtClean="0">
                <a:solidFill>
                  <a:srgbClr val="4F81BD"/>
                </a:solidFill>
              </a:rPr>
              <a:t>honeymoon.” Duration </a:t>
            </a:r>
            <a:r>
              <a:rPr lang="en-US" dirty="0">
                <a:solidFill>
                  <a:srgbClr val="4F81BD"/>
                </a:solidFill>
              </a:rPr>
              <a:t>of phases is unpredictable.</a:t>
            </a:r>
          </a:p>
          <a:p>
            <a:pPr marL="971550" lvl="1" indent="-514350">
              <a:buFont typeface="+mj-lt"/>
              <a:buAutoNum type="arabicPeriod"/>
            </a:pPr>
            <a:endParaRPr lang="en-US" sz="3000" dirty="0">
              <a:solidFill>
                <a:srgbClr val="FF0000"/>
              </a:solidFill>
            </a:endParaRPr>
          </a:p>
          <a:p>
            <a:pPr marL="45720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71</a:t>
            </a:fld>
            <a:endParaRPr lang="en-US" dirty="0"/>
          </a:p>
        </p:txBody>
      </p:sp>
    </p:spTree>
    <p:extLst>
      <p:ext uri="{BB962C8B-B14F-4D97-AF65-F5344CB8AC3E}">
        <p14:creationId xmlns:p14="http://schemas.microsoft.com/office/powerpoint/2010/main" val="315129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DV Dynamics</a:t>
            </a:r>
            <a:br>
              <a:rPr lang="en-US" dirty="0"/>
            </a:br>
            <a:endParaRPr lang="en-US" sz="3600" dirty="0"/>
          </a:p>
        </p:txBody>
      </p:sp>
      <p:sp>
        <p:nvSpPr>
          <p:cNvPr id="3" name="Content Placeholder 2"/>
          <p:cNvSpPr>
            <a:spLocks noGrp="1"/>
          </p:cNvSpPr>
          <p:nvPr>
            <p:ph idx="1"/>
          </p:nvPr>
        </p:nvSpPr>
        <p:spPr/>
        <p:txBody>
          <a:bodyPr>
            <a:normAutofit lnSpcReduction="10000"/>
          </a:bodyPr>
          <a:lstStyle/>
          <a:p>
            <a:pPr marL="1028700" lvl="1" indent="-514350">
              <a:buFont typeface="+mj-lt"/>
              <a:buAutoNum type="arabicPeriod" startAt="5"/>
            </a:pPr>
            <a:r>
              <a:rPr lang="en-US" sz="2400" dirty="0" smtClean="0"/>
              <a:t>Recognize </a:t>
            </a:r>
            <a:r>
              <a:rPr lang="en-US" sz="2400" dirty="0"/>
              <a:t>the signs and symptoms of DV.</a:t>
            </a:r>
          </a:p>
          <a:p>
            <a:pPr lvl="2"/>
            <a:r>
              <a:rPr lang="en-US" dirty="0">
                <a:solidFill>
                  <a:srgbClr val="4F81BD"/>
                </a:solidFill>
              </a:rPr>
              <a:t>Victim: Depression, passivity, anxiety, drug use, isolation, excuses for partner…</a:t>
            </a:r>
          </a:p>
          <a:p>
            <a:pPr lvl="2"/>
            <a:r>
              <a:rPr lang="en-US" dirty="0">
                <a:solidFill>
                  <a:srgbClr val="4F81BD"/>
                </a:solidFill>
              </a:rPr>
              <a:t>Children: </a:t>
            </a:r>
            <a:r>
              <a:rPr lang="en-US" dirty="0" smtClean="0">
                <a:solidFill>
                  <a:srgbClr val="4F81BD"/>
                </a:solidFill>
              </a:rPr>
              <a:t>Fear</a:t>
            </a:r>
            <a:r>
              <a:rPr lang="en-US" dirty="0">
                <a:solidFill>
                  <a:srgbClr val="4F81BD"/>
                </a:solidFill>
              </a:rPr>
              <a:t>, anxiety, depression, difficulty learning,  hyperactivity, withdrawal…</a:t>
            </a:r>
          </a:p>
          <a:p>
            <a:pPr marL="1028700" lvl="1" indent="-514350">
              <a:buFont typeface="+mj-lt"/>
              <a:buAutoNum type="arabicPeriod" startAt="5"/>
            </a:pPr>
            <a:r>
              <a:rPr lang="en-US" sz="2400" dirty="0"/>
              <a:t>Summarize the reasons </a:t>
            </a:r>
            <a:r>
              <a:rPr lang="en-US" sz="2400" dirty="0" smtClean="0"/>
              <a:t>victims </a:t>
            </a:r>
            <a:r>
              <a:rPr lang="en-US" sz="2400" dirty="0"/>
              <a:t>stay in a DV relationship.</a:t>
            </a:r>
          </a:p>
          <a:p>
            <a:pPr lvl="2"/>
            <a:r>
              <a:rPr lang="en-US" dirty="0">
                <a:solidFill>
                  <a:srgbClr val="4F81BD"/>
                </a:solidFill>
              </a:rPr>
              <a:t>Don’t know it is abuse, love, feel they deserve it, children, dependence, duty, </a:t>
            </a:r>
            <a:r>
              <a:rPr lang="en-US" dirty="0" smtClean="0">
                <a:solidFill>
                  <a:srgbClr val="4F81BD"/>
                </a:solidFill>
              </a:rPr>
              <a:t>shame…</a:t>
            </a:r>
            <a:endParaRPr lang="en-US" dirty="0">
              <a:solidFill>
                <a:srgbClr val="4F81BD"/>
              </a:solidFill>
            </a:endParaRPr>
          </a:p>
          <a:p>
            <a:pPr marL="1028700" lvl="1" indent="-514350">
              <a:buFont typeface="+mj-lt"/>
              <a:buAutoNum type="arabicPeriod" startAt="5"/>
            </a:pPr>
            <a:r>
              <a:rPr lang="en-US" sz="2400" dirty="0"/>
              <a:t>Summarize the mindset of perpetrators. </a:t>
            </a:r>
          </a:p>
          <a:p>
            <a:pPr lvl="2"/>
            <a:r>
              <a:rPr lang="en-US" dirty="0">
                <a:solidFill>
                  <a:srgbClr val="4F81BD"/>
                </a:solidFill>
              </a:rPr>
              <a:t>Abusers </a:t>
            </a:r>
            <a:r>
              <a:rPr lang="en-US" dirty="0" smtClean="0">
                <a:solidFill>
                  <a:srgbClr val="4F81BD"/>
                </a:solidFill>
              </a:rPr>
              <a:t>control and </a:t>
            </a:r>
            <a:r>
              <a:rPr lang="en-US" dirty="0">
                <a:solidFill>
                  <a:srgbClr val="4F81BD"/>
                </a:solidFill>
              </a:rPr>
              <a:t>are demanding, jealous, charming, nice, </a:t>
            </a:r>
            <a:r>
              <a:rPr lang="en-US" dirty="0" smtClean="0">
                <a:solidFill>
                  <a:srgbClr val="4F81BD"/>
                </a:solidFill>
              </a:rPr>
              <a:t>and in denial; </a:t>
            </a:r>
            <a:r>
              <a:rPr lang="en-US" dirty="0">
                <a:solidFill>
                  <a:srgbClr val="4F81BD"/>
                </a:solidFill>
              </a:rPr>
              <a:t>often blame the victim…</a:t>
            </a:r>
          </a:p>
          <a:p>
            <a:pPr marL="1028700" lvl="1" indent="-514350">
              <a:buFont typeface="+mj-lt"/>
              <a:buAutoNum type="arabicPeriod" startAt="4"/>
            </a:pPr>
            <a:endParaRPr lang="en-US" sz="3000" dirty="0" smtClean="0"/>
          </a:p>
          <a:p>
            <a:pPr lvl="1"/>
            <a:endParaRPr lang="en-US" sz="3000" dirty="0" smtClean="0"/>
          </a:p>
          <a:p>
            <a:pPr marL="1371600" lvl="3" indent="0">
              <a:buNone/>
            </a:pPr>
            <a:endParaRPr lang="en-US" sz="2800" dirty="0"/>
          </a:p>
          <a:p>
            <a:pPr marL="457200" lvl="1" indent="0">
              <a:buNone/>
            </a:pPr>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72</a:t>
            </a:fld>
            <a:endParaRPr lang="en-US" dirty="0"/>
          </a:p>
        </p:txBody>
      </p:sp>
    </p:spTree>
    <p:extLst>
      <p:ext uri="{BB962C8B-B14F-4D97-AF65-F5344CB8AC3E}">
        <p14:creationId xmlns:p14="http://schemas.microsoft.com/office/powerpoint/2010/main" val="281702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Nicci’s Story</a:t>
            </a:r>
            <a:r>
              <a:rPr lang="en-US" sz="3200" baseline="30000" dirty="0"/>
              <a:t>8</a:t>
            </a:r>
            <a:r>
              <a:rPr lang="en-US" sz="3200" dirty="0" smtClean="0"/>
              <a:t> </a:t>
            </a:r>
            <a:r>
              <a:rPr lang="en-US" sz="1400" dirty="0"/>
              <a:t>(Video available. See Reference 8</a:t>
            </a:r>
            <a:r>
              <a:rPr lang="en-US" sz="1400" dirty="0" smtClean="0"/>
              <a:t>.</a:t>
            </a:r>
            <a:r>
              <a:rPr lang="en-US" sz="1400" dirty="0"/>
              <a:t>) </a:t>
            </a:r>
            <a:endParaRPr lang="en-US" sz="1400" dirty="0" smtClean="0"/>
          </a:p>
          <a:p>
            <a:pPr marL="1257300" lvl="2" indent="-457200">
              <a:buFont typeface="Wingdings" charset="2"/>
              <a:buChar char="§"/>
            </a:pPr>
            <a:endParaRPr lang="en-US" sz="1400" dirty="0" smtClean="0"/>
          </a:p>
          <a:p>
            <a:pPr marL="1257300" lvl="2" indent="-457200">
              <a:buFont typeface="Wingdings" charset="2"/>
              <a:buChar char="§"/>
            </a:pPr>
            <a:r>
              <a:rPr lang="en-US" sz="2800" dirty="0">
                <a:solidFill>
                  <a:srgbClr val="4F81BD"/>
                </a:solidFill>
              </a:rPr>
              <a:t>Questions to consider as you watch this video:</a:t>
            </a:r>
          </a:p>
          <a:p>
            <a:pPr marL="1714500" lvl="3" indent="-457200">
              <a:buFont typeface="Arial"/>
              <a:buChar char="•"/>
            </a:pPr>
            <a:r>
              <a:rPr lang="en-US" sz="2800" dirty="0" smtClean="0"/>
              <a:t>What makes an impression on you?</a:t>
            </a:r>
          </a:p>
          <a:p>
            <a:pPr marL="1714500" lvl="3" indent="-457200">
              <a:buFont typeface="Arial"/>
              <a:buChar char="•"/>
            </a:pPr>
            <a:r>
              <a:rPr lang="en-US" sz="2800" dirty="0" smtClean="0"/>
              <a:t>Are there any similarities between Nicci and Leslie’s stories?</a:t>
            </a:r>
            <a:endParaRPr lang="en-US" sz="2800" dirty="0"/>
          </a:p>
          <a:p>
            <a:pPr marL="1714500" lvl="3" indent="-457200">
              <a:buFont typeface="Arial"/>
              <a:buChar char="•"/>
            </a:pPr>
            <a:r>
              <a:rPr lang="en-US" sz="2800" dirty="0"/>
              <a:t>What action did </a:t>
            </a:r>
            <a:r>
              <a:rPr lang="en-US" sz="2800" dirty="0" smtClean="0"/>
              <a:t>Nicci </a:t>
            </a:r>
            <a:r>
              <a:rPr lang="en-US" sz="2800" dirty="0"/>
              <a:t>take?</a:t>
            </a:r>
          </a:p>
          <a:p>
            <a:pPr marL="1714500" lvl="3" indent="-457200">
              <a:buFont typeface="Arial"/>
              <a:buChar char="•"/>
            </a:pPr>
            <a:r>
              <a:rPr lang="en-US" sz="2800" dirty="0" smtClean="0"/>
              <a:t>How </a:t>
            </a:r>
            <a:r>
              <a:rPr lang="en-US" sz="2800" dirty="0"/>
              <a:t>can we help others like Nicci</a:t>
            </a:r>
            <a:r>
              <a:rPr lang="en-US" sz="2800" dirty="0" smtClean="0"/>
              <a:t>?</a:t>
            </a:r>
          </a:p>
          <a:p>
            <a:pPr marL="1714500" lvl="3" indent="-457200">
              <a:buFont typeface="Arial"/>
              <a:buChar char="•"/>
            </a:pPr>
            <a:endParaRPr lang="en-US" sz="2800" dirty="0"/>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73</a:t>
            </a:fld>
            <a:endParaRPr lang="en-US" dirty="0"/>
          </a:p>
        </p:txBody>
      </p:sp>
    </p:spTree>
    <p:extLst>
      <p:ext uri="{BB962C8B-B14F-4D97-AF65-F5344CB8AC3E}">
        <p14:creationId xmlns:p14="http://schemas.microsoft.com/office/powerpoint/2010/main" val="20034112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First Person Accounts</a:t>
            </a:r>
            <a:endParaRPr lang="en-US" dirty="0"/>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smtClean="0"/>
              <a:t>Nicci’s Story</a:t>
            </a:r>
            <a:endParaRPr lang="en-US" sz="3200" baseline="30000" dirty="0" smtClean="0"/>
          </a:p>
          <a:p>
            <a:pPr marL="1257300" lvl="2" indent="-457200">
              <a:buFont typeface="Wingdings" charset="2"/>
              <a:buChar char="§"/>
            </a:pPr>
            <a:endParaRPr lang="en-US" sz="1400" dirty="0" smtClean="0"/>
          </a:p>
          <a:p>
            <a:pPr marL="1257300" lvl="2" indent="-457200">
              <a:buFont typeface="Wingdings" charset="2"/>
              <a:buChar char="§"/>
            </a:pPr>
            <a:r>
              <a:rPr lang="en-US" sz="2800" dirty="0" smtClean="0">
                <a:solidFill>
                  <a:srgbClr val="4F81BD"/>
                </a:solidFill>
              </a:rPr>
              <a:t>Questions to think about:</a:t>
            </a:r>
            <a:endParaRPr lang="en-US" sz="1400" dirty="0">
              <a:solidFill>
                <a:srgbClr val="4F81BD"/>
              </a:solidFill>
            </a:endParaRPr>
          </a:p>
          <a:p>
            <a:pPr marL="1714500" lvl="3" indent="-457200">
              <a:buFont typeface="Arial"/>
              <a:buChar char="•"/>
            </a:pPr>
            <a:r>
              <a:rPr lang="en-US" sz="2800" dirty="0"/>
              <a:t>What made an impression on you?</a:t>
            </a:r>
          </a:p>
          <a:p>
            <a:pPr marL="1714500" lvl="3" indent="-457200">
              <a:buFont typeface="Arial"/>
              <a:buChar char="•"/>
            </a:pPr>
            <a:r>
              <a:rPr lang="en-US" sz="2800" dirty="0" smtClean="0"/>
              <a:t>Are there any similarities between Nicci and Leslie’s stories?</a:t>
            </a:r>
          </a:p>
          <a:p>
            <a:pPr marL="1714500" lvl="3" indent="-457200">
              <a:buFont typeface="Arial"/>
              <a:buChar char="•"/>
            </a:pPr>
            <a:r>
              <a:rPr lang="en-US" sz="2800" dirty="0" smtClean="0"/>
              <a:t>Did Nicci do anything that surprised you?</a:t>
            </a:r>
            <a:endParaRPr lang="en-US" sz="2800" dirty="0"/>
          </a:p>
          <a:p>
            <a:pPr marL="1714500" lvl="3" indent="-457200">
              <a:buFont typeface="Arial"/>
              <a:buChar char="•"/>
            </a:pPr>
            <a:r>
              <a:rPr lang="en-US" sz="2800" dirty="0" smtClean="0"/>
              <a:t>How can we help others like Nicci?</a:t>
            </a:r>
          </a:p>
          <a:p>
            <a:pPr marL="800100" lvl="2" indent="0">
              <a:buNone/>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smtClean="0"/>
          </a:p>
          <a:p>
            <a:pPr lvl="2"/>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74</a:t>
            </a:fld>
            <a:endParaRPr lang="en-US" dirty="0"/>
          </a:p>
        </p:txBody>
      </p:sp>
    </p:spTree>
    <p:extLst>
      <p:ext uri="{BB962C8B-B14F-4D97-AF65-F5344CB8AC3E}">
        <p14:creationId xmlns:p14="http://schemas.microsoft.com/office/powerpoint/2010/main" val="4750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smtClean="0"/>
              <a:t>U.S. Conference of Catholic Bishops USCCB </a:t>
            </a:r>
            <a:br>
              <a:rPr lang="en-US" sz="2800" dirty="0" smtClean="0"/>
            </a:br>
            <a:r>
              <a:rPr lang="en-US" sz="2800" dirty="0" smtClean="0"/>
              <a:t> The Bishops’ Position on Domestic Violence </a:t>
            </a:r>
            <a:br>
              <a:rPr lang="en-US" sz="2800" dirty="0" smtClean="0"/>
            </a:br>
            <a:r>
              <a:rPr lang="en-US" sz="2800" dirty="0" smtClean="0"/>
              <a:t>Objectives</a:t>
            </a:r>
            <a:endParaRPr lang="en-US" sz="2800" dirty="0"/>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4F81BD"/>
                </a:solidFill>
              </a:rPr>
              <a:t>Participants will be able to:</a:t>
            </a:r>
          </a:p>
          <a:p>
            <a:pPr marL="1428750" lvl="2" indent="-514350">
              <a:buFont typeface="+mj-lt"/>
              <a:buAutoNum type="arabicPeriod"/>
            </a:pPr>
            <a:r>
              <a:rPr lang="en-US" sz="2800" dirty="0" smtClean="0"/>
              <a:t>Recognize that violence against women is never justified.</a:t>
            </a:r>
          </a:p>
          <a:p>
            <a:pPr marL="1428750" lvl="2" indent="-514350">
              <a:buFont typeface="+mj-lt"/>
              <a:buAutoNum type="arabicPeriod"/>
            </a:pPr>
            <a:r>
              <a:rPr lang="en-US" sz="2800" dirty="0" smtClean="0"/>
              <a:t>Explain that religion can be a roadblock if misunderstood</a:t>
            </a:r>
            <a:r>
              <a:rPr lang="en-US" sz="2800" dirty="0"/>
              <a:t> </a:t>
            </a:r>
            <a:r>
              <a:rPr lang="en-US" sz="2800" dirty="0" smtClean="0"/>
              <a:t>and a resource if understood properly.</a:t>
            </a:r>
            <a:endParaRPr lang="en-US" sz="2800" dirty="0"/>
          </a:p>
          <a:p>
            <a:pPr marL="1428750" lvl="2" indent="-514350">
              <a:buFont typeface="+mj-lt"/>
              <a:buAutoNum type="arabicPeriod"/>
            </a:pPr>
            <a:r>
              <a:rPr lang="en-US" sz="2800" dirty="0" smtClean="0"/>
              <a:t>Articulate that abuse victims are not expected to stay in an abusive marriage.</a:t>
            </a:r>
          </a:p>
          <a:p>
            <a:pPr marL="1428750" lvl="2" indent="-514350">
              <a:buFont typeface="+mj-lt"/>
              <a:buAutoNum type="arabicPeriod"/>
            </a:pPr>
            <a:r>
              <a:rPr lang="en-US" sz="2800" dirty="0" smtClean="0"/>
              <a:t>Distinguish appropriate responses to DV.</a:t>
            </a:r>
          </a:p>
          <a:p>
            <a:pPr marL="914400" lvl="2" indent="0">
              <a:buNone/>
            </a:pPr>
            <a:endParaRPr lang="en-US" sz="28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75</a:t>
            </a:fld>
            <a:endParaRPr lang="en-US" dirty="0"/>
          </a:p>
        </p:txBody>
      </p:sp>
    </p:spTree>
    <p:extLst>
      <p:ext uri="{BB962C8B-B14F-4D97-AF65-F5344CB8AC3E}">
        <p14:creationId xmlns:p14="http://schemas.microsoft.com/office/powerpoint/2010/main" val="3452576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ja-JP" altLang="en-US" sz="4100">
                <a:latin typeface="Arial" charset="0"/>
              </a:rPr>
              <a:t>“</a:t>
            </a:r>
            <a:r>
              <a:rPr lang="en-US" sz="4100" dirty="0">
                <a:latin typeface="Arial" charset="0"/>
              </a:rPr>
              <a:t>When I Call for Help</a:t>
            </a:r>
            <a:r>
              <a:rPr lang="ja-JP" altLang="en-US" sz="4100">
                <a:latin typeface="Arial" charset="0"/>
              </a:rPr>
              <a:t>”</a:t>
            </a:r>
            <a:r>
              <a:rPr lang="en-US" sz="4100" dirty="0">
                <a:latin typeface="Arial" charset="0"/>
              </a:rPr>
              <a:t/>
            </a:r>
            <a:br>
              <a:rPr lang="en-US" sz="4100" dirty="0">
                <a:latin typeface="Arial" charset="0"/>
              </a:rPr>
            </a:br>
            <a:r>
              <a:rPr lang="en-US" sz="4100" dirty="0">
                <a:latin typeface="Arial" charset="0"/>
              </a:rPr>
              <a:t> </a:t>
            </a:r>
            <a:r>
              <a:rPr lang="en-US" sz="2500" dirty="0">
                <a:latin typeface="Times New Roman" charset="0"/>
              </a:rPr>
              <a:t>A Pastoral Response to Domestic Violence Against Women</a:t>
            </a:r>
            <a:br>
              <a:rPr lang="en-US" sz="2500" dirty="0">
                <a:latin typeface="Times New Roman" charset="0"/>
              </a:rPr>
            </a:br>
            <a:endParaRPr lang="en-US" sz="2500" dirty="0">
              <a:latin typeface="Times New Roman" charset="0"/>
            </a:endParaRPr>
          </a:p>
        </p:txBody>
      </p:sp>
      <p:sp>
        <p:nvSpPr>
          <p:cNvPr id="2051" name="Rectangle 3"/>
          <p:cNvSpPr>
            <a:spLocks noGrp="1" noChangeArrowheads="1"/>
          </p:cNvSpPr>
          <p:nvPr>
            <p:ph type="subTitle" idx="1"/>
          </p:nvPr>
        </p:nvSpPr>
        <p:spPr>
          <a:xfrm>
            <a:off x="1295400" y="5334000"/>
            <a:ext cx="6477000" cy="990600"/>
          </a:xfrm>
        </p:spPr>
        <p:txBody>
          <a:bodyPr>
            <a:normAutofit fontScale="85000" lnSpcReduction="10000"/>
          </a:bodyPr>
          <a:lstStyle/>
          <a:p>
            <a:pPr eaLnBrk="1" hangingPunct="1">
              <a:lnSpc>
                <a:spcPct val="90000"/>
              </a:lnSpc>
            </a:pPr>
            <a:r>
              <a:rPr lang="en-US" dirty="0">
                <a:latin typeface="Arial" charset="0"/>
              </a:rPr>
              <a:t>A Statement of the U.S. Catholic </a:t>
            </a:r>
            <a:r>
              <a:rPr lang="en-US" dirty="0" smtClean="0">
                <a:latin typeface="Arial" charset="0"/>
              </a:rPr>
              <a:t>Bishops</a:t>
            </a:r>
            <a:endParaRPr lang="en-US" sz="1200" dirty="0" smtClean="0">
              <a:latin typeface="Arial" charset="0"/>
            </a:endParaRPr>
          </a:p>
          <a:p>
            <a:pPr marL="0" lvl="2" algn="r">
              <a:lnSpc>
                <a:spcPct val="90000"/>
              </a:lnSpc>
            </a:pPr>
            <a:endParaRPr lang="en-US" sz="1400" dirty="0" smtClean="0"/>
          </a:p>
          <a:p>
            <a:pPr marL="0" lvl="2" algn="r">
              <a:lnSpc>
                <a:spcPct val="90000"/>
              </a:lnSpc>
            </a:pPr>
            <a:r>
              <a:rPr lang="en-US" sz="1600" b="1" dirty="0" smtClean="0"/>
              <a:t>U.S</a:t>
            </a:r>
            <a:r>
              <a:rPr lang="en-US" sz="1600" b="1" dirty="0"/>
              <a:t>. Conference of Catholic </a:t>
            </a:r>
            <a:r>
              <a:rPr lang="en-US" sz="1600" b="1" dirty="0" smtClean="0"/>
              <a:t>Bishops</a:t>
            </a:r>
            <a:r>
              <a:rPr lang="en-US" sz="1600" b="1" baseline="30000" dirty="0"/>
              <a:t>9</a:t>
            </a:r>
            <a:r>
              <a:rPr lang="en-US" sz="1600" b="1" dirty="0" smtClean="0"/>
              <a:t>-The following is quoted</a:t>
            </a:r>
            <a:r>
              <a:rPr lang="en-US" sz="1400" b="1" dirty="0" smtClean="0"/>
              <a:t>. </a:t>
            </a:r>
            <a:endParaRPr lang="en-US" sz="1400" b="1" dirty="0"/>
          </a:p>
          <a:p>
            <a:pPr algn="r" eaLnBrk="1" hangingPunct="1">
              <a:lnSpc>
                <a:spcPct val="90000"/>
              </a:lnSpc>
            </a:pPr>
            <a:endParaRPr lang="en-US" sz="1200" b="1" dirty="0"/>
          </a:p>
          <a:p>
            <a:pPr eaLnBrk="1" hangingPunct="1">
              <a:lnSpc>
                <a:spcPct val="90000"/>
              </a:lnSpc>
            </a:pPr>
            <a:endParaRPr lang="en-US" sz="1400" dirty="0">
              <a:latin typeface="Arial" charset="0"/>
            </a:endParaRPr>
          </a:p>
        </p:txBody>
      </p:sp>
      <p:pic>
        <p:nvPicPr>
          <p:cNvPr id="37892" name="Picture 4" descr="USC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13382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j03029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1304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4463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500"/>
                                        <p:tgtEl>
                                          <p:spTgt spid="2051">
                                            <p:txEl>
                                              <p:pRg st="2" end="2"/>
                                            </p:txEl>
                                          </p:spTgt>
                                        </p:tgtEl>
                                      </p:cBhvr>
                                    </p:animEffect>
                                    <p:anim calcmode="lin" valueType="num">
                                      <p:cBhvr>
                                        <p:cTn id="20"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05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smtClean="0"/>
              <a:t> The Bishops’ Position on Domestic Violence </a:t>
            </a:r>
            <a:endParaRPr lang="en-US" sz="2800" dirty="0"/>
          </a:p>
        </p:txBody>
      </p:sp>
      <p:sp>
        <p:nvSpPr>
          <p:cNvPr id="3" name="Content Placeholder 2"/>
          <p:cNvSpPr>
            <a:spLocks noGrp="1"/>
          </p:cNvSpPr>
          <p:nvPr>
            <p:ph idx="1"/>
          </p:nvPr>
        </p:nvSpPr>
        <p:spPr/>
        <p:txBody>
          <a:bodyPr>
            <a:normAutofit/>
          </a:bodyPr>
          <a:lstStyle/>
          <a:p>
            <a:pPr lvl="1">
              <a:buFont typeface="Wingdings" charset="2"/>
              <a:buChar char="§"/>
            </a:pPr>
            <a:r>
              <a:rPr lang="en-US" dirty="0" smtClean="0">
                <a:solidFill>
                  <a:srgbClr val="4F81BD"/>
                </a:solidFill>
              </a:rPr>
              <a:t>“As </a:t>
            </a:r>
            <a:r>
              <a:rPr lang="en-US" dirty="0">
                <a:solidFill>
                  <a:srgbClr val="4F81BD"/>
                </a:solidFill>
              </a:rPr>
              <a:t>pastors of the Catholic Church in the United States, </a:t>
            </a:r>
            <a:endParaRPr lang="en-US" dirty="0" smtClean="0">
              <a:solidFill>
                <a:srgbClr val="4F81BD"/>
              </a:solidFill>
            </a:endParaRPr>
          </a:p>
          <a:p>
            <a:pPr lvl="2"/>
            <a:r>
              <a:rPr lang="en-US" sz="2800" dirty="0" smtClean="0"/>
              <a:t>we </a:t>
            </a:r>
            <a:r>
              <a:rPr lang="en-US" sz="2800" dirty="0"/>
              <a:t>state as clearly and strongly as we can that violence against women, inside or outside the home</a:t>
            </a:r>
            <a:r>
              <a:rPr lang="en-US" sz="2800" dirty="0" smtClean="0"/>
              <a:t>,</a:t>
            </a:r>
          </a:p>
          <a:p>
            <a:pPr lvl="2"/>
            <a:r>
              <a:rPr lang="en-US" sz="2800" dirty="0" smtClean="0"/>
              <a:t> </a:t>
            </a:r>
            <a:r>
              <a:rPr lang="en-US" sz="2800" dirty="0"/>
              <a:t>is </a:t>
            </a:r>
            <a:r>
              <a:rPr lang="en-US" sz="2800" b="1" i="1" dirty="0">
                <a:solidFill>
                  <a:srgbClr val="4F81BD"/>
                </a:solidFill>
              </a:rPr>
              <a:t>never</a:t>
            </a:r>
            <a:r>
              <a:rPr lang="en-US" sz="2800" dirty="0"/>
              <a:t> </a:t>
            </a:r>
            <a:r>
              <a:rPr lang="en-US" sz="2800" dirty="0" smtClean="0"/>
              <a:t>justified.” </a:t>
            </a:r>
            <a:endParaRPr lang="en-US" sz="2800" dirty="0"/>
          </a:p>
          <a:p>
            <a:pPr marL="914400" lvl="2" indent="0">
              <a:buNone/>
            </a:pPr>
            <a:endParaRPr lang="en-US" sz="3200" dirty="0" smtClean="0"/>
          </a:p>
          <a:p>
            <a:pPr marL="914400" lvl="2" indent="0">
              <a:buNone/>
            </a:pPr>
            <a:endParaRPr lang="en-US" sz="3200" dirty="0"/>
          </a:p>
          <a:p>
            <a:pPr marL="400050" lvl="1" indent="0" algn="r">
              <a:buNone/>
            </a:pPr>
            <a:r>
              <a:rPr lang="en-US" sz="1600" dirty="0" smtClean="0"/>
              <a:t>USCCB, 2002-quoted including the following slides in this section.</a:t>
            </a:r>
            <a:endParaRPr lang="en-US" sz="1600" dirty="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77</a:t>
            </a:fld>
            <a:endParaRPr lang="en-US" dirty="0"/>
          </a:p>
        </p:txBody>
      </p:sp>
    </p:spTree>
    <p:extLst>
      <p:ext uri="{BB962C8B-B14F-4D97-AF65-F5344CB8AC3E}">
        <p14:creationId xmlns:p14="http://schemas.microsoft.com/office/powerpoint/2010/main" val="172388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solidFill>
                  <a:srgbClr val="4F81BD"/>
                </a:solidFill>
              </a:rPr>
              <a:t>Religion: Resource or Roadblock?</a:t>
            </a:r>
          </a:p>
          <a:p>
            <a:pPr lvl="2"/>
            <a:r>
              <a:rPr lang="en-US" dirty="0" smtClean="0"/>
              <a:t> </a:t>
            </a:r>
            <a:r>
              <a:rPr lang="en-US" sz="2800" dirty="0"/>
              <a:t>As a </a:t>
            </a:r>
            <a:r>
              <a:rPr lang="en-US" sz="2800" dirty="0" smtClean="0"/>
              <a:t>resource: </a:t>
            </a:r>
          </a:p>
          <a:p>
            <a:pPr marL="1371600" lvl="3" indent="0">
              <a:buNone/>
            </a:pPr>
            <a:r>
              <a:rPr lang="en-US" sz="2800" dirty="0" smtClean="0"/>
              <a:t>– religion </a:t>
            </a:r>
            <a:r>
              <a:rPr lang="en-US" sz="2800" dirty="0"/>
              <a:t>encourages women to resist </a:t>
            </a:r>
            <a:r>
              <a:rPr lang="en-US" sz="2800" dirty="0" smtClean="0"/>
              <a:t>mistreatment.</a:t>
            </a:r>
            <a:endParaRPr lang="en-US" sz="2800" dirty="0"/>
          </a:p>
          <a:p>
            <a:pPr lvl="2"/>
            <a:r>
              <a:rPr lang="en-US" sz="2800" dirty="0" smtClean="0"/>
              <a:t>As </a:t>
            </a:r>
            <a:r>
              <a:rPr lang="en-US" sz="2800" dirty="0"/>
              <a:t>a </a:t>
            </a:r>
            <a:r>
              <a:rPr lang="en-US" sz="2800" dirty="0" smtClean="0"/>
              <a:t>roadblock:</a:t>
            </a:r>
          </a:p>
          <a:p>
            <a:pPr marL="1371600" lvl="3" indent="0">
              <a:buNone/>
            </a:pPr>
            <a:r>
              <a:rPr lang="en-US" dirty="0" smtClean="0"/>
              <a:t>–  </a:t>
            </a:r>
            <a:r>
              <a:rPr lang="en-US" sz="2800" dirty="0"/>
              <a:t>its misinterpretations can contribute to the </a:t>
            </a:r>
            <a:r>
              <a:rPr lang="en-US" sz="2800" dirty="0" smtClean="0"/>
              <a:t>victim’s self-blame </a:t>
            </a:r>
            <a:r>
              <a:rPr lang="en-US" sz="2800" dirty="0"/>
              <a:t>and </a:t>
            </a:r>
            <a:r>
              <a:rPr lang="en-US" sz="2800" dirty="0" smtClean="0"/>
              <a:t>suffering due to </a:t>
            </a:r>
            <a:r>
              <a:rPr lang="en-US" sz="2800" dirty="0"/>
              <a:t>the </a:t>
            </a:r>
            <a:r>
              <a:rPr lang="en-US" sz="2800" dirty="0" smtClean="0"/>
              <a:t>abuser’s </a:t>
            </a:r>
            <a:r>
              <a:rPr lang="en-US" sz="2800" dirty="0"/>
              <a:t>rationalizations. </a:t>
            </a:r>
          </a:p>
          <a:p>
            <a:pPr lvl="2"/>
            <a:endParaRPr lang="en-US" sz="3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78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95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lvl="2">
              <a:buFont typeface="Wingdings" charset="2"/>
              <a:buChar char="§"/>
            </a:pPr>
            <a:r>
              <a:rPr lang="en-US" sz="2800" dirty="0" smtClean="0"/>
              <a:t>A correct reading of Scripture:</a:t>
            </a:r>
          </a:p>
          <a:p>
            <a:pPr lvl="3">
              <a:buFont typeface="Arial"/>
              <a:buChar char="•"/>
            </a:pPr>
            <a:r>
              <a:rPr lang="en-US" sz="2800" dirty="0" smtClean="0"/>
              <a:t> leads to an understanding of the equal dignity of men and women</a:t>
            </a:r>
          </a:p>
          <a:p>
            <a:pPr marL="1371600" lvl="3" indent="0">
              <a:buNone/>
            </a:pPr>
            <a:endParaRPr lang="en-US" sz="2800" dirty="0" smtClean="0"/>
          </a:p>
          <a:p>
            <a:pPr lvl="3">
              <a:buFont typeface="Arial"/>
              <a:buChar char="•"/>
            </a:pPr>
            <a:r>
              <a:rPr lang="en-US" sz="2800" dirty="0" smtClean="0"/>
              <a:t> and to relationships based on mutuality and love.</a:t>
            </a:r>
          </a:p>
          <a:p>
            <a:pPr lvl="2"/>
            <a:endParaRPr lang="en-US" sz="3200" dirty="0"/>
          </a:p>
          <a:p>
            <a:pPr lvl="2"/>
            <a:endParaRPr lang="en-US" sz="3200" dirty="0" smtClean="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a:solidFill>
                  <a:srgbClr val="4F81BD"/>
                </a:solidFill>
              </a:rPr>
              <a:t>Archdiocese of Chicago</a:t>
            </a:r>
            <a:br>
              <a:rPr lang="en-US" sz="4000" dirty="0">
                <a:solidFill>
                  <a:srgbClr val="4F81BD"/>
                </a:solidFill>
              </a:rPr>
            </a:br>
            <a:r>
              <a:rPr lang="en-US" sz="4000" dirty="0">
                <a:solidFill>
                  <a:srgbClr val="4F81BD"/>
                </a:solidFill>
              </a:rPr>
              <a:t>Domestic Violence Outreach </a:t>
            </a:r>
            <a:endParaRPr lang="en-US" sz="4000" dirty="0"/>
          </a:p>
        </p:txBody>
      </p:sp>
      <p:sp>
        <p:nvSpPr>
          <p:cNvPr id="3" name="Content Placeholder 2"/>
          <p:cNvSpPr>
            <a:spLocks noGrp="1"/>
          </p:cNvSpPr>
          <p:nvPr>
            <p:ph idx="1"/>
          </p:nvPr>
        </p:nvSpPr>
        <p:spPr/>
        <p:txBody>
          <a:bodyPr>
            <a:normAutofit/>
          </a:bodyPr>
          <a:lstStyle/>
          <a:p>
            <a:r>
              <a:rPr lang="en-US" i="1" dirty="0" smtClean="0"/>
              <a:t>Second is </a:t>
            </a:r>
            <a:r>
              <a:rPr lang="en-US" i="1" dirty="0"/>
              <a:t>to promote the development </a:t>
            </a:r>
            <a:r>
              <a:rPr lang="en-US" i="1" dirty="0" smtClean="0"/>
              <a:t>and </a:t>
            </a:r>
            <a:r>
              <a:rPr lang="en-US" i="1" dirty="0"/>
              <a:t>delivery of </a:t>
            </a:r>
            <a:r>
              <a:rPr lang="en-US" b="1" i="1" dirty="0">
                <a:solidFill>
                  <a:srgbClr val="4F81BD"/>
                </a:solidFill>
              </a:rPr>
              <a:t>services</a:t>
            </a:r>
            <a:r>
              <a:rPr lang="en-US" i="1" dirty="0"/>
              <a:t>, such as counseling and group support, to women and children victims of domestic violence, as well as to perpetrators, at local </a:t>
            </a:r>
            <a:r>
              <a:rPr lang="en-US" i="1" dirty="0" smtClean="0"/>
              <a:t>parishes, </a:t>
            </a:r>
            <a:r>
              <a:rPr lang="en-US" i="1" dirty="0"/>
              <a:t>and through archdiocesan institutions and agencies. </a:t>
            </a:r>
            <a:endParaRPr lang="en-US" i="1"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a:t>
            </a:fld>
            <a:endParaRPr lang="en-US" dirty="0"/>
          </a:p>
        </p:txBody>
      </p:sp>
    </p:spTree>
    <p:extLst>
      <p:ext uri="{BB962C8B-B14F-4D97-AF65-F5344CB8AC3E}">
        <p14:creationId xmlns:p14="http://schemas.microsoft.com/office/powerpoint/2010/main" val="4372163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lvl="2"/>
            <a:r>
              <a:rPr lang="en-US" sz="2800" dirty="0" smtClean="0"/>
              <a:t>Husbands should love their wives as they love their own body, as Christ loves the Church.</a:t>
            </a:r>
          </a:p>
          <a:p>
            <a:pPr marL="914400" lvl="2" indent="0">
              <a:buNone/>
            </a:pPr>
            <a:endParaRPr lang="en-US" sz="2800" dirty="0" smtClean="0"/>
          </a:p>
          <a:p>
            <a:pPr lvl="2"/>
            <a:r>
              <a:rPr lang="en-US" sz="2800" dirty="0"/>
              <a:t>Forgiveness does not mean forgetting the abuse or pretending it did not happen.</a:t>
            </a:r>
          </a:p>
          <a:p>
            <a:pPr marL="914400" lvl="2" indent="0">
              <a:buNone/>
            </a:pPr>
            <a:endParaRPr lang="en-US" sz="2800" dirty="0"/>
          </a:p>
          <a:p>
            <a:pPr lvl="2"/>
            <a:r>
              <a:rPr lang="en-US" sz="2800" dirty="0"/>
              <a:t>Forgiveness is not permission to repeat the abuse.</a:t>
            </a:r>
          </a:p>
          <a:p>
            <a:pPr lvl="2"/>
            <a:endParaRPr lang="en-US" sz="2800" dirty="0" smtClean="0"/>
          </a:p>
          <a:p>
            <a:pPr lvl="2"/>
            <a:endParaRPr lang="en-US" sz="3200" dirty="0"/>
          </a:p>
          <a:p>
            <a:pPr marL="914400" lvl="2" indent="0">
              <a:buNone/>
            </a:pPr>
            <a:endParaRPr lang="en-US" sz="3200" dirty="0" smtClean="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05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lvl="2"/>
            <a:r>
              <a:rPr lang="en-US" sz="2800" dirty="0" smtClean="0"/>
              <a:t>An abused woman's [or man’s] suffering is </a:t>
            </a:r>
            <a:r>
              <a:rPr lang="en-US" sz="2800" b="1" dirty="0" smtClean="0">
                <a:solidFill>
                  <a:srgbClr val="4F81BD"/>
                </a:solidFill>
              </a:rPr>
              <a:t>not</a:t>
            </a:r>
            <a:r>
              <a:rPr lang="en-US" sz="2800" dirty="0" smtClean="0"/>
              <a:t> punishment from God. </a:t>
            </a:r>
          </a:p>
          <a:p>
            <a:pPr lvl="2"/>
            <a:endParaRPr lang="en-US" sz="2800" dirty="0"/>
          </a:p>
          <a:p>
            <a:pPr lvl="2"/>
            <a:r>
              <a:rPr lang="en-US" sz="2800" dirty="0" smtClean="0"/>
              <a:t>This image of a harsh, cruel God runs </a:t>
            </a:r>
            <a:r>
              <a:rPr lang="en-US" sz="2800" b="1" dirty="0" smtClean="0">
                <a:solidFill>
                  <a:srgbClr val="4F81BD"/>
                </a:solidFill>
              </a:rPr>
              <a:t>contrary</a:t>
            </a:r>
            <a:r>
              <a:rPr lang="en-US" sz="2800" dirty="0" smtClean="0"/>
              <a:t> to the biblical image of a kind, merciful, loving God.</a:t>
            </a:r>
          </a:p>
          <a:p>
            <a:pPr lvl="2"/>
            <a:endParaRPr lang="en-US" sz="3200" dirty="0"/>
          </a:p>
          <a:p>
            <a:pPr lvl="2"/>
            <a:endParaRPr lang="en-US" sz="3200" dirty="0" smtClean="0"/>
          </a:p>
          <a:p>
            <a:pPr marL="914400" lvl="2" indent="0">
              <a:buNone/>
            </a:pPr>
            <a:endParaRPr lang="en-US" sz="3200" dirty="0" smtClean="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23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lvl="2"/>
            <a:r>
              <a:rPr lang="en-US" sz="2800" dirty="0" smtClean="0">
                <a:ea typeface="ＭＳ Ｐゴシック" charset="0"/>
              </a:rPr>
              <a:t>No </a:t>
            </a:r>
            <a:r>
              <a:rPr lang="en-US" sz="2800" dirty="0">
                <a:ea typeface="ＭＳ Ｐゴシック" charset="0"/>
              </a:rPr>
              <a:t>person is expected to stay in an abusive marriage. </a:t>
            </a:r>
            <a:endParaRPr lang="en-US" sz="2800" dirty="0" smtClean="0">
              <a:ea typeface="ＭＳ Ｐゴシック" charset="0"/>
            </a:endParaRPr>
          </a:p>
          <a:p>
            <a:pPr lvl="2"/>
            <a:endParaRPr lang="en-US" sz="2800" dirty="0">
              <a:ea typeface="ＭＳ Ｐゴシック" charset="0"/>
            </a:endParaRPr>
          </a:p>
          <a:p>
            <a:pPr lvl="2"/>
            <a:r>
              <a:rPr lang="en-US" sz="2800" dirty="0" smtClean="0">
                <a:ea typeface="ＭＳ Ｐゴシック" charset="0"/>
              </a:rPr>
              <a:t>We </a:t>
            </a:r>
            <a:r>
              <a:rPr lang="en-US" sz="2800" dirty="0">
                <a:ea typeface="ＭＳ Ｐゴシック" charset="0"/>
              </a:rPr>
              <a:t>encourage abused persons who have divorced to investigate the possibility of seeking an </a:t>
            </a:r>
            <a:r>
              <a:rPr lang="en-US" sz="2800" dirty="0" smtClean="0">
                <a:ea typeface="ＭＳ Ｐゴシック" charset="0"/>
              </a:rPr>
              <a:t>annulment.</a:t>
            </a:r>
            <a:endParaRPr lang="en-US" sz="2800" dirty="0">
              <a:ea typeface="ＭＳ Ｐゴシック" charset="0"/>
            </a:endParaRPr>
          </a:p>
          <a:p>
            <a:pPr lvl="2"/>
            <a:endParaRPr lang="en-US" sz="3200" dirty="0"/>
          </a:p>
          <a:p>
            <a:pPr lvl="2"/>
            <a:endParaRPr lang="en-US" sz="3200" dirty="0" smtClean="0"/>
          </a:p>
          <a:p>
            <a:pPr marL="914400" lvl="2" indent="0">
              <a:buNone/>
            </a:pPr>
            <a:endParaRPr lang="en-US" sz="3200" dirty="0" smtClean="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29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3600" dirty="0"/>
              <a:t>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smtClean="0"/>
              <a:t>It is important to note that when dealing with people who abuse, church ministers need to hold them accountable for their behavior.  </a:t>
            </a:r>
          </a:p>
          <a:p>
            <a:pPr marL="857250" lvl="3" indent="0">
              <a:buNone/>
            </a:pPr>
            <a:endParaRPr lang="en-US" sz="2800" dirty="0"/>
          </a:p>
          <a:p>
            <a:pPr marL="1314450" lvl="3" indent="-457200">
              <a:buFont typeface="Arial"/>
              <a:buChar char="•"/>
            </a:pPr>
            <a:r>
              <a:rPr lang="en-US" sz="2800" dirty="0" smtClean="0"/>
              <a:t>Couples counseling is not appropriate and can endanger the victim’s safety.</a:t>
            </a:r>
          </a:p>
          <a:p>
            <a:pPr marL="857250" lvl="3" indent="0" algn="r">
              <a:buNone/>
            </a:pPr>
            <a:endParaRPr lang="en-US" sz="14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83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95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smtClean="0"/>
              <a:t>For the abused:  </a:t>
            </a:r>
            <a:endParaRPr lang="en-US" sz="2800" dirty="0" smtClean="0"/>
          </a:p>
          <a:p>
            <a:pPr marL="1314450" lvl="3" indent="-457200">
              <a:buFont typeface="Arial"/>
              <a:buChar char="•"/>
            </a:pPr>
            <a:r>
              <a:rPr lang="en-US" sz="2800" dirty="0" smtClean="0"/>
              <a:t>You are not alone, and help is available for you.</a:t>
            </a:r>
          </a:p>
          <a:p>
            <a:pPr marL="1314450" lvl="3" indent="-457200">
              <a:buFont typeface="Arial"/>
              <a:buChar char="•"/>
            </a:pPr>
            <a:r>
              <a:rPr lang="en-US" sz="2800" dirty="0" smtClean="0"/>
              <a:t>Talk in confidence to someone you trust.</a:t>
            </a:r>
          </a:p>
          <a:p>
            <a:pPr marL="1314450" lvl="3" indent="-457200">
              <a:buFont typeface="Arial"/>
              <a:buChar char="•"/>
            </a:pPr>
            <a:r>
              <a:rPr lang="en-US" sz="2800" dirty="0" smtClean="0"/>
              <a:t>Set up a plan of action to ensure your safety.</a:t>
            </a:r>
          </a:p>
          <a:p>
            <a:pPr marL="1314450" lvl="3" indent="-457200">
              <a:buFont typeface="Arial"/>
              <a:buChar char="•"/>
            </a:pPr>
            <a:r>
              <a:rPr lang="en-US" sz="2800" dirty="0" smtClean="0"/>
              <a:t>Find out about resources in your area, such as your diocesan Catholic Charities office or family life office.</a:t>
            </a:r>
          </a:p>
          <a:p>
            <a:pPr marL="857250" lvl="3" indent="0" algn="r">
              <a:buNone/>
            </a:pPr>
            <a:r>
              <a:rPr lang="en-US" sz="2800" dirty="0" smtClean="0"/>
              <a:t>  </a:t>
            </a:r>
          </a:p>
          <a:p>
            <a:pPr marL="857250" lvl="3"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84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2933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3600" dirty="0"/>
              <a:t>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smtClean="0"/>
              <a:t>National Domestic Violence Hotline: 800-799-SAFE(7233) provides crisis intervention and references to local services.</a:t>
            </a:r>
          </a:p>
          <a:p>
            <a:pPr marL="1314450" lvl="3" indent="-457200">
              <a:buFont typeface="Arial"/>
              <a:buChar char="•"/>
            </a:pPr>
            <a:endParaRPr lang="en-US" sz="2800" dirty="0"/>
          </a:p>
          <a:p>
            <a:pPr marL="1314450" lvl="3" indent="-457200">
              <a:buFont typeface="Arial"/>
              <a:buChar char="•"/>
            </a:pPr>
            <a:endParaRPr lang="en-US" sz="2800" dirty="0" smtClean="0"/>
          </a:p>
          <a:p>
            <a:pPr marL="1314450" lvl="3" indent="-457200">
              <a:buFont typeface="Arial"/>
              <a:buChar char="•"/>
            </a:pPr>
            <a:endParaRPr lang="en-US" sz="2800" dirty="0"/>
          </a:p>
          <a:p>
            <a:pPr marL="1314450" lvl="3" indent="-457200">
              <a:buFont typeface="Arial"/>
              <a:buChar char="•"/>
            </a:pPr>
            <a:endParaRPr lang="en-US" sz="2800" dirty="0" smtClean="0"/>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352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a:t>Bishops’ Position on Domestic Violence </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smtClean="0">
                <a:solidFill>
                  <a:srgbClr val="4F81BD"/>
                </a:solidFill>
              </a:rPr>
              <a:t>For Men [and Women] Who Abuse: </a:t>
            </a:r>
            <a:r>
              <a:rPr lang="en-US" sz="3200" dirty="0" smtClean="0"/>
              <a:t> </a:t>
            </a:r>
            <a:endParaRPr lang="en-US" sz="2800" dirty="0" smtClean="0"/>
          </a:p>
          <a:p>
            <a:pPr marL="1314450" lvl="3" indent="-457200">
              <a:buFont typeface="Arial"/>
              <a:buChar char="•"/>
            </a:pPr>
            <a:r>
              <a:rPr lang="en-US" sz="2800" dirty="0" smtClean="0"/>
              <a:t>Admit that abuse is your problem, and begin to believe that you can change your behavior if you choose to do so.</a:t>
            </a:r>
          </a:p>
          <a:p>
            <a:pPr marL="1314450" lvl="3" indent="-457200">
              <a:buFont typeface="Arial"/>
              <a:buChar char="•"/>
            </a:pPr>
            <a:r>
              <a:rPr lang="en-US" sz="2800" dirty="0" smtClean="0"/>
              <a:t>Be willing to reach out for help.</a:t>
            </a:r>
          </a:p>
          <a:p>
            <a:pPr marL="1314450" lvl="3" indent="-457200">
              <a:buFont typeface="Arial"/>
              <a:buChar char="•"/>
            </a:pPr>
            <a:r>
              <a:rPr lang="en-US" sz="2800" dirty="0" smtClean="0"/>
              <a:t>The Church is available to help you.</a:t>
            </a:r>
          </a:p>
          <a:p>
            <a:pPr marL="1314450" lvl="3" indent="-457200">
              <a:buFont typeface="Arial"/>
              <a:buChar char="•"/>
            </a:pPr>
            <a:r>
              <a:rPr lang="en-US" sz="2800" dirty="0" smtClean="0"/>
              <a:t>Find alternative ways to act when you become frustrated or angry.</a:t>
            </a:r>
          </a:p>
          <a:p>
            <a:pPr marL="857250" lvl="3" indent="0" algn="r">
              <a:buNone/>
            </a:pPr>
            <a:endParaRPr lang="en-US" sz="1400" dirty="0" smtClean="0"/>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4585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3600" dirty="0"/>
              <a:t>The Bishops’ Position on Domestic Violence </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sz="3200" dirty="0"/>
              <a:t>For Pastor and Pastoral Staff [and Team]</a:t>
            </a:r>
          </a:p>
          <a:p>
            <a:pPr lvl="2">
              <a:buClr>
                <a:schemeClr val="tx1"/>
              </a:buClr>
            </a:pPr>
            <a:r>
              <a:rPr lang="en-US" sz="2800" dirty="0" smtClean="0"/>
              <a:t>Ask </a:t>
            </a:r>
            <a:r>
              <a:rPr lang="en-US" sz="2800" dirty="0"/>
              <a:t>direct questions if you suspect </a:t>
            </a:r>
            <a:r>
              <a:rPr lang="en-US" sz="2800" dirty="0" smtClean="0"/>
              <a:t>abuse.</a:t>
            </a:r>
            <a:endParaRPr lang="en-US" sz="2800" dirty="0"/>
          </a:p>
          <a:p>
            <a:pPr lvl="2">
              <a:buClr>
                <a:schemeClr val="tx1"/>
              </a:buClr>
            </a:pPr>
            <a:r>
              <a:rPr lang="en-US" sz="2800" dirty="0"/>
              <a:t>Have an action plan in place </a:t>
            </a:r>
            <a:r>
              <a:rPr lang="en-US" sz="2800" dirty="0" smtClean="0"/>
              <a:t>in case </a:t>
            </a:r>
            <a:r>
              <a:rPr lang="en-US" sz="2800" dirty="0"/>
              <a:t>an abused </a:t>
            </a:r>
            <a:r>
              <a:rPr lang="en-US" sz="2800" dirty="0" smtClean="0"/>
              <a:t>woman </a:t>
            </a:r>
            <a:r>
              <a:rPr lang="en-US" sz="2800" dirty="0"/>
              <a:t>calls on you for </a:t>
            </a:r>
            <a:r>
              <a:rPr lang="en-US" sz="2800" dirty="0" smtClean="0"/>
              <a:t>help.</a:t>
            </a:r>
            <a:endParaRPr lang="en-US" sz="2800" dirty="0"/>
          </a:p>
          <a:p>
            <a:pPr lvl="2">
              <a:buClr>
                <a:schemeClr val="tx1"/>
              </a:buClr>
            </a:pPr>
            <a:r>
              <a:rPr lang="en-US" sz="2800" dirty="0"/>
              <a:t>Discuss domestic violence in marriage </a:t>
            </a:r>
            <a:r>
              <a:rPr lang="en-US" sz="2800" dirty="0" smtClean="0"/>
              <a:t>prep sessions.</a:t>
            </a:r>
          </a:p>
          <a:p>
            <a:pPr marL="914400" lvl="2" indent="0" algn="r">
              <a:buClr>
                <a:schemeClr val="tx1"/>
              </a:buClr>
              <a:buNone/>
            </a:pPr>
            <a:endParaRPr lang="en-US" sz="1400" dirty="0"/>
          </a:p>
          <a:p>
            <a:pPr marL="1200150" lvl="3" indent="-342900">
              <a:buFont typeface="Wingdings" charset="2"/>
              <a:buChar char="v"/>
            </a:pPr>
            <a:endParaRPr lang="en-US" sz="2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87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480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smtClean="0"/>
              <a:t>U.S. Conference of Catholic Bishops (USCCB) </a:t>
            </a:r>
            <a:br>
              <a:rPr lang="en-US" sz="2800" dirty="0" smtClean="0"/>
            </a:br>
            <a:r>
              <a:rPr lang="en-US" sz="2800" dirty="0" smtClean="0"/>
              <a:t>Let’s review our objectives…</a:t>
            </a:r>
            <a:endParaRPr lang="en-US" sz="2800" dirty="0"/>
          </a:p>
        </p:txBody>
      </p:sp>
      <p:sp>
        <p:nvSpPr>
          <p:cNvPr id="3" name="Content Placeholder 2"/>
          <p:cNvSpPr>
            <a:spLocks noGrp="1"/>
          </p:cNvSpPr>
          <p:nvPr>
            <p:ph idx="1"/>
          </p:nvPr>
        </p:nvSpPr>
        <p:spPr/>
        <p:txBody>
          <a:bodyPr>
            <a:normAutofit fontScale="92500"/>
          </a:bodyPr>
          <a:lstStyle/>
          <a:p>
            <a:pPr marL="628650" indent="-514350">
              <a:buFont typeface="+mj-lt"/>
              <a:buAutoNum type="arabicPeriod"/>
            </a:pPr>
            <a:r>
              <a:rPr lang="en-US" sz="2800" dirty="0" smtClean="0"/>
              <a:t>Recognize that violence against women is never justified.</a:t>
            </a:r>
          </a:p>
          <a:p>
            <a:pPr marL="685800" lvl="1" indent="-171450">
              <a:buFont typeface="Arial"/>
              <a:buChar char="•"/>
            </a:pPr>
            <a:r>
              <a:rPr lang="en-US" dirty="0" smtClean="0">
                <a:solidFill>
                  <a:srgbClr val="4F81BD"/>
                </a:solidFill>
              </a:rPr>
              <a:t>Period.</a:t>
            </a:r>
          </a:p>
          <a:p>
            <a:pPr marL="628650" indent="-514350">
              <a:buFont typeface="+mj-lt"/>
              <a:buAutoNum type="arabicPeriod"/>
            </a:pPr>
            <a:r>
              <a:rPr lang="en-US" sz="2800" dirty="0" smtClean="0"/>
              <a:t>Explain that religion can be a roadblock if misunderstood</a:t>
            </a:r>
            <a:r>
              <a:rPr lang="en-US" sz="2800" dirty="0"/>
              <a:t> </a:t>
            </a:r>
            <a:r>
              <a:rPr lang="en-US" sz="2800" dirty="0" smtClean="0"/>
              <a:t>and a resource if understood properly.</a:t>
            </a:r>
          </a:p>
          <a:p>
            <a:pPr marL="685800" lvl="1" indent="-171450">
              <a:buFont typeface="Arial"/>
              <a:buChar char="•"/>
            </a:pPr>
            <a:r>
              <a:rPr lang="en-US" dirty="0" smtClean="0">
                <a:solidFill>
                  <a:srgbClr val="4F81BD"/>
                </a:solidFill>
              </a:rPr>
              <a:t>“A correct reading of Scripture leads to an understanding of the equal dignity of men and women and to relationships based on mutuality and love.” God created humankind to be respected and loved.</a:t>
            </a:r>
            <a:endParaRPr lang="en-US" dirty="0">
              <a:solidFill>
                <a:srgbClr val="4F81BD"/>
              </a:solidFill>
            </a:endParaRPr>
          </a:p>
          <a:p>
            <a:pPr marL="914400" lvl="2" indent="0">
              <a:buNone/>
            </a:pPr>
            <a:endParaRPr lang="en-US" sz="16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88</a:t>
            </a:fld>
            <a:endParaRPr lang="en-US" dirty="0"/>
          </a:p>
        </p:txBody>
      </p:sp>
    </p:spTree>
    <p:extLst>
      <p:ext uri="{BB962C8B-B14F-4D97-AF65-F5344CB8AC3E}">
        <p14:creationId xmlns:p14="http://schemas.microsoft.com/office/powerpoint/2010/main" val="395108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smtClean="0"/>
              <a:t/>
            </a:r>
            <a:br>
              <a:rPr lang="en-US" sz="2800" dirty="0" smtClean="0"/>
            </a:br>
            <a:r>
              <a:rPr lang="en-US" sz="2800" dirty="0" smtClean="0"/>
              <a:t>U.S. Conference of Catholic Bishops (USCCB) </a:t>
            </a:r>
            <a:br>
              <a:rPr lang="en-US" sz="2800" dirty="0" smtClean="0"/>
            </a:br>
            <a:endParaRPr lang="en-US" sz="2800" dirty="0"/>
          </a:p>
        </p:txBody>
      </p:sp>
      <p:sp>
        <p:nvSpPr>
          <p:cNvPr id="3" name="Content Placeholder 2"/>
          <p:cNvSpPr>
            <a:spLocks noGrp="1"/>
          </p:cNvSpPr>
          <p:nvPr>
            <p:ph idx="1"/>
          </p:nvPr>
        </p:nvSpPr>
        <p:spPr/>
        <p:txBody>
          <a:bodyPr>
            <a:normAutofit fontScale="85000" lnSpcReduction="20000"/>
          </a:bodyPr>
          <a:lstStyle/>
          <a:p>
            <a:pPr marL="628650" indent="-514350">
              <a:buFont typeface="+mj-lt"/>
              <a:buAutoNum type="arabicPeriod"/>
            </a:pPr>
            <a:endParaRPr lang="en-US" sz="1600" dirty="0" smtClean="0"/>
          </a:p>
          <a:p>
            <a:pPr marL="628650" indent="-514350">
              <a:buFont typeface="+mj-lt"/>
              <a:buAutoNum type="arabicPeriod" startAt="3"/>
            </a:pPr>
            <a:r>
              <a:rPr lang="en-US" sz="2800" dirty="0" smtClean="0"/>
              <a:t>Articulate that abuse victims are not expected to stay in an abusive marriage.</a:t>
            </a:r>
          </a:p>
          <a:p>
            <a:pPr marL="685800" lvl="1" indent="-171450">
              <a:buFont typeface="Arial"/>
              <a:buChar char="•"/>
            </a:pPr>
            <a:r>
              <a:rPr lang="en-US" dirty="0" smtClean="0">
                <a:solidFill>
                  <a:srgbClr val="4F81BD"/>
                </a:solidFill>
              </a:rPr>
              <a:t>“No person is expected to stay in an abusive marriage. We encourage abused persons who have divorced to investigate the possibility of seeking an annulment.”</a:t>
            </a:r>
          </a:p>
          <a:p>
            <a:pPr marL="628650" indent="-514350">
              <a:buFont typeface="+mj-lt"/>
              <a:buAutoNum type="arabicPeriod" startAt="3"/>
            </a:pPr>
            <a:r>
              <a:rPr lang="en-US" sz="2800" dirty="0" smtClean="0"/>
              <a:t>Distinguish appropriate responses to DV.</a:t>
            </a:r>
          </a:p>
          <a:p>
            <a:pPr marL="685800" lvl="1" indent="-171450">
              <a:buFont typeface="Arial"/>
              <a:buChar char="•"/>
            </a:pPr>
            <a:r>
              <a:rPr lang="en-US" dirty="0" smtClean="0">
                <a:solidFill>
                  <a:srgbClr val="4F81BD"/>
                </a:solidFill>
              </a:rPr>
              <a:t>“Couples counseling is not appropriate and can endanger the victim’s safety.” </a:t>
            </a:r>
          </a:p>
          <a:p>
            <a:pPr marL="685800" lvl="1" indent="-171450">
              <a:buFont typeface="Arial"/>
              <a:buChar char="•"/>
            </a:pPr>
            <a:r>
              <a:rPr lang="en-US" dirty="0" smtClean="0">
                <a:solidFill>
                  <a:srgbClr val="4F81BD"/>
                </a:solidFill>
              </a:rPr>
              <a:t>For the abused: </a:t>
            </a:r>
            <a:r>
              <a:rPr lang="en-US" dirty="0">
                <a:solidFill>
                  <a:srgbClr val="4F81BD"/>
                </a:solidFill>
              </a:rPr>
              <a:t>Y</a:t>
            </a:r>
            <a:r>
              <a:rPr lang="en-US" dirty="0" smtClean="0">
                <a:solidFill>
                  <a:srgbClr val="4F81BD"/>
                </a:solidFill>
              </a:rPr>
              <a:t>ou are not alone; help is available. </a:t>
            </a:r>
            <a:r>
              <a:rPr lang="en-US" dirty="0">
                <a:solidFill>
                  <a:srgbClr val="4F81BD"/>
                </a:solidFill>
              </a:rPr>
              <a:t>T</a:t>
            </a:r>
            <a:r>
              <a:rPr lang="en-US" dirty="0" smtClean="0">
                <a:solidFill>
                  <a:srgbClr val="4F81BD"/>
                </a:solidFill>
              </a:rPr>
              <a:t>alk to someone you trust, set up a safety plan, and seek support resources. </a:t>
            </a:r>
          </a:p>
          <a:p>
            <a:pPr marL="685800" lvl="1" indent="-171450">
              <a:buFont typeface="Arial"/>
              <a:buChar char="•"/>
            </a:pPr>
            <a:r>
              <a:rPr lang="en-US" dirty="0" smtClean="0">
                <a:solidFill>
                  <a:srgbClr val="4F81BD"/>
                </a:solidFill>
              </a:rPr>
              <a:t>For abusers: </a:t>
            </a:r>
            <a:r>
              <a:rPr lang="en-US" dirty="0">
                <a:solidFill>
                  <a:srgbClr val="4F81BD"/>
                </a:solidFill>
              </a:rPr>
              <a:t>A</a:t>
            </a:r>
            <a:r>
              <a:rPr lang="en-US" dirty="0" smtClean="0">
                <a:solidFill>
                  <a:srgbClr val="4F81BD"/>
                </a:solidFill>
              </a:rPr>
              <a:t>dmit that abuse is your problem, seek help (the church is available) and find alternative ways to act. </a:t>
            </a:r>
          </a:p>
          <a:p>
            <a:pPr marL="914400" lvl="2" indent="0">
              <a:buNone/>
            </a:pPr>
            <a:endParaRPr lang="en-US" sz="1600" dirty="0" smtClean="0"/>
          </a:p>
          <a:p>
            <a:pPr lvl="2"/>
            <a:endParaRPr lang="en-US" sz="2800" dirty="0" smtClean="0"/>
          </a:p>
          <a:p>
            <a:pPr lvl="2"/>
            <a:endParaRPr lang="en-US" sz="2800" dirty="0"/>
          </a:p>
          <a:p>
            <a:pPr marL="914400" lvl="2" indent="0">
              <a:buNone/>
            </a:pPr>
            <a:endParaRPr lang="en-US" sz="3200" dirty="0" smtClean="0"/>
          </a:p>
          <a:p>
            <a:pPr marL="400050" lvl="1" indent="0" algn="r">
              <a:buNone/>
            </a:pPr>
            <a:endParaRPr lang="en-US" sz="1500" dirty="0"/>
          </a:p>
          <a:p>
            <a:pPr marL="800100" lvl="2" indent="0" algn="r">
              <a:buNone/>
            </a:pPr>
            <a:endParaRPr lang="en-US" sz="1200" dirty="0" smtClean="0"/>
          </a:p>
          <a:p>
            <a:pPr marL="800100" lvl="2" indent="0" algn="r">
              <a:buNone/>
            </a:pPr>
            <a:endParaRPr lang="en-US" sz="1200" dirty="0"/>
          </a:p>
          <a:p>
            <a:pPr marL="800100" lvl="2" indent="0" algn="r">
              <a:buNone/>
            </a:pPr>
            <a:endParaRPr lang="en-US" sz="12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89</a:t>
            </a:fld>
            <a:endParaRPr lang="en-US" dirty="0"/>
          </a:p>
        </p:txBody>
      </p:sp>
    </p:spTree>
    <p:extLst>
      <p:ext uri="{BB962C8B-B14F-4D97-AF65-F5344CB8AC3E}">
        <p14:creationId xmlns:p14="http://schemas.microsoft.com/office/powerpoint/2010/main" val="309274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3600" dirty="0">
                <a:solidFill>
                  <a:srgbClr val="4F81BD"/>
                </a:solidFill>
              </a:rPr>
              <a:t>Archdiocese of Chicago</a:t>
            </a:r>
            <a:br>
              <a:rPr lang="en-US" sz="3600" dirty="0">
                <a:solidFill>
                  <a:srgbClr val="4F81BD"/>
                </a:solidFill>
              </a:rPr>
            </a:br>
            <a:r>
              <a:rPr lang="en-US" sz="3600" dirty="0">
                <a:solidFill>
                  <a:srgbClr val="4F81BD"/>
                </a:solidFill>
              </a:rPr>
              <a:t>Domestic Violence Outreach </a:t>
            </a:r>
            <a:endParaRPr lang="en-US" sz="3600" dirty="0"/>
          </a:p>
        </p:txBody>
      </p:sp>
      <p:sp>
        <p:nvSpPr>
          <p:cNvPr id="3" name="Content Placeholder 2"/>
          <p:cNvSpPr>
            <a:spLocks noGrp="1"/>
          </p:cNvSpPr>
          <p:nvPr>
            <p:ph idx="1"/>
          </p:nvPr>
        </p:nvSpPr>
        <p:spPr/>
        <p:txBody>
          <a:bodyPr>
            <a:normAutofit/>
          </a:bodyPr>
          <a:lstStyle/>
          <a:p>
            <a:r>
              <a:rPr lang="en-US" i="1" dirty="0" smtClean="0"/>
              <a:t>The third </a:t>
            </a:r>
            <a:r>
              <a:rPr lang="en-US" i="1" dirty="0"/>
              <a:t>is to promote the</a:t>
            </a:r>
            <a:r>
              <a:rPr lang="en-US" b="1" i="1" dirty="0"/>
              <a:t> </a:t>
            </a:r>
            <a:r>
              <a:rPr lang="en-US" b="1" i="1" dirty="0">
                <a:solidFill>
                  <a:srgbClr val="4F81BD"/>
                </a:solidFill>
              </a:rPr>
              <a:t>prevention</a:t>
            </a:r>
            <a:r>
              <a:rPr lang="en-US" b="1" i="1" dirty="0"/>
              <a:t> </a:t>
            </a:r>
            <a:r>
              <a:rPr lang="en-US" i="1" dirty="0"/>
              <a:t>of domestic violence. Girls and boys, young </a:t>
            </a:r>
            <a:r>
              <a:rPr lang="en-US" i="1" dirty="0" smtClean="0"/>
              <a:t>women, </a:t>
            </a:r>
            <a:r>
              <a:rPr lang="en-US" i="1" dirty="0"/>
              <a:t>and young men must learn to recognize the elements of unhealthy and healthy relationships.  This is accomplished through education at home, in parishes, and at educational institutions. </a:t>
            </a:r>
            <a:endParaRPr lang="en-US" i="1"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a:t>
            </a:fld>
            <a:endParaRPr lang="en-US" dirty="0"/>
          </a:p>
        </p:txBody>
      </p:sp>
    </p:spTree>
    <p:extLst>
      <p:ext uri="{BB962C8B-B14F-4D97-AF65-F5344CB8AC3E}">
        <p14:creationId xmlns:p14="http://schemas.microsoft.com/office/powerpoint/2010/main" val="20274878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rmAutofit/>
          </a:bodyPr>
          <a:lstStyle/>
          <a:p>
            <a:r>
              <a:rPr lang="en-US" sz="3200" dirty="0" smtClean="0"/>
              <a:t>Interacting with Victims, Abusers, and Children</a:t>
            </a:r>
            <a:br>
              <a:rPr lang="en-US" sz="3200" dirty="0" smtClean="0"/>
            </a:br>
            <a:r>
              <a:rPr lang="en-US" sz="3200" dirty="0" smtClean="0"/>
              <a:t>Objectives </a:t>
            </a:r>
            <a:endParaRPr lang="en-US" sz="3200" dirty="0"/>
          </a:p>
        </p:txBody>
      </p:sp>
      <p:sp>
        <p:nvSpPr>
          <p:cNvPr id="3" name="Content Placeholder 2"/>
          <p:cNvSpPr>
            <a:spLocks noGrp="1"/>
          </p:cNvSpPr>
          <p:nvPr>
            <p:ph idx="1"/>
          </p:nvPr>
        </p:nvSpPr>
        <p:spPr/>
        <p:txBody>
          <a:bodyPr>
            <a:normAutofit/>
          </a:bodyPr>
          <a:lstStyle/>
          <a:p>
            <a:pPr marL="1314450" lvl="2" indent="-514350">
              <a:buFont typeface="Wingdings" charset="2"/>
              <a:buChar char="§"/>
            </a:pPr>
            <a:r>
              <a:rPr lang="en-US" sz="3200" dirty="0" smtClean="0">
                <a:solidFill>
                  <a:srgbClr val="4F81BD"/>
                </a:solidFill>
              </a:rPr>
              <a:t>Participants will be able to:</a:t>
            </a:r>
            <a:endParaRPr lang="en-US" sz="3200" dirty="0">
              <a:solidFill>
                <a:srgbClr val="4F81BD"/>
              </a:solidFill>
            </a:endParaRPr>
          </a:p>
          <a:p>
            <a:pPr marL="1771650" lvl="3" indent="-514350">
              <a:buFont typeface="+mj-lt"/>
              <a:buAutoNum type="arabicPeriod"/>
            </a:pPr>
            <a:r>
              <a:rPr lang="en-US" sz="2800" dirty="0"/>
              <a:t>Recognize the </a:t>
            </a:r>
            <a:r>
              <a:rPr lang="en-US" sz="2800" dirty="0" smtClean="0"/>
              <a:t>reasonable, supporting </a:t>
            </a:r>
            <a:r>
              <a:rPr lang="en-US" sz="2800" dirty="0"/>
              <a:t>appropriate responses.</a:t>
            </a:r>
          </a:p>
          <a:p>
            <a:pPr marL="1771650" lvl="3" indent="-514350">
              <a:buFont typeface="+mj-lt"/>
              <a:buAutoNum type="arabicPeriod"/>
            </a:pPr>
            <a:r>
              <a:rPr lang="en-US" sz="2800" dirty="0"/>
              <a:t>Describe children’s feelings as witnesses to DV.</a:t>
            </a:r>
          </a:p>
          <a:p>
            <a:pPr marL="1771650" lvl="3" indent="-514350">
              <a:buFont typeface="+mj-lt"/>
              <a:buAutoNum type="arabicPeriod"/>
            </a:pPr>
            <a:r>
              <a:rPr lang="en-US" sz="2800" dirty="0"/>
              <a:t>Summarize what children need to understand as related to DV and them.</a:t>
            </a:r>
          </a:p>
          <a:p>
            <a:pPr marL="1771650" lvl="3" indent="-514350">
              <a:buFont typeface="+mj-lt"/>
              <a:buAutoNum type="arabicPeriod"/>
            </a:pPr>
            <a:r>
              <a:rPr lang="en-US" sz="2800" dirty="0" smtClean="0"/>
              <a:t>Explain why “do no harm” requires training and study.</a:t>
            </a:r>
          </a:p>
          <a:p>
            <a:pPr marL="1771650" lvl="3" indent="-514350">
              <a:buFont typeface="+mj-lt"/>
              <a:buAutoNum type="arabicPeriod"/>
            </a:pPr>
            <a:endParaRPr lang="en-US" sz="2800" dirty="0" smtClean="0"/>
          </a:p>
          <a:p>
            <a:pPr marL="1314450" lvl="2" indent="-514350">
              <a:buFont typeface="Wingdings" charset="2"/>
              <a:buChar char="§"/>
            </a:pPr>
            <a:endParaRPr lang="en-US" sz="3200" dirty="0" smtClean="0"/>
          </a:p>
          <a:p>
            <a:pPr marL="800100" lvl="2" indent="0" algn="ctr">
              <a:buNone/>
            </a:pPr>
            <a:endParaRPr lang="en-US" sz="4800" dirty="0" smtClean="0"/>
          </a:p>
          <a:p>
            <a:pPr marL="1314450" lvl="2" indent="-514350">
              <a:buFont typeface="Wingdings" charset="2"/>
              <a:buChar char="§"/>
            </a:pPr>
            <a:endParaRPr lang="en-US" sz="48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90</a:t>
            </a:fld>
            <a:endParaRPr lang="en-US" dirty="0"/>
          </a:p>
        </p:txBody>
      </p:sp>
    </p:spTree>
    <p:extLst>
      <p:ext uri="{BB962C8B-B14F-4D97-AF65-F5344CB8AC3E}">
        <p14:creationId xmlns:p14="http://schemas.microsoft.com/office/powerpoint/2010/main" val="25226103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marL="914400" lvl="1" indent="-514350">
              <a:buFont typeface="Wingdings" charset="2"/>
              <a:buChar char="§"/>
            </a:pPr>
            <a:r>
              <a:rPr lang="en-US" sz="3200" dirty="0" smtClean="0">
                <a:solidFill>
                  <a:srgbClr val="4F81BD"/>
                </a:solidFill>
              </a:rPr>
              <a:t>Calls to the parish for help:</a:t>
            </a:r>
          </a:p>
          <a:p>
            <a:pPr lvl="2"/>
            <a:r>
              <a:rPr lang="en-US" sz="2800" dirty="0" smtClean="0"/>
              <a:t>If </a:t>
            </a:r>
            <a:r>
              <a:rPr lang="en-US" sz="2800" dirty="0"/>
              <a:t>the caller is being physically abused or physical abuse is being threatened at this moment, </a:t>
            </a:r>
            <a:r>
              <a:rPr lang="en-US" sz="2800" dirty="0">
                <a:solidFill>
                  <a:srgbClr val="4F81BD"/>
                </a:solidFill>
              </a:rPr>
              <a:t>with the </a:t>
            </a:r>
            <a:r>
              <a:rPr lang="en-US" sz="2800" b="1" dirty="0">
                <a:solidFill>
                  <a:srgbClr val="4F81BD"/>
                </a:solidFill>
              </a:rPr>
              <a:t>caller’s permission </a:t>
            </a:r>
            <a:r>
              <a:rPr lang="en-US" sz="2800" dirty="0">
                <a:solidFill>
                  <a:srgbClr val="4F81BD"/>
                </a:solidFill>
              </a:rPr>
              <a:t>and after getting the caller’s location</a:t>
            </a:r>
            <a:r>
              <a:rPr lang="en-US" sz="2800" b="1" dirty="0">
                <a:solidFill>
                  <a:srgbClr val="4F81BD"/>
                </a:solidFill>
              </a:rPr>
              <a:t>,</a:t>
            </a:r>
            <a:r>
              <a:rPr lang="en-US" sz="2800" dirty="0">
                <a:solidFill>
                  <a:srgbClr val="4F81BD"/>
                </a:solidFill>
              </a:rPr>
              <a:t> </a:t>
            </a:r>
            <a:r>
              <a:rPr lang="en-US" sz="2800" dirty="0"/>
              <a:t>call </a:t>
            </a:r>
            <a:r>
              <a:rPr lang="en-US" sz="2800" dirty="0">
                <a:solidFill>
                  <a:schemeClr val="accent1"/>
                </a:solidFill>
              </a:rPr>
              <a:t>911</a:t>
            </a:r>
            <a:r>
              <a:rPr lang="en-US" sz="2800" dirty="0"/>
              <a:t>.</a:t>
            </a:r>
          </a:p>
          <a:p>
            <a:pPr marL="914400" lvl="2" indent="0">
              <a:buNone/>
            </a:pPr>
            <a:r>
              <a:rPr lang="en-US" sz="2800" b="1" dirty="0"/>
              <a:t> </a:t>
            </a:r>
            <a:endParaRPr lang="en-US" sz="2800" dirty="0"/>
          </a:p>
          <a:p>
            <a:pPr lvl="2"/>
            <a:r>
              <a:rPr lang="en-US" sz="2800" dirty="0"/>
              <a:t>If the caller wants to speak with someone immediately regarding domestic violence, the caller may contact the </a:t>
            </a:r>
            <a:r>
              <a:rPr lang="en-US" sz="2800" dirty="0">
                <a:solidFill>
                  <a:srgbClr val="4F81BD"/>
                </a:solidFill>
              </a:rPr>
              <a:t>National Domestic Violence 24-Hour Hotline at 800-799-7233</a:t>
            </a:r>
            <a:r>
              <a:rPr lang="en-US" sz="2800" dirty="0"/>
              <a:t>.</a:t>
            </a:r>
          </a:p>
          <a:p>
            <a:pPr marL="2228850" lvl="4" indent="-514350">
              <a:buFont typeface="Courier New"/>
              <a:buChar char="o"/>
            </a:pPr>
            <a:endParaRPr lang="en-US" sz="28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91</a:t>
            </a:fld>
            <a:endParaRPr lang="en-US" dirty="0"/>
          </a:p>
        </p:txBody>
      </p:sp>
    </p:spTree>
    <p:extLst>
      <p:ext uri="{BB962C8B-B14F-4D97-AF65-F5344CB8AC3E}">
        <p14:creationId xmlns:p14="http://schemas.microsoft.com/office/powerpoint/2010/main" val="181345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Arial"/>
              <a:buChar char="•"/>
            </a:pPr>
            <a:r>
              <a:rPr lang="en-US" dirty="0"/>
              <a:t>If the caller wants to speak to a staff member about domestic violence issues, transfer the caller to the appropriate staff member</a:t>
            </a:r>
            <a:r>
              <a:rPr lang="en-US" dirty="0" smtClean="0"/>
              <a:t>.</a:t>
            </a:r>
          </a:p>
          <a:p>
            <a:pPr marL="457200" lvl="1" indent="0">
              <a:buNone/>
            </a:pPr>
            <a:endParaRPr lang="en-US" dirty="0"/>
          </a:p>
          <a:p>
            <a:pPr lvl="1">
              <a:buFont typeface="Arial"/>
              <a:buChar char="•"/>
            </a:pPr>
            <a:r>
              <a:rPr lang="en-US" dirty="0" smtClean="0"/>
              <a:t>If </a:t>
            </a:r>
            <a:r>
              <a:rPr lang="en-US" dirty="0"/>
              <a:t>the caller wants to speak to or schedule an appointment with a domestic violence counselor, transfer the caller to </a:t>
            </a:r>
            <a:r>
              <a:rPr lang="en-US" dirty="0" smtClean="0"/>
              <a:t>extension</a:t>
            </a:r>
            <a:r>
              <a:rPr lang="en-US" b="1" dirty="0" smtClean="0"/>
              <a:t>…</a:t>
            </a:r>
            <a:endParaRPr lang="en-US" dirty="0"/>
          </a:p>
          <a:p>
            <a:pPr marL="400050" lvl="1" indent="0">
              <a:buNone/>
            </a:pPr>
            <a:r>
              <a:rPr lang="en-US" b="1" dirty="0"/>
              <a:t> </a:t>
            </a:r>
            <a:endParaRPr lang="en-US" dirty="0"/>
          </a:p>
          <a:p>
            <a:pPr marL="1771650" lvl="3" indent="-514350">
              <a:buFont typeface="Arial"/>
              <a:buChar char="•"/>
            </a:pPr>
            <a:endParaRPr lang="en-US" sz="2800" dirty="0"/>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92</a:t>
            </a:fld>
            <a:endParaRPr lang="en-US" dirty="0"/>
          </a:p>
        </p:txBody>
      </p:sp>
    </p:spTree>
    <p:extLst>
      <p:ext uri="{BB962C8B-B14F-4D97-AF65-F5344CB8AC3E}">
        <p14:creationId xmlns:p14="http://schemas.microsoft.com/office/powerpoint/2010/main" val="359966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fontScale="77500" lnSpcReduction="20000"/>
          </a:bodyPr>
          <a:lstStyle/>
          <a:p>
            <a:pPr>
              <a:buFont typeface="Wingdings" charset="2"/>
              <a:buChar char="§"/>
            </a:pPr>
            <a:r>
              <a:rPr lang="en-US" sz="4100" dirty="0" smtClean="0"/>
              <a:t>You can refer victims to these national </a:t>
            </a:r>
            <a:r>
              <a:rPr lang="en-US" sz="4100" dirty="0"/>
              <a:t>h</a:t>
            </a:r>
            <a:r>
              <a:rPr lang="en-US" sz="4100" dirty="0" smtClean="0"/>
              <a:t>ot </a:t>
            </a:r>
            <a:r>
              <a:rPr lang="en-US" sz="4100" dirty="0"/>
              <a:t>l</a:t>
            </a:r>
            <a:r>
              <a:rPr lang="en-US" sz="4100" dirty="0" smtClean="0"/>
              <a:t>ines </a:t>
            </a:r>
            <a:r>
              <a:rPr lang="en-US" sz="4100" dirty="0"/>
              <a:t>and </a:t>
            </a:r>
            <a:r>
              <a:rPr lang="en-US" sz="4100" dirty="0" smtClean="0"/>
              <a:t>websites.</a:t>
            </a:r>
          </a:p>
          <a:p>
            <a:pPr marL="0" indent="0">
              <a:buNone/>
            </a:pPr>
            <a:r>
              <a:rPr lang="en-US" baseline="30000" dirty="0" smtClean="0"/>
              <a:t> </a:t>
            </a:r>
            <a:endParaRPr lang="en-US" sz="2400" dirty="0"/>
          </a:p>
          <a:p>
            <a:pPr>
              <a:buFont typeface="Wingdings" charset="2"/>
              <a:buChar char="§"/>
            </a:pPr>
            <a:r>
              <a:rPr lang="en-US" sz="4000" dirty="0"/>
              <a:t>For victims of domestic violence, sexual assault, stalking, or dating violence, refer the caller to the following telephone numbers or websites</a:t>
            </a:r>
            <a:r>
              <a:rPr lang="en-US" sz="4000" dirty="0" smtClean="0"/>
              <a:t>:</a:t>
            </a:r>
          </a:p>
          <a:p>
            <a:pPr marL="628650" indent="-571500">
              <a:buFont typeface="Wingdings" charset="2"/>
              <a:buChar char="§"/>
            </a:pPr>
            <a:endParaRPr lang="en-US" sz="4000" dirty="0"/>
          </a:p>
          <a:p>
            <a:pPr lvl="1">
              <a:buFont typeface="Arial"/>
              <a:buChar char="•"/>
            </a:pPr>
            <a:r>
              <a:rPr lang="en-US" sz="3600" dirty="0">
                <a:solidFill>
                  <a:srgbClr val="4F81BD"/>
                </a:solidFill>
              </a:rPr>
              <a:t>National Domestic Violence 24-Hour Hotline </a:t>
            </a:r>
            <a:r>
              <a:rPr lang="en-US" sz="3600" dirty="0">
                <a:solidFill>
                  <a:srgbClr val="000000"/>
                </a:solidFill>
              </a:rPr>
              <a:t>1-800-799-SAFE (7233)</a:t>
            </a:r>
            <a:r>
              <a:rPr lang="en-US" sz="3600" dirty="0"/>
              <a:t> </a:t>
            </a:r>
            <a:r>
              <a:rPr lang="en-US" sz="3600" dirty="0">
                <a:solidFill>
                  <a:srgbClr val="000000"/>
                </a:solidFill>
              </a:rPr>
              <a:t>1-800-787-3224 TTY </a:t>
            </a:r>
            <a:r>
              <a:rPr lang="en-US" sz="3600" u="sng" dirty="0">
                <a:hlinkClick r:id="rId2"/>
              </a:rPr>
              <a:t>http://www.ndvh.org/</a:t>
            </a:r>
            <a:endParaRPr lang="en-US" sz="3600" dirty="0"/>
          </a:p>
          <a:p>
            <a:pPr marL="400050" lvl="1" indent="0">
              <a:buNone/>
            </a:pPr>
            <a:r>
              <a:rPr lang="en-US" sz="3600" dirty="0"/>
              <a:t> </a:t>
            </a:r>
          </a:p>
          <a:p>
            <a:pPr marL="1314450" lvl="2" indent="-514350">
              <a:buFont typeface="Courier New"/>
              <a:buChar char="o"/>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93</a:t>
            </a:fld>
            <a:endParaRPr lang="en-US" dirty="0"/>
          </a:p>
        </p:txBody>
      </p:sp>
    </p:spTree>
    <p:extLst>
      <p:ext uri="{BB962C8B-B14F-4D97-AF65-F5344CB8AC3E}">
        <p14:creationId xmlns:p14="http://schemas.microsoft.com/office/powerpoint/2010/main" val="67710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fontScale="92500" lnSpcReduction="20000"/>
          </a:bodyPr>
          <a:lstStyle/>
          <a:p>
            <a:pPr lvl="1">
              <a:buFont typeface="Arial"/>
              <a:buChar char="•"/>
            </a:pPr>
            <a:r>
              <a:rPr lang="en-US" dirty="0" smtClean="0">
                <a:solidFill>
                  <a:srgbClr val="4F81BD"/>
                </a:solidFill>
              </a:rPr>
              <a:t>Rape, Abuse, and Incest National Network (RAINN) </a:t>
            </a:r>
            <a:r>
              <a:rPr lang="en-US" dirty="0" smtClean="0"/>
              <a:t>To be connected to the nearest rape crisis center 1-800-656-HOPE </a:t>
            </a:r>
            <a:r>
              <a:rPr lang="en-US" dirty="0" smtClean="0">
                <a:solidFill>
                  <a:srgbClr val="000000"/>
                </a:solidFill>
              </a:rPr>
              <a:t>(4673) </a:t>
            </a:r>
            <a:r>
              <a:rPr lang="en-US" u="sng" dirty="0">
                <a:hlinkClick r:id="rId2"/>
              </a:rPr>
              <a:t>http://www.rainn.org/</a:t>
            </a:r>
            <a:r>
              <a:rPr lang="en-US" dirty="0"/>
              <a:t> </a:t>
            </a:r>
            <a:endParaRPr lang="en-US" dirty="0" smtClean="0"/>
          </a:p>
          <a:p>
            <a:pPr marL="400050" lvl="1" indent="0">
              <a:buNone/>
            </a:pPr>
            <a:r>
              <a:rPr lang="en-US" dirty="0" smtClean="0"/>
              <a:t>                       </a:t>
            </a:r>
            <a:endParaRPr lang="en-US" dirty="0"/>
          </a:p>
          <a:p>
            <a:pPr lvl="1">
              <a:buFont typeface="Arial"/>
              <a:buChar char="•"/>
            </a:pPr>
            <a:r>
              <a:rPr lang="en-US" dirty="0">
                <a:solidFill>
                  <a:srgbClr val="4F81BD"/>
                </a:solidFill>
              </a:rPr>
              <a:t>National Teen Dating Abuse Helpline </a:t>
            </a:r>
            <a:r>
              <a:rPr lang="en-US" dirty="0">
                <a:solidFill>
                  <a:srgbClr val="000000"/>
                </a:solidFill>
              </a:rPr>
              <a:t>1-866-331-9474</a:t>
            </a:r>
            <a:r>
              <a:rPr lang="en-US" dirty="0" smtClean="0">
                <a:solidFill>
                  <a:srgbClr val="000000"/>
                </a:solidFill>
              </a:rPr>
              <a:t> 1</a:t>
            </a:r>
            <a:r>
              <a:rPr lang="en-US" dirty="0">
                <a:solidFill>
                  <a:srgbClr val="000000"/>
                </a:solidFill>
              </a:rPr>
              <a:t>-866-331-8453 </a:t>
            </a:r>
            <a:r>
              <a:rPr lang="en-US" dirty="0" smtClean="0">
                <a:solidFill>
                  <a:srgbClr val="000000"/>
                </a:solidFill>
              </a:rPr>
              <a:t>TTY </a:t>
            </a:r>
            <a:r>
              <a:rPr lang="en-US" dirty="0" smtClean="0"/>
              <a:t>Call </a:t>
            </a:r>
            <a:r>
              <a:rPr lang="en-US" dirty="0"/>
              <a:t>in line for the hard of hearing.</a:t>
            </a:r>
            <a:r>
              <a:rPr lang="en-US" dirty="0" smtClean="0">
                <a:solidFill>
                  <a:srgbClr val="4F81BD"/>
                </a:solidFill>
              </a:rPr>
              <a:t> </a:t>
            </a:r>
          </a:p>
          <a:p>
            <a:pPr marL="400050" lvl="1" indent="0">
              <a:buNone/>
            </a:pPr>
            <a:endParaRPr lang="en-US" dirty="0" smtClean="0">
              <a:solidFill>
                <a:srgbClr val="4F81BD"/>
              </a:solidFill>
            </a:endParaRPr>
          </a:p>
          <a:p>
            <a:pPr marL="914400" lvl="2" indent="0">
              <a:buNone/>
            </a:pPr>
            <a:r>
              <a:rPr lang="en-US" sz="2800" dirty="0" smtClean="0"/>
              <a:t>You </a:t>
            </a:r>
            <a:r>
              <a:rPr lang="en-US" sz="2800" dirty="0"/>
              <a:t>can also chat live </a:t>
            </a:r>
            <a:r>
              <a:rPr lang="en-US" sz="2800" dirty="0" smtClean="0"/>
              <a:t>online </a:t>
            </a:r>
            <a:r>
              <a:rPr lang="en-US" sz="2800" dirty="0"/>
              <a:t>with a trained </a:t>
            </a:r>
            <a:r>
              <a:rPr lang="en-US" sz="2800" dirty="0">
                <a:solidFill>
                  <a:srgbClr val="4F81BD"/>
                </a:solidFill>
              </a:rPr>
              <a:t>Peer</a:t>
            </a:r>
            <a:r>
              <a:rPr lang="en-US" sz="2800" dirty="0"/>
              <a:t> </a:t>
            </a:r>
            <a:r>
              <a:rPr lang="en-US" sz="2800" dirty="0" smtClean="0"/>
              <a:t>   </a:t>
            </a:r>
            <a:r>
              <a:rPr lang="en-US" sz="2800" dirty="0" smtClean="0">
                <a:solidFill>
                  <a:srgbClr val="4F81BD"/>
                </a:solidFill>
              </a:rPr>
              <a:t>Advocate</a:t>
            </a:r>
            <a:r>
              <a:rPr lang="en-US" sz="2800" dirty="0" smtClean="0"/>
              <a:t> </a:t>
            </a:r>
            <a:r>
              <a:rPr lang="en-US" sz="2800" dirty="0"/>
              <a:t>from 4 p.m. to 2 a.m. (CST) daily. </a:t>
            </a:r>
            <a:r>
              <a:rPr lang="en-US" sz="2800" u="sng" dirty="0">
                <a:hlinkClick r:id="rId3"/>
              </a:rPr>
              <a:t>http://www.loveisrespect.org</a:t>
            </a:r>
            <a:r>
              <a:rPr lang="en-US" sz="2800" u="sng" dirty="0" smtClean="0">
                <a:hlinkClick r:id="rId3"/>
              </a:rPr>
              <a:t>/</a:t>
            </a:r>
            <a:endParaRPr lang="en-US" sz="2800" u="sng" dirty="0" smtClean="0"/>
          </a:p>
          <a:p>
            <a:pPr marL="0" indent="0">
              <a:buNone/>
            </a:pPr>
            <a:endParaRPr lang="en-US" sz="2400" dirty="0"/>
          </a:p>
          <a:p>
            <a:pPr marL="1314450" lvl="2" indent="-514350">
              <a:buFont typeface="Courier New"/>
              <a:buChar char="o"/>
            </a:pPr>
            <a:endParaRPr lang="en-US" dirty="0" smtClean="0"/>
          </a:p>
          <a:p>
            <a:pPr marL="1314450" lvl="2" indent="-514350">
              <a:buFont typeface="Courier New"/>
              <a:buChar char="o"/>
            </a:pPr>
            <a:endParaRPr lang="en-US" dirty="0"/>
          </a:p>
          <a:p>
            <a:pPr marL="800100" lvl="2" indent="0" algn="r">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94</a:t>
            </a:fld>
            <a:endParaRPr lang="en-US" dirty="0"/>
          </a:p>
        </p:txBody>
      </p:sp>
    </p:spTree>
    <p:extLst>
      <p:ext uri="{BB962C8B-B14F-4D97-AF65-F5344CB8AC3E}">
        <p14:creationId xmlns:p14="http://schemas.microsoft.com/office/powerpoint/2010/main" val="250403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Arial"/>
              <a:buChar char="•"/>
            </a:pPr>
            <a:r>
              <a:rPr lang="en-US" dirty="0" smtClean="0">
                <a:solidFill>
                  <a:srgbClr val="4F81BD"/>
                </a:solidFill>
              </a:rPr>
              <a:t>National </a:t>
            </a:r>
            <a:r>
              <a:rPr lang="en-US" dirty="0">
                <a:solidFill>
                  <a:srgbClr val="4F81BD"/>
                </a:solidFill>
              </a:rPr>
              <a:t>Center for Victims of Crime, Stalking Resource Center </a:t>
            </a:r>
            <a:r>
              <a:rPr lang="en-US" dirty="0">
                <a:solidFill>
                  <a:srgbClr val="000000"/>
                </a:solidFill>
              </a:rPr>
              <a:t>1-800-394-2255 1-800-211-7996 </a:t>
            </a:r>
            <a:r>
              <a:rPr lang="en-US" dirty="0" smtClean="0">
                <a:solidFill>
                  <a:srgbClr val="000000"/>
                </a:solidFill>
              </a:rPr>
              <a:t>TTY </a:t>
            </a:r>
            <a:r>
              <a:rPr lang="en-US" u="sng" dirty="0">
                <a:hlinkClick r:id="rId2"/>
              </a:rPr>
              <a:t>http://www.ncvc.org</a:t>
            </a:r>
            <a:r>
              <a:rPr lang="en-US" dirty="0"/>
              <a:t> </a:t>
            </a:r>
          </a:p>
          <a:p>
            <a:pPr marL="800100" lvl="2" indent="0">
              <a:buNone/>
            </a:pPr>
            <a:endParaRPr lang="en-US" sz="3200" dirty="0" smtClean="0"/>
          </a:p>
          <a:p>
            <a:pPr marL="1314450" lvl="2" indent="-514350">
              <a:buFont typeface="Courier New"/>
              <a:buChar char="o"/>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95</a:t>
            </a:fld>
            <a:endParaRPr lang="en-US" dirty="0"/>
          </a:p>
        </p:txBody>
      </p:sp>
    </p:spTree>
    <p:extLst>
      <p:ext uri="{BB962C8B-B14F-4D97-AF65-F5344CB8AC3E}">
        <p14:creationId xmlns:p14="http://schemas.microsoft.com/office/powerpoint/2010/main" val="305187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t>Those answering incoming calls </a:t>
            </a:r>
            <a:r>
              <a:rPr lang="en-US" sz="3200" dirty="0" smtClean="0">
                <a:solidFill>
                  <a:srgbClr val="4F81BD"/>
                </a:solidFill>
              </a:rPr>
              <a:t>must maintain </a:t>
            </a:r>
            <a:r>
              <a:rPr lang="en-US" sz="3200" dirty="0" smtClean="0">
                <a:solidFill>
                  <a:schemeClr val="accent1"/>
                </a:solidFill>
              </a:rPr>
              <a:t>confidentiality at all times</a:t>
            </a:r>
            <a:r>
              <a:rPr lang="en-US" sz="3200" dirty="0" smtClean="0"/>
              <a:t>. Being “overheard” is not allowed.</a:t>
            </a:r>
          </a:p>
          <a:p>
            <a:pPr marL="914400" lvl="2" indent="0">
              <a:buNone/>
            </a:pPr>
            <a:endParaRPr lang="en-US" dirty="0" smtClean="0"/>
          </a:p>
          <a:p>
            <a:pPr lvl="1">
              <a:buFont typeface="Wingdings" charset="2"/>
              <a:buChar char="§"/>
            </a:pPr>
            <a:endParaRPr lang="en-US" sz="3200" dirty="0"/>
          </a:p>
          <a:p>
            <a:pPr marL="1314450" lvl="2" indent="-514350">
              <a:buFont typeface="Courier New"/>
              <a:buChar char="o"/>
            </a:pPr>
            <a:endParaRPr lang="en-US" sz="3200" dirty="0" smtClean="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96</a:t>
            </a:fld>
            <a:endParaRPr lang="en-US" dirty="0"/>
          </a:p>
        </p:txBody>
      </p:sp>
    </p:spTree>
    <p:extLst>
      <p:ext uri="{BB962C8B-B14F-4D97-AF65-F5344CB8AC3E}">
        <p14:creationId xmlns:p14="http://schemas.microsoft.com/office/powerpoint/2010/main" val="4571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85000" lnSpcReduction="20000"/>
          </a:bodyPr>
          <a:lstStyle/>
          <a:p>
            <a:pPr marL="857250" lvl="2" indent="-457200">
              <a:buClr>
                <a:schemeClr val="tx1"/>
              </a:buClr>
              <a:buSzPct val="90000"/>
              <a:buFont typeface="Wingdings" charset="2"/>
              <a:buChar char="§"/>
              <a:defRPr/>
            </a:pPr>
            <a:r>
              <a:rPr lang="en-US" sz="3200" dirty="0" smtClean="0">
                <a:solidFill>
                  <a:srgbClr val="4F81BD"/>
                </a:solidFill>
              </a:rPr>
              <a:t>Be prepared when interacting with a victim: </a:t>
            </a:r>
            <a:endParaRPr lang="en-US" sz="3200" dirty="0">
              <a:solidFill>
                <a:srgbClr val="4F81BD"/>
              </a:solidFill>
            </a:endParaRPr>
          </a:p>
          <a:p>
            <a:pPr marL="1314450" lvl="3" indent="-457200">
              <a:buClr>
                <a:schemeClr val="tx1"/>
              </a:buClr>
              <a:buSzPct val="90000"/>
              <a:buFont typeface="Arial"/>
              <a:buChar char="•"/>
              <a:defRPr/>
            </a:pPr>
            <a:r>
              <a:rPr lang="en-US" sz="2800" dirty="0">
                <a:solidFill>
                  <a:srgbClr val="171717"/>
                </a:solidFill>
                <a:cs typeface="ＭＳ Ｐゴシック" charset="0"/>
              </a:rPr>
              <a:t>Talk with the victim in private if she or he agrees</a:t>
            </a:r>
            <a:r>
              <a:rPr lang="en-US" sz="2800" dirty="0" smtClean="0">
                <a:solidFill>
                  <a:srgbClr val="171717"/>
                </a:solidFill>
                <a:cs typeface="ＭＳ Ｐゴシック" charset="0"/>
              </a:rPr>
              <a:t>.</a:t>
            </a:r>
          </a:p>
          <a:p>
            <a:pPr marL="857250" lvl="3" indent="0">
              <a:buClr>
                <a:schemeClr val="tx1"/>
              </a:buClr>
              <a:buSzPct val="90000"/>
              <a:buNone/>
              <a:defRPr/>
            </a:pPr>
            <a:endParaRPr lang="en-US" sz="2800" dirty="0">
              <a:solidFill>
                <a:srgbClr val="171717"/>
              </a:solidFill>
              <a:cs typeface="ＭＳ Ｐゴシック" charset="0"/>
            </a:endParaRPr>
          </a:p>
          <a:p>
            <a:pPr marL="1314450" lvl="3" indent="-457200">
              <a:buClr>
                <a:schemeClr val="tx1"/>
              </a:buClr>
              <a:buSzPct val="90000"/>
              <a:buFont typeface="Arial"/>
              <a:buChar char="•"/>
              <a:defRPr/>
            </a:pPr>
            <a:r>
              <a:rPr lang="en-US" sz="2800" dirty="0" smtClean="0">
                <a:solidFill>
                  <a:srgbClr val="171717"/>
                </a:solidFill>
                <a:cs typeface="ＭＳ Ｐゴシック" charset="0"/>
              </a:rPr>
              <a:t>Be </a:t>
            </a:r>
            <a:r>
              <a:rPr lang="en-US" sz="2800" dirty="0">
                <a:solidFill>
                  <a:srgbClr val="171717"/>
                </a:solidFill>
                <a:cs typeface="ＭＳ Ｐゴシック" charset="0"/>
              </a:rPr>
              <a:t>sensitive to any comments about or signs of domestic violence. </a:t>
            </a:r>
            <a:endParaRPr lang="en-US" sz="2800" dirty="0" smtClean="0">
              <a:solidFill>
                <a:srgbClr val="171717"/>
              </a:solidFill>
              <a:cs typeface="ＭＳ Ｐゴシック" charset="0"/>
            </a:endParaRPr>
          </a:p>
          <a:p>
            <a:pPr marL="1314450" lvl="3" indent="-457200">
              <a:buClr>
                <a:schemeClr val="tx1"/>
              </a:buClr>
              <a:buSzPct val="90000"/>
              <a:buFont typeface="Arial"/>
              <a:buChar char="•"/>
              <a:defRPr/>
            </a:pPr>
            <a:endParaRPr lang="en-US" sz="2800" dirty="0">
              <a:solidFill>
                <a:srgbClr val="171717"/>
              </a:solidFill>
              <a:cs typeface="ＭＳ Ｐゴシック" charset="0"/>
            </a:endParaRPr>
          </a:p>
          <a:p>
            <a:pPr marL="1314450" lvl="3" indent="-457200">
              <a:buClr>
                <a:schemeClr val="tx1"/>
              </a:buClr>
              <a:buSzPct val="90000"/>
              <a:buFont typeface="Arial"/>
              <a:buChar char="•"/>
              <a:defRPr/>
            </a:pPr>
            <a:r>
              <a:rPr lang="en-US" sz="2800" dirty="0">
                <a:solidFill>
                  <a:srgbClr val="171717"/>
                </a:solidFill>
                <a:cs typeface="ＭＳ Ｐゴシック" charset="0"/>
              </a:rPr>
              <a:t>Respect </a:t>
            </a:r>
            <a:r>
              <a:rPr lang="en-US" sz="2800" dirty="0" smtClean="0">
                <a:solidFill>
                  <a:srgbClr val="171717"/>
                </a:solidFill>
                <a:cs typeface="ＭＳ Ｐゴシック" charset="0"/>
              </a:rPr>
              <a:t>victim’s </a:t>
            </a:r>
            <a:r>
              <a:rPr lang="en-US" sz="2800" dirty="0">
                <a:solidFill>
                  <a:srgbClr val="171717"/>
                </a:solidFill>
                <a:cs typeface="ＭＳ Ｐゴシック" charset="0"/>
              </a:rPr>
              <a:t>choices</a:t>
            </a:r>
            <a:r>
              <a:rPr lang="en-US" sz="2800" dirty="0" smtClean="0">
                <a:solidFill>
                  <a:srgbClr val="171717"/>
                </a:solidFill>
                <a:cs typeface="ＭＳ Ｐゴシック" charset="0"/>
              </a:rPr>
              <a:t>.</a:t>
            </a:r>
          </a:p>
          <a:p>
            <a:pPr marL="857250" lvl="3" indent="0">
              <a:buClr>
                <a:schemeClr val="tx1"/>
              </a:buClr>
              <a:buSzPct val="90000"/>
              <a:buNone/>
              <a:defRPr/>
            </a:pPr>
            <a:endParaRPr lang="en-US" sz="2800" dirty="0">
              <a:solidFill>
                <a:srgbClr val="171717"/>
              </a:solidFill>
              <a:cs typeface="ＭＳ Ｐゴシック" charset="0"/>
            </a:endParaRPr>
          </a:p>
          <a:p>
            <a:pPr marL="1314450" lvl="3" indent="-457200">
              <a:buClr>
                <a:schemeClr val="tx1"/>
              </a:buClr>
              <a:buSzPct val="90000"/>
              <a:buFont typeface="Arial"/>
              <a:buChar char="•"/>
              <a:defRPr/>
            </a:pPr>
            <a:endParaRPr lang="en-US" sz="2800" dirty="0">
              <a:solidFill>
                <a:srgbClr val="171717"/>
              </a:solidFill>
              <a:cs typeface="ＭＳ Ｐゴシック" charset="0"/>
            </a:endParaRPr>
          </a:p>
          <a:p>
            <a:pPr marL="1314450" lvl="3" indent="-457200">
              <a:buClr>
                <a:schemeClr val="tx1"/>
              </a:buClr>
              <a:buSzPct val="90000"/>
              <a:buFont typeface="Arial"/>
              <a:buChar char="•"/>
              <a:defRPr/>
            </a:pPr>
            <a:r>
              <a:rPr lang="en-US" sz="2800" dirty="0">
                <a:solidFill>
                  <a:srgbClr val="171717"/>
                </a:solidFill>
                <a:cs typeface="ＭＳ Ｐゴシック" charset="0"/>
              </a:rPr>
              <a:t>Empower </a:t>
            </a:r>
            <a:r>
              <a:rPr lang="en-US" sz="2800" dirty="0" smtClean="0">
                <a:solidFill>
                  <a:srgbClr val="171717"/>
                </a:solidFill>
                <a:cs typeface="ＭＳ Ｐゴシック" charset="0"/>
              </a:rPr>
              <a:t>the victim, </a:t>
            </a:r>
            <a:r>
              <a:rPr lang="en-US" sz="2800" dirty="0">
                <a:solidFill>
                  <a:srgbClr val="171717"/>
                </a:solidFill>
                <a:cs typeface="ＭＳ Ｐゴシック" charset="0"/>
              </a:rPr>
              <a:t>but remember that you cannot rescue </a:t>
            </a:r>
            <a:r>
              <a:rPr lang="en-US" sz="2800" dirty="0" smtClean="0">
                <a:solidFill>
                  <a:srgbClr val="171717"/>
                </a:solidFill>
                <a:cs typeface="ＭＳ Ｐゴシック" charset="0"/>
              </a:rPr>
              <a:t>the victim.</a:t>
            </a:r>
            <a:endParaRPr lang="en-US" sz="2800" dirty="0">
              <a:solidFill>
                <a:srgbClr val="171717"/>
              </a:solidFill>
              <a:cs typeface="ＭＳ Ｐゴシック" charset="0"/>
            </a:endParaRPr>
          </a:p>
          <a:p>
            <a:pPr marL="857250" lvl="3" indent="0">
              <a:buClr>
                <a:schemeClr val="tx1"/>
              </a:buClr>
              <a:buSzPct val="90000"/>
              <a:buNone/>
              <a:defRPr/>
            </a:pPr>
            <a:endParaRPr lang="en-US" sz="2800" dirty="0"/>
          </a:p>
          <a:p>
            <a:pPr marL="457200" lvl="1" indent="0" algn="r">
              <a:buNone/>
            </a:pPr>
            <a:r>
              <a:rPr lang="en-US" sz="1400" dirty="0" smtClean="0"/>
              <a:t>Fr</a:t>
            </a:r>
            <a:r>
              <a:rPr lang="en-US" sz="1400" dirty="0"/>
              <a:t>. Charles W. Dahm, O.P.</a:t>
            </a:r>
            <a:r>
              <a:rPr lang="en-US" sz="1400" baseline="30000" dirty="0" smtClean="0"/>
              <a:t>1 </a:t>
            </a:r>
            <a:r>
              <a:rPr lang="en-US" sz="1400" dirty="0" smtClean="0"/>
              <a:t>and </a:t>
            </a:r>
            <a:r>
              <a:rPr lang="en-US" sz="1400" dirty="0"/>
              <a:t>Faith Trust Institute, </a:t>
            </a:r>
            <a:r>
              <a:rPr lang="en-US" sz="1400" dirty="0" smtClean="0"/>
              <a:t>adapted</a:t>
            </a:r>
            <a:r>
              <a:rPr lang="en-US" sz="1400" baseline="30000" dirty="0" smtClean="0"/>
              <a:t>10</a:t>
            </a:r>
            <a:r>
              <a:rPr lang="en-US" sz="1400" dirty="0" smtClean="0"/>
              <a:t> </a:t>
            </a:r>
            <a:endParaRPr lang="en-US" sz="1400" dirty="0"/>
          </a:p>
          <a:p>
            <a:pPr lvl="1" algn="r">
              <a:buFont typeface="Arial"/>
              <a:buChar char="•"/>
            </a:pPr>
            <a:endParaRPr lang="en-US"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97</a:t>
            </a:fld>
            <a:endParaRPr lang="en-US" dirty="0"/>
          </a:p>
        </p:txBody>
      </p:sp>
    </p:spTree>
    <p:extLst>
      <p:ext uri="{BB962C8B-B14F-4D97-AF65-F5344CB8AC3E}">
        <p14:creationId xmlns:p14="http://schemas.microsoft.com/office/powerpoint/2010/main" val="51706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smtClean="0">
                <a:solidFill>
                  <a:srgbClr val="4F81BD"/>
                </a:solidFill>
              </a:rPr>
              <a:t>Validate victim’s feelings.</a:t>
            </a:r>
          </a:p>
          <a:p>
            <a:pPr lvl="2"/>
            <a:r>
              <a:rPr lang="en-US" sz="2800" dirty="0" smtClean="0"/>
              <a:t>I believe what you are telling me.</a:t>
            </a:r>
          </a:p>
          <a:p>
            <a:pPr lvl="2"/>
            <a:endParaRPr lang="en-US" sz="2800" dirty="0" smtClean="0"/>
          </a:p>
          <a:p>
            <a:pPr lvl="2"/>
            <a:r>
              <a:rPr lang="en-US" sz="2800" dirty="0" smtClean="0"/>
              <a:t>I can sense how difficult this must be for you.</a:t>
            </a:r>
          </a:p>
          <a:p>
            <a:pPr lvl="2"/>
            <a:endParaRPr lang="en-US" sz="2800" dirty="0" smtClean="0"/>
          </a:p>
          <a:p>
            <a:pPr lvl="2"/>
            <a:r>
              <a:rPr lang="en-US" sz="2800" dirty="0"/>
              <a:t>You are not alone</a:t>
            </a:r>
            <a:r>
              <a:rPr lang="en-US" sz="2800" dirty="0" smtClean="0"/>
              <a:t>.</a:t>
            </a:r>
          </a:p>
          <a:p>
            <a:pPr lvl="2"/>
            <a:endParaRPr lang="en-US" sz="2800" dirty="0"/>
          </a:p>
          <a:p>
            <a:pPr lvl="2"/>
            <a:r>
              <a:rPr lang="en-US" sz="2800" dirty="0" smtClean="0"/>
              <a:t>You are not crazy.</a:t>
            </a:r>
          </a:p>
          <a:p>
            <a:pPr lvl="2"/>
            <a:endParaRPr lang="en-US" sz="2800" dirty="0" smtClean="0"/>
          </a:p>
        </p:txBody>
      </p:sp>
      <p:sp>
        <p:nvSpPr>
          <p:cNvPr id="4" name="Slide Number Placeholder 3"/>
          <p:cNvSpPr>
            <a:spLocks noGrp="1"/>
          </p:cNvSpPr>
          <p:nvPr>
            <p:ph type="sldNum" sz="quarter" idx="12"/>
          </p:nvPr>
        </p:nvSpPr>
        <p:spPr/>
        <p:txBody>
          <a:bodyPr/>
          <a:lstStyle/>
          <a:p>
            <a:fld id="{4813C0F2-E4A7-234C-B8C5-7DB82017C726}" type="slidenum">
              <a:rPr lang="en-US" smtClean="0"/>
              <a:t>98</a:t>
            </a:fld>
            <a:endParaRPr lang="en-US" dirty="0"/>
          </a:p>
        </p:txBody>
      </p:sp>
    </p:spTree>
    <p:extLst>
      <p:ext uri="{BB962C8B-B14F-4D97-AF65-F5344CB8AC3E}">
        <p14:creationId xmlns:p14="http://schemas.microsoft.com/office/powerpoint/2010/main" val="164021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smtClean="0"/>
              <a:t>We care about you and your children’s safety and well-being.</a:t>
            </a:r>
          </a:p>
          <a:p>
            <a:pPr lvl="2"/>
            <a:endParaRPr lang="en-US" sz="2800" dirty="0" smtClean="0"/>
          </a:p>
          <a:p>
            <a:pPr lvl="2"/>
            <a:r>
              <a:rPr lang="en-US" sz="2800" dirty="0" smtClean="0">
                <a:solidFill>
                  <a:srgbClr val="171717"/>
                </a:solidFill>
                <a:cs typeface="ＭＳ Ｐゴシック" charset="0"/>
              </a:rPr>
              <a:t>We will protect your </a:t>
            </a:r>
            <a:r>
              <a:rPr lang="en-US" sz="2800" dirty="0">
                <a:solidFill>
                  <a:srgbClr val="171717"/>
                </a:solidFill>
                <a:cs typeface="ＭＳ Ｐゴシック" charset="0"/>
              </a:rPr>
              <a:t>confidentiality.</a:t>
            </a:r>
          </a:p>
          <a:p>
            <a:pPr marL="914400" lvl="2" indent="0">
              <a:buNone/>
            </a:pPr>
            <a:endParaRPr lang="en-US" sz="2800" dirty="0" smtClean="0"/>
          </a:p>
          <a:p>
            <a:pPr lvl="2"/>
            <a:r>
              <a:rPr lang="en-US" sz="2800" dirty="0" smtClean="0"/>
              <a:t>When you are ready, we are here to help.</a:t>
            </a:r>
          </a:p>
        </p:txBody>
      </p:sp>
      <p:sp>
        <p:nvSpPr>
          <p:cNvPr id="4" name="Slide Number Placeholder 3"/>
          <p:cNvSpPr>
            <a:spLocks noGrp="1"/>
          </p:cNvSpPr>
          <p:nvPr>
            <p:ph type="sldNum" sz="quarter" idx="12"/>
          </p:nvPr>
        </p:nvSpPr>
        <p:spPr/>
        <p:txBody>
          <a:bodyPr/>
          <a:lstStyle/>
          <a:p>
            <a:fld id="{4813C0F2-E4A7-234C-B8C5-7DB82017C726}" type="slidenum">
              <a:rPr lang="en-US" smtClean="0"/>
              <a:t>99</a:t>
            </a:fld>
            <a:endParaRPr lang="en-US" dirty="0"/>
          </a:p>
        </p:txBody>
      </p:sp>
    </p:spTree>
    <p:extLst>
      <p:ext uri="{BB962C8B-B14F-4D97-AF65-F5344CB8AC3E}">
        <p14:creationId xmlns:p14="http://schemas.microsoft.com/office/powerpoint/2010/main" val="187997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17117</TotalTime>
  <Words>14338</Words>
  <Application>Microsoft Office PowerPoint</Application>
  <PresentationFormat>On-screen Show (4:3)</PresentationFormat>
  <Paragraphs>2651</Paragraphs>
  <Slides>300</Slides>
  <Notes>11</Notes>
  <HiddenSlides>0</HiddenSlides>
  <MMClips>0</MMClips>
  <ScaleCrop>false</ScaleCrop>
  <HeadingPairs>
    <vt:vector size="4" baseType="variant">
      <vt:variant>
        <vt:lpstr>Theme</vt:lpstr>
      </vt:variant>
      <vt:variant>
        <vt:i4>1</vt:i4>
      </vt:variant>
      <vt:variant>
        <vt:lpstr>Slide Titles</vt:lpstr>
      </vt:variant>
      <vt:variant>
        <vt:i4>300</vt:i4>
      </vt:variant>
    </vt:vector>
  </HeadingPairs>
  <TitlesOfParts>
    <vt:vector size="301" baseType="lpstr">
      <vt:lpstr>Office Theme</vt:lpstr>
      <vt:lpstr>Parish Domestic Violence Training </vt:lpstr>
      <vt:lpstr> Contents Slide Number</vt:lpstr>
      <vt:lpstr> Contents Slide Number</vt:lpstr>
      <vt:lpstr> Contents Slide Number</vt:lpstr>
      <vt:lpstr>Contents Slide Number</vt:lpstr>
      <vt:lpstr> Archdiocese of Chicago Domestic Violence Outreach </vt:lpstr>
      <vt:lpstr> Archdiocese of Chicago Domestic Violence Outreach </vt:lpstr>
      <vt:lpstr> Archdiocese of Chicago Domestic Violence Outreach </vt:lpstr>
      <vt:lpstr> Archdiocese of Chicago Domestic Violence Outreach </vt:lpstr>
      <vt:lpstr>Parish Domestic Violence Training  Goals</vt:lpstr>
      <vt:lpstr>Archdiocese of Chicago Domestic Violence Outreach </vt:lpstr>
      <vt:lpstr> Parish Domestic Violence Training </vt:lpstr>
      <vt:lpstr> Parish Domestic Violence Training </vt:lpstr>
      <vt:lpstr> Parish Domestic Violence Training  </vt:lpstr>
      <vt:lpstr>First Person Accounts Objectives</vt:lpstr>
      <vt:lpstr>First Person Accounts</vt:lpstr>
      <vt:lpstr>First Person Accounts</vt:lpstr>
      <vt:lpstr>Domestic Violence Dynamics</vt:lpstr>
      <vt:lpstr>Domestic Violence Dynamics Objectives:</vt:lpstr>
      <vt:lpstr>Definition</vt:lpstr>
      <vt:lpstr>What Causes Domestic Violence?</vt:lpstr>
      <vt:lpstr>PowerPoint Presentation</vt:lpstr>
      <vt:lpstr>Power and Control</vt:lpstr>
      <vt:lpstr>Power and Control</vt:lpstr>
      <vt:lpstr>Power and Control</vt:lpstr>
      <vt:lpstr>Power and Control</vt:lpstr>
      <vt:lpstr>Power and Control</vt:lpstr>
      <vt:lpstr>Power and Control</vt:lpstr>
      <vt:lpstr>Power and Control</vt:lpstr>
      <vt:lpstr>Power and Control</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Types of Abuse and Dimensions</vt:lpstr>
      <vt:lpstr>Myths and Facts</vt:lpstr>
      <vt:lpstr>Myths and Facts</vt:lpstr>
      <vt:lpstr>Myths and Facts</vt:lpstr>
      <vt:lpstr>Myths and Facts</vt:lpstr>
      <vt:lpstr>Myths and Facts</vt:lpstr>
      <vt:lpstr>Myths and Facts</vt:lpstr>
      <vt:lpstr>Myths and Facts</vt:lpstr>
      <vt:lpstr>Myths and Facts</vt:lpstr>
      <vt:lpstr>Cycle of Violence</vt:lpstr>
      <vt:lpstr>PowerPoint Presentation</vt:lpstr>
      <vt:lpstr>Cycle of Violence</vt:lpstr>
      <vt:lpstr>Cycle of Violence</vt:lpstr>
      <vt:lpstr>Cycle of Violence</vt:lpstr>
      <vt:lpstr>Cycle of Violence</vt:lpstr>
      <vt:lpstr>Signs &amp; Symptoms </vt:lpstr>
      <vt:lpstr>Signs and Symptoms </vt:lpstr>
      <vt:lpstr>Why Victims Stay </vt:lpstr>
      <vt:lpstr>DV Dynamics – Why Victims Stay </vt:lpstr>
      <vt:lpstr>Mindset of Perpetrators                           </vt:lpstr>
      <vt:lpstr>Mindset of Perpetrators                           </vt:lpstr>
      <vt:lpstr>Mindset of Perpetrators                           </vt:lpstr>
      <vt:lpstr>Mindset of Perpetrators                           </vt:lpstr>
      <vt:lpstr>Mindset of Perpetrators                           </vt:lpstr>
      <vt:lpstr>Mindset of Perpetrators                           </vt:lpstr>
      <vt:lpstr>Mindset of Perpetrators                           </vt:lpstr>
      <vt:lpstr>Mindset of Perpetrators                           </vt:lpstr>
      <vt:lpstr>DV Dynamics Let’s review our objectives…</vt:lpstr>
      <vt:lpstr>DV Dynamics </vt:lpstr>
      <vt:lpstr>DV Dynamics </vt:lpstr>
      <vt:lpstr>First Person Accounts</vt:lpstr>
      <vt:lpstr>First Person Accounts</vt:lpstr>
      <vt:lpstr>U.S. Conference of Catholic Bishops USCCB   The Bishops’ Position on Domestic Violence  Objectives</vt:lpstr>
      <vt:lpstr>“When I Call for Help”  A Pastoral Response to Domestic Violence Against Women </vt:lpstr>
      <vt:lpstr> The Bishops’ Position on Domestic Violence </vt:lpstr>
      <vt:lpstr>The Bishops’ Position on Domestic Violence </vt:lpstr>
      <vt:lpstr>The Bishops’ Position on Domestic Violence </vt:lpstr>
      <vt:lpstr>The Bishops’ Position on Domestic Violence </vt:lpstr>
      <vt:lpstr>The Bishops’ Position on Domestic Violence </vt:lpstr>
      <vt:lpstr>The Bishops’ Position on Domestic Violence </vt:lpstr>
      <vt:lpstr> The Bishops’ Position on Domestic Violence </vt:lpstr>
      <vt:lpstr>The Bishops’ Position on Domestic Violence </vt:lpstr>
      <vt:lpstr> The Bishops’ Position on Domestic Violence </vt:lpstr>
      <vt:lpstr>The Bishops’ Position on Domestic Violence </vt:lpstr>
      <vt:lpstr> The Bishops’ Position on Domestic Violence </vt:lpstr>
      <vt:lpstr>U.S. Conference of Catholic Bishops (USCCB)  Let’s review our objectives…</vt:lpstr>
      <vt:lpstr> U.S. Conference of Catholic Bishops (USCCB)  </vt:lpstr>
      <vt:lpstr>Interacting with Victims, Abusers, and Children Objectives </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Abusers</vt:lpstr>
      <vt:lpstr>Interacting with Abusers</vt:lpstr>
      <vt:lpstr>Interacting with Abusers</vt:lpstr>
      <vt:lpstr>Interacting with Abusers</vt:lpstr>
      <vt:lpstr>Interacting with Abusers</vt:lpstr>
      <vt:lpstr>Interacting with Abusers</vt:lpstr>
      <vt:lpstr>Interacting with Abusers</vt:lpstr>
      <vt:lpstr>Interacting with Abusers</vt:lpstr>
      <vt:lpstr>Interacting with Children</vt:lpstr>
      <vt:lpstr>Interacting with Children</vt:lpstr>
      <vt:lpstr>Interacting with Children</vt:lpstr>
      <vt:lpstr>Interacting with Children</vt:lpstr>
      <vt:lpstr>Interacting with Children</vt:lpstr>
      <vt:lpstr>Interacting with Children</vt:lpstr>
      <vt:lpstr>Interacting with Children</vt:lpstr>
      <vt:lpstr>Interacting with Children</vt:lpstr>
      <vt:lpstr>Interacting with Children</vt:lpstr>
      <vt:lpstr>Interacting with Victims</vt:lpstr>
      <vt:lpstr>Interacting with Victims, Abusers, and Children Let’s review our objectives…</vt:lpstr>
      <vt:lpstr>Interacting with Victims, Abusers, and Children </vt:lpstr>
      <vt:lpstr>First Person Accounts</vt:lpstr>
      <vt:lpstr>First Person Accounts</vt:lpstr>
      <vt:lpstr>First Person Accounts Let’s review our objectives:</vt:lpstr>
      <vt:lpstr> First Person Accounts </vt:lpstr>
      <vt:lpstr>Teen Dating Violence – Objectives</vt:lpstr>
      <vt:lpstr> Teen Dating Violence </vt:lpstr>
      <vt:lpstr>Teen Dating Violence</vt:lpstr>
      <vt:lpstr>Teen Dating Violence</vt:lpstr>
      <vt:lpstr>Teen Dating Violence</vt:lpstr>
      <vt:lpstr>Teen Dating Violence</vt:lpstr>
      <vt:lpstr>Teen Dating Violence</vt:lpstr>
      <vt:lpstr>Teen Dating Violence </vt:lpstr>
      <vt:lpstr>Teen Dating Violence </vt:lpstr>
      <vt:lpstr>Teen Dating Violence </vt:lpstr>
      <vt:lpstr>Teen Dating Violence </vt:lpstr>
      <vt:lpstr>Teen Dating Violence </vt:lpstr>
      <vt:lpstr>Teen Dating Violence</vt:lpstr>
      <vt:lpstr>Teen Dating Violence </vt:lpstr>
      <vt:lpstr>Teen Dating Violence </vt:lpstr>
      <vt:lpstr>Teen Dating Violence </vt:lpstr>
      <vt:lpstr>Teen Dating Violence </vt:lpstr>
      <vt:lpstr>Teen Dating Violence </vt:lpstr>
      <vt:lpstr>Teen Dating Violence Let’s review our objectives…</vt:lpstr>
      <vt:lpstr> Teen Dating Violence </vt:lpstr>
      <vt:lpstr>Engaging the Community</vt:lpstr>
      <vt:lpstr>Forming a DV Ministry–Objectives</vt:lpstr>
      <vt:lpstr>Forming a DV Ministry</vt:lpstr>
      <vt:lpstr>Forming a DV Ministry</vt:lpstr>
      <vt:lpstr>Forming a DV Ministry</vt:lpstr>
      <vt:lpstr>Forming a DV Ministry</vt:lpstr>
      <vt:lpstr>Forming a DV Ministry</vt:lpstr>
      <vt:lpstr>Forming a DV Ministry Insurance </vt:lpstr>
      <vt:lpstr>Forming a DV Ministry Software and Data Support</vt:lpstr>
      <vt:lpstr>Forming a DV Ministry Let’s review our objectives:</vt:lpstr>
      <vt:lpstr>Awareness – Objectives</vt:lpstr>
      <vt:lpstr>Awareness</vt:lpstr>
      <vt:lpstr>Awareness</vt:lpstr>
      <vt:lpstr>Awareness</vt:lpstr>
      <vt:lpstr>Awareness</vt:lpstr>
      <vt:lpstr>Awareness</vt:lpstr>
      <vt:lpstr>Awareness</vt:lpstr>
      <vt:lpstr> Awareness Let’s review our objectives…</vt:lpstr>
      <vt:lpstr>Services – Objectives</vt:lpstr>
      <vt:lpstr>Services</vt:lpstr>
      <vt:lpstr>Support Groups and Counseling</vt:lpstr>
      <vt:lpstr>Support Groups and Counseling</vt:lpstr>
      <vt:lpstr>Support Groups and Counseling</vt:lpstr>
      <vt:lpstr>Orders of Protection</vt:lpstr>
      <vt:lpstr>Orders of Protection</vt:lpstr>
      <vt:lpstr>Safety Planning</vt:lpstr>
      <vt:lpstr>Safety Planning</vt:lpstr>
      <vt:lpstr>Safety Planning</vt:lpstr>
      <vt:lpstr>Safety Planning</vt:lpstr>
      <vt:lpstr>Safety Planning</vt:lpstr>
      <vt:lpstr>Safety Planning</vt:lpstr>
      <vt:lpstr>Safety Planning</vt:lpstr>
      <vt:lpstr>Services Let’s review our objectives…</vt:lpstr>
      <vt:lpstr> Services </vt:lpstr>
      <vt:lpstr>Prevention – Objectives</vt:lpstr>
      <vt:lpstr>Prevention</vt:lpstr>
      <vt:lpstr>Prevention</vt:lpstr>
      <vt:lpstr>Prevention</vt:lpstr>
      <vt:lpstr>Prevention</vt:lpstr>
      <vt:lpstr>Prevention</vt:lpstr>
      <vt:lpstr> Prevention </vt:lpstr>
      <vt:lpstr>Prevention</vt:lpstr>
      <vt:lpstr> Prevention </vt:lpstr>
      <vt:lpstr>Prevention</vt:lpstr>
      <vt:lpstr> Prevention </vt:lpstr>
      <vt:lpstr>PowerPoint Presentation</vt:lpstr>
      <vt:lpstr> Prevention </vt:lpstr>
      <vt:lpstr>Prevention</vt:lpstr>
      <vt:lpstr>Prevention Let’s review our objectives…</vt:lpstr>
      <vt:lpstr>Related Issues – Objectives</vt:lpstr>
      <vt:lpstr>Related Issues – Objectives</vt:lpstr>
      <vt:lpstr>Related Issues</vt:lpstr>
      <vt:lpstr>Parish Culture</vt:lpstr>
      <vt:lpstr>Security</vt:lpstr>
      <vt:lpstr>Confidentiality</vt:lpstr>
      <vt:lpstr>Mandated Reporting</vt:lpstr>
      <vt:lpstr>Mandated Reporting</vt:lpstr>
      <vt:lpstr>Mandated Reporting</vt:lpstr>
      <vt:lpstr>Mandated Reporting</vt:lpstr>
      <vt:lpstr>Community Resources</vt:lpstr>
      <vt:lpstr>Community Resources</vt:lpstr>
      <vt:lpstr>Community Resources</vt:lpstr>
      <vt:lpstr>Related Issues Let’s review our objectives…</vt:lpstr>
      <vt:lpstr> Related Issues </vt:lpstr>
      <vt:lpstr> Related Issues </vt:lpstr>
      <vt:lpstr>Goals Revisited</vt:lpstr>
      <vt:lpstr>Appendices</vt:lpstr>
      <vt:lpstr>A: Confidentiality </vt:lpstr>
      <vt:lpstr>Confidentiality – Objectives</vt:lpstr>
      <vt:lpstr>Confidentiality</vt:lpstr>
      <vt:lpstr>Confidentiality</vt:lpstr>
      <vt:lpstr>Confidentiality</vt:lpstr>
      <vt:lpstr>Confidentiality Let’s review our objectives…</vt:lpstr>
      <vt:lpstr>B: Mandated Reporting</vt:lpstr>
      <vt:lpstr>Mandated Reporting –  Objectives</vt:lpstr>
      <vt:lpstr>Mandated Reporting</vt:lpstr>
      <vt:lpstr>Mandated Reporting</vt:lpstr>
      <vt:lpstr>Mandated Reporting</vt:lpstr>
      <vt:lpstr>Mandated Reporting</vt:lpstr>
      <vt:lpstr>Mandated Reporting</vt:lpstr>
      <vt:lpstr>Mandated Reporting</vt:lpstr>
      <vt:lpstr>Mandated Reporting</vt:lpstr>
      <vt:lpstr>Mandated Reporting</vt:lpstr>
      <vt:lpstr>Mandated Reporting</vt:lpstr>
      <vt:lpstr>Mandated Reporting Let’s review our objectives…</vt:lpstr>
      <vt:lpstr>C: Orders of Protection</vt:lpstr>
      <vt:lpstr>Orders of Protection – Objectives</vt:lpstr>
      <vt:lpstr>Orders of Protection</vt:lpstr>
      <vt:lpstr>Orders of Protection</vt:lpstr>
      <vt:lpstr>Orders of Protection</vt:lpstr>
      <vt:lpstr>Orders of Protection</vt:lpstr>
      <vt:lpstr>Orders of Protection</vt:lpstr>
      <vt:lpstr>Orders of Protection Let’s review our objectives…</vt:lpstr>
      <vt:lpstr> Orders of Protection </vt:lpstr>
      <vt:lpstr>D: Safety Planning</vt:lpstr>
      <vt:lpstr>Safety Planning–Objectives</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vt:lpstr>
      <vt:lpstr>Safety Planning Let’s review our objectives…</vt:lpstr>
      <vt:lpstr> Safety Planning </vt:lpstr>
      <vt:lpstr>E: Conducting Training</vt:lpstr>
      <vt:lpstr>Conducting Training </vt:lpstr>
      <vt:lpstr>Conducting Training </vt:lpstr>
      <vt:lpstr>Conducting Training </vt:lpstr>
      <vt:lpstr>Conducting Training </vt:lpstr>
      <vt:lpstr>Conducting Training </vt:lpstr>
      <vt:lpstr>Conducting Training </vt:lpstr>
      <vt:lpstr>Conducting Training </vt:lpstr>
      <vt:lpstr>F: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lpstr>Presentation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Parish Domestic Violence Workers</dc:title>
  <dc:creator>Carole &amp; John Monaco</dc:creator>
  <cp:lastModifiedBy>AoC User</cp:lastModifiedBy>
  <cp:revision>1191</cp:revision>
  <cp:lastPrinted>2015-03-08T19:51:21Z</cp:lastPrinted>
  <dcterms:created xsi:type="dcterms:W3CDTF">2013-04-20T18:55:30Z</dcterms:created>
  <dcterms:modified xsi:type="dcterms:W3CDTF">2016-06-27T15:39:43Z</dcterms:modified>
</cp:coreProperties>
</file>