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4" r:id="rId37"/>
    <p:sldId id="299" r:id="rId38"/>
    <p:sldId id="300" r:id="rId39"/>
    <p:sldId id="301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16" y="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DE2B-3A0E-694F-872E-85F296E0E748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D721-6AAE-EF41-9AE4-C07FAB82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6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DE2B-3A0E-694F-872E-85F296E0E748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D721-6AAE-EF41-9AE4-C07FAB82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8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DE2B-3A0E-694F-872E-85F296E0E748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D721-6AAE-EF41-9AE4-C07FAB82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7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DE2B-3A0E-694F-872E-85F296E0E748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D721-6AAE-EF41-9AE4-C07FAB82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0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DE2B-3A0E-694F-872E-85F296E0E748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D721-6AAE-EF41-9AE4-C07FAB82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DE2B-3A0E-694F-872E-85F296E0E748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D721-6AAE-EF41-9AE4-C07FAB82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9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DE2B-3A0E-694F-872E-85F296E0E748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D721-6AAE-EF41-9AE4-C07FAB82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5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DE2B-3A0E-694F-872E-85F296E0E748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D721-6AAE-EF41-9AE4-C07FAB82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8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DE2B-3A0E-694F-872E-85F296E0E748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D721-6AAE-EF41-9AE4-C07FAB82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5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DE2B-3A0E-694F-872E-85F296E0E748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D721-6AAE-EF41-9AE4-C07FAB82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5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DE2B-3A0E-694F-872E-85F296E0E748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D721-6AAE-EF41-9AE4-C07FAB82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EDE2B-3A0E-694F-872E-85F296E0E748}" type="datetimeFigureOut">
              <a:rPr lang="en-US" smtClean="0"/>
              <a:t>11/13/13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1D721-6AAE-EF41-9AE4-C07FAB826F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4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stpiusvparish.org" TargetMode="External"/><Relationship Id="rId4" Type="http://schemas.openxmlformats.org/officeDocument/2006/relationships/hyperlink" Target="http://www.futureswithoutviolence.org" TargetMode="External"/><Relationship Id="rId5" Type="http://schemas.openxmlformats.org/officeDocument/2006/relationships/hyperlink" Target="http://www.devon.gov.uk/index/childrenfamilies/domestic_violence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aithtrustinstitute.org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illinoisattornerygeneral.gov/women/vittims.html" TargetMode="External"/><Relationship Id="rId4" Type="http://schemas.openxmlformats.org/officeDocument/2006/relationships/hyperlink" Target="http://www.illinoisattorneygeneral.gov/women/victim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lcadv.org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ate.il.us/DCFS/docs/CFS_1050-21_Mandated_Reporter_Manual.pdf" TargetMode="External"/><Relationship Id="rId3" Type="http://schemas.openxmlformats.org/officeDocument/2006/relationships/hyperlink" Target="http://www.ilga.gov/legislation/ilcs/ilcs3.asp?ActID=2100&amp;ChapterID=5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Do’s and Don’ts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14450" lvl="2" indent="-514350">
              <a:buFont typeface="Wingdings" charset="2"/>
              <a:buChar char="§"/>
            </a:pPr>
            <a:r>
              <a:rPr lang="en-US" sz="3200" dirty="0" smtClean="0"/>
              <a:t>Victims</a:t>
            </a:r>
          </a:p>
          <a:p>
            <a:pPr marL="1314450" lvl="2" indent="-514350">
              <a:buFont typeface="Wingdings" charset="2"/>
              <a:buChar char="§"/>
            </a:pPr>
            <a:r>
              <a:rPr lang="en-US" sz="3200" dirty="0" smtClean="0"/>
              <a:t>Perpetrators</a:t>
            </a:r>
          </a:p>
          <a:p>
            <a:pPr marL="1314450" lvl="2" indent="-514350">
              <a:buFont typeface="Wingdings" charset="2"/>
              <a:buChar char="§"/>
            </a:pPr>
            <a:r>
              <a:rPr lang="en-US" sz="3200" smtClean="0"/>
              <a:t>Witnesses/Children</a:t>
            </a:r>
            <a:endParaRPr lang="en-US" sz="3200" dirty="0" smtClean="0"/>
          </a:p>
          <a:p>
            <a:pPr marL="1314450" lvl="2" indent="-514350">
              <a:buFont typeface="Wingdings" charset="2"/>
              <a:buChar char="§"/>
            </a:pPr>
            <a:endParaRPr lang="en-US" sz="3200" dirty="0" smtClean="0"/>
          </a:p>
          <a:p>
            <a:pPr marL="800100" lvl="2" indent="0" algn="ctr">
              <a:buNone/>
            </a:pPr>
            <a:endParaRPr lang="en-US" sz="4800" dirty="0" smtClean="0"/>
          </a:p>
          <a:p>
            <a:pPr marL="1314450" lvl="2" indent="-514350">
              <a:buFont typeface="Wingdings" charset="2"/>
              <a:buChar char="§"/>
            </a:pPr>
            <a:endParaRPr lang="en-US" sz="4800" dirty="0" smtClean="0"/>
          </a:p>
          <a:p>
            <a:pPr marL="1314450" lvl="2" indent="-514350">
              <a:buFont typeface="Courier New"/>
              <a:buChar char="o"/>
            </a:pPr>
            <a:endParaRPr lang="en-US" sz="3200" dirty="0"/>
          </a:p>
          <a:p>
            <a:pPr marL="1314450" lvl="2" indent="-514350">
              <a:buFont typeface="Courier New"/>
              <a:buChar char="o"/>
            </a:pPr>
            <a:endParaRPr lang="en-US" sz="3200" dirty="0" smtClean="0"/>
          </a:p>
          <a:p>
            <a:pPr marL="1314450" lvl="2" indent="-514350">
              <a:buFont typeface="Courier New"/>
              <a:buChar char="o"/>
            </a:pPr>
            <a:endParaRPr lang="en-US" sz="3200" dirty="0"/>
          </a:p>
          <a:p>
            <a:pPr marL="1314450" lvl="2" indent="-514350">
              <a:buFont typeface="Courier New"/>
              <a:buChar char="o"/>
            </a:pPr>
            <a:endParaRPr lang="en-US" sz="3200" dirty="0" smtClean="0"/>
          </a:p>
          <a:p>
            <a:pPr marL="800100" lvl="2" indent="0" algn="r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63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Don’ts – Abusive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 smtClean="0"/>
              <a:t>Do not:</a:t>
            </a:r>
          </a:p>
          <a:p>
            <a:pPr lvl="2"/>
            <a:r>
              <a:rPr lang="en-US" sz="2800" dirty="0"/>
              <a:t>approach him or let him know that you know about his violence unless:  </a:t>
            </a:r>
            <a:endParaRPr lang="en-US" sz="2800" dirty="0" smtClean="0"/>
          </a:p>
          <a:p>
            <a:pPr lvl="3">
              <a:buFont typeface="Courier New"/>
              <a:buChar char="o"/>
            </a:pPr>
            <a:r>
              <a:rPr lang="en-US" sz="2300" dirty="0" smtClean="0"/>
              <a:t>The </a:t>
            </a:r>
            <a:r>
              <a:rPr lang="en-US" sz="2300" dirty="0"/>
              <a:t>victim wants you to. </a:t>
            </a:r>
            <a:endParaRPr lang="en-US" sz="2300" dirty="0" smtClean="0"/>
          </a:p>
          <a:p>
            <a:pPr lvl="3">
              <a:buFont typeface="Courier New"/>
              <a:buChar char="o"/>
            </a:pPr>
            <a:r>
              <a:rPr lang="en-US" sz="2300" dirty="0" smtClean="0"/>
              <a:t>She </a:t>
            </a:r>
            <a:r>
              <a:rPr lang="en-US" sz="2300" dirty="0"/>
              <a:t>is aware you plan to talk to him. </a:t>
            </a:r>
            <a:endParaRPr lang="en-US" sz="2300" dirty="0" smtClean="0"/>
          </a:p>
          <a:p>
            <a:pPr lvl="3">
              <a:buFont typeface="Courier New"/>
              <a:buChar char="o"/>
            </a:pPr>
            <a:r>
              <a:rPr lang="en-US" sz="2300" dirty="0" smtClean="0"/>
              <a:t>You </a:t>
            </a:r>
            <a:r>
              <a:rPr lang="en-US" sz="2300" dirty="0"/>
              <a:t>are certain that his partner is safely separated from him. </a:t>
            </a:r>
            <a:endParaRPr lang="en-US" sz="2300" dirty="0" smtClean="0"/>
          </a:p>
          <a:p>
            <a:pPr lvl="2"/>
            <a:r>
              <a:rPr lang="en-US" sz="2800" dirty="0"/>
              <a:t>go to him to confirm the victim’s story</a:t>
            </a:r>
            <a:r>
              <a:rPr lang="en-US" sz="2800" dirty="0" smtClean="0"/>
              <a:t>.</a:t>
            </a:r>
          </a:p>
          <a:p>
            <a:pPr lvl="2"/>
            <a:r>
              <a:rPr lang="en-US" sz="2800" dirty="0"/>
              <a:t>meet with him alone. Meet in your office or public place where others are present. </a:t>
            </a:r>
          </a:p>
          <a:p>
            <a:pPr marL="914400" lvl="2" indent="0">
              <a:buNone/>
            </a:pPr>
            <a:endParaRPr lang="en-US" sz="2700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Don’ts – Abusive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>
              <a:buFont typeface="Wingdings" charset="2"/>
              <a:buChar char="§"/>
            </a:pPr>
            <a:r>
              <a:rPr lang="en-US" sz="4600" dirty="0" smtClean="0"/>
              <a:t>Do not:</a:t>
            </a:r>
          </a:p>
          <a:p>
            <a:pPr lvl="2"/>
            <a:r>
              <a:rPr lang="en-US" sz="4000" dirty="0" smtClean="0"/>
              <a:t>give </a:t>
            </a:r>
            <a:r>
              <a:rPr lang="en-US" sz="4000" dirty="0"/>
              <a:t>him any information about his partner or her whereabouts. </a:t>
            </a:r>
          </a:p>
          <a:p>
            <a:pPr lvl="2"/>
            <a:r>
              <a:rPr lang="en-US" sz="4000" dirty="0"/>
              <a:t>be taken in by his minimization, </a:t>
            </a:r>
            <a:r>
              <a:rPr lang="en-US" sz="4000" dirty="0" smtClean="0"/>
              <a:t>denial, </a:t>
            </a:r>
            <a:r>
              <a:rPr lang="en-US" sz="4000" dirty="0"/>
              <a:t>or lying about his violence. </a:t>
            </a:r>
          </a:p>
          <a:p>
            <a:pPr lvl="2"/>
            <a:r>
              <a:rPr lang="en-US" sz="4000" dirty="0" smtClean="0"/>
              <a:t>confuse </a:t>
            </a:r>
            <a:r>
              <a:rPr lang="en-US" sz="4000" dirty="0"/>
              <a:t>his remorse with true repentance. </a:t>
            </a:r>
          </a:p>
          <a:p>
            <a:pPr lvl="2"/>
            <a:r>
              <a:rPr lang="en-US" sz="4000" dirty="0" smtClean="0"/>
              <a:t>forgive </a:t>
            </a:r>
            <a:r>
              <a:rPr lang="en-US" sz="4000" dirty="0"/>
              <a:t>an abuser quickly and easily. </a:t>
            </a:r>
            <a:endParaRPr lang="en-US" sz="4000" dirty="0" smtClean="0"/>
          </a:p>
          <a:p>
            <a:pPr lvl="2"/>
            <a:r>
              <a:rPr lang="en-US" sz="4000" dirty="0"/>
              <a:t>send him home with just a prayer. </a:t>
            </a:r>
          </a:p>
          <a:p>
            <a:pPr lvl="2"/>
            <a:endParaRPr lang="en-US" sz="3000" dirty="0" smtClean="0"/>
          </a:p>
          <a:p>
            <a:pPr marL="914400" lvl="2" indent="0">
              <a:buNone/>
            </a:pPr>
            <a:endParaRPr lang="en-US" sz="2800" dirty="0" smtClean="0"/>
          </a:p>
          <a:p>
            <a:pPr lvl="2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24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Don’ts – Abusive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 smtClean="0"/>
              <a:t>Do not:</a:t>
            </a:r>
          </a:p>
          <a:p>
            <a:pPr lvl="2"/>
            <a:r>
              <a:rPr lang="en-US" sz="2800" dirty="0" smtClean="0"/>
              <a:t>be </a:t>
            </a:r>
            <a:r>
              <a:rPr lang="en-US" sz="2800" dirty="0"/>
              <a:t>taken in by his “conversion” </a:t>
            </a:r>
            <a:r>
              <a:rPr lang="en-US" sz="2800" dirty="0" smtClean="0"/>
              <a:t>experience.  </a:t>
            </a:r>
            <a:endParaRPr lang="en-US" sz="2800" dirty="0"/>
          </a:p>
          <a:p>
            <a:pPr lvl="2"/>
            <a:r>
              <a:rPr lang="en-US" sz="2800" dirty="0" smtClean="0"/>
              <a:t>advocate </a:t>
            </a:r>
            <a:r>
              <a:rPr lang="en-US" sz="2800" dirty="0"/>
              <a:t>for the abuser to avoid the legal consequences of his </a:t>
            </a:r>
            <a:r>
              <a:rPr lang="en-US" sz="2800" dirty="0" smtClean="0"/>
              <a:t>violence. </a:t>
            </a:r>
          </a:p>
          <a:p>
            <a:pPr lvl="2"/>
            <a:r>
              <a:rPr lang="en-US" sz="2800" dirty="0" smtClean="0"/>
              <a:t>provide </a:t>
            </a:r>
            <a:r>
              <a:rPr lang="en-US" sz="2800" dirty="0"/>
              <a:t>a character witness for this purpose in any legal proceedings. 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82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</a:t>
            </a:r>
            <a:br>
              <a:rPr lang="en-US" dirty="0" smtClean="0"/>
            </a:br>
            <a:r>
              <a:rPr lang="en-US" dirty="0" smtClean="0"/>
              <a:t>Questionable Responses to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lnSpc>
                <a:spcPct val="90000"/>
              </a:lnSpc>
              <a:buSzPct val="90000"/>
              <a:buFont typeface="Wingdings" charset="2"/>
              <a:buChar char="§"/>
              <a:defRPr/>
            </a:pPr>
            <a:r>
              <a:rPr lang="en-US" sz="3500" dirty="0" smtClean="0">
                <a:solidFill>
                  <a:srgbClr val="171717"/>
                </a:solidFill>
                <a:cs typeface="ＭＳ Ｐゴシック" charset="0"/>
              </a:rPr>
              <a:t>You feel it is necessary to get both sides </a:t>
            </a:r>
            <a:r>
              <a:rPr lang="en-US" sz="3500" dirty="0">
                <a:solidFill>
                  <a:srgbClr val="171717"/>
                </a:solidFill>
                <a:cs typeface="ＭＳ Ｐゴシック" charset="0"/>
              </a:rPr>
              <a:t>b</a:t>
            </a:r>
            <a:r>
              <a:rPr lang="en-US" sz="3500" dirty="0" smtClean="0">
                <a:solidFill>
                  <a:srgbClr val="171717"/>
                </a:solidFill>
                <a:cs typeface="ＭＳ Ｐゴシック" charset="0"/>
              </a:rPr>
              <a:t>ecause…</a:t>
            </a:r>
          </a:p>
          <a:p>
            <a:pPr lvl="2">
              <a:lnSpc>
                <a:spcPct val="90000"/>
              </a:lnSpc>
              <a:buSzPct val="90000"/>
              <a:defRPr/>
            </a:pPr>
            <a:r>
              <a:rPr lang="en-US" sz="3000" dirty="0" smtClean="0">
                <a:solidFill>
                  <a:srgbClr val="171717"/>
                </a:solidFill>
                <a:cs typeface="ＭＳ Ｐゴシック" charset="0"/>
              </a:rPr>
              <a:t>You want to be fair.</a:t>
            </a:r>
          </a:p>
          <a:p>
            <a:pPr lvl="2">
              <a:lnSpc>
                <a:spcPct val="90000"/>
              </a:lnSpc>
              <a:buSzPct val="90000"/>
              <a:defRPr/>
            </a:pPr>
            <a:r>
              <a:rPr lang="en-US" sz="3000" dirty="0" smtClean="0">
                <a:solidFill>
                  <a:srgbClr val="171717"/>
                </a:solidFill>
                <a:cs typeface="ＭＳ Ｐゴシック" charset="0"/>
              </a:rPr>
              <a:t>You are afraid that she </a:t>
            </a:r>
            <a:r>
              <a:rPr lang="en-US" sz="3000" dirty="0">
                <a:solidFill>
                  <a:srgbClr val="171717"/>
                </a:solidFill>
                <a:cs typeface="ＭＳ Ｐゴシック" charset="0"/>
              </a:rPr>
              <a:t>may be exaggerating. She may be the cause of the problem</a:t>
            </a:r>
            <a:r>
              <a:rPr lang="en-US" sz="3000" dirty="0">
                <a:solidFill>
                  <a:srgbClr val="400080"/>
                </a:solidFill>
                <a:cs typeface="ＭＳ Ｐゴシック" charset="0"/>
              </a:rPr>
              <a:t>.</a:t>
            </a:r>
          </a:p>
          <a:p>
            <a:pPr lvl="2">
              <a:lnSpc>
                <a:spcPct val="90000"/>
              </a:lnSpc>
              <a:buSzPct val="90000"/>
              <a:defRPr/>
            </a:pPr>
            <a:r>
              <a:rPr lang="en-US" sz="3000" dirty="0" smtClean="0">
                <a:solidFill>
                  <a:srgbClr val="171717"/>
                </a:solidFill>
                <a:cs typeface="ＭＳ Ｐゴシック" charset="0"/>
              </a:rPr>
              <a:t>You </a:t>
            </a:r>
            <a:r>
              <a:rPr lang="en-US" sz="3000" dirty="0">
                <a:solidFill>
                  <a:srgbClr val="171717"/>
                </a:solidFill>
                <a:cs typeface="ＭＳ Ｐゴシック" charset="0"/>
              </a:rPr>
              <a:t>make </a:t>
            </a:r>
            <a:r>
              <a:rPr lang="en-US" sz="3000" dirty="0" smtClean="0">
                <a:solidFill>
                  <a:srgbClr val="171717"/>
                </a:solidFill>
                <a:cs typeface="ＭＳ Ｐゴシック" charset="0"/>
              </a:rPr>
              <a:t>an appointment </a:t>
            </a:r>
            <a:r>
              <a:rPr lang="en-US" sz="3000" dirty="0">
                <a:solidFill>
                  <a:srgbClr val="171717"/>
                </a:solidFill>
                <a:cs typeface="ＭＳ Ｐゴシック" charset="0"/>
              </a:rPr>
              <a:t>with both of them</a:t>
            </a:r>
            <a:r>
              <a:rPr lang="en-US" sz="3000" dirty="0" smtClean="0">
                <a:solidFill>
                  <a:srgbClr val="171717"/>
                </a:solidFill>
                <a:cs typeface="ＭＳ Ｐゴシック" charset="0"/>
              </a:rPr>
              <a:t>. </a:t>
            </a:r>
          </a:p>
          <a:p>
            <a:pPr lvl="1">
              <a:lnSpc>
                <a:spcPct val="90000"/>
              </a:lnSpc>
              <a:buSzPct val="90000"/>
              <a:buFont typeface="Wingdings" charset="2"/>
              <a:buChar char="§"/>
              <a:defRPr/>
            </a:pPr>
            <a:r>
              <a:rPr lang="en-US" sz="3500" dirty="0" smtClean="0">
                <a:solidFill>
                  <a:srgbClr val="171717"/>
                </a:solidFill>
                <a:cs typeface="ＭＳ Ｐゴシック" charset="0"/>
              </a:rPr>
              <a:t>Bad idea. This is dangerous.</a:t>
            </a:r>
          </a:p>
          <a:p>
            <a:pPr marL="457200" lvl="1" indent="0">
              <a:lnSpc>
                <a:spcPct val="90000"/>
              </a:lnSpc>
              <a:buSzPct val="90000"/>
              <a:buNone/>
              <a:defRPr/>
            </a:pPr>
            <a:endParaRPr lang="en-US" sz="2200" dirty="0" smtClean="0">
              <a:solidFill>
                <a:srgbClr val="171717"/>
              </a:solidFill>
              <a:cs typeface="ＭＳ Ｐゴシック" charset="0"/>
            </a:endParaRPr>
          </a:p>
          <a:p>
            <a:pPr marL="457200" lvl="1" indent="0">
              <a:lnSpc>
                <a:spcPct val="90000"/>
              </a:lnSpc>
              <a:buSzPct val="90000"/>
              <a:buNone/>
              <a:defRPr/>
            </a:pPr>
            <a:endParaRPr lang="en-US" sz="2200" dirty="0">
              <a:solidFill>
                <a:srgbClr val="171717"/>
              </a:solidFill>
              <a:cs typeface="ＭＳ Ｐゴシック" charset="0"/>
            </a:endParaRPr>
          </a:p>
          <a:p>
            <a:pPr marL="457200" lvl="1" indent="0" algn="r">
              <a:buNone/>
            </a:pPr>
            <a:r>
              <a:rPr lang="en-US" sz="1500" dirty="0" smtClean="0"/>
              <a:t>Fr. Charles W. Dahm, O.P</a:t>
            </a:r>
            <a:r>
              <a:rPr lang="en-US" sz="1500" dirty="0" smtClean="0"/>
              <a:t>.</a:t>
            </a:r>
            <a:endParaRPr lang="en-US" sz="1500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8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</a:t>
            </a:r>
            <a:br>
              <a:rPr lang="en-US" dirty="0" smtClean="0"/>
            </a:br>
            <a:r>
              <a:rPr lang="en-US" dirty="0" smtClean="0"/>
              <a:t>Questionable Responses to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Wingdings" charset="2"/>
              <a:buChar char="§"/>
              <a:defRPr/>
            </a:pPr>
            <a:r>
              <a:rPr lang="en-US" sz="3200" dirty="0" smtClean="0">
                <a:solidFill>
                  <a:srgbClr val="171717"/>
                </a:solidFill>
                <a:cs typeface="ＭＳ Ｐゴシック" charset="0"/>
              </a:rPr>
              <a:t>Your bias </a:t>
            </a:r>
            <a:r>
              <a:rPr lang="en-US" sz="3200" dirty="0">
                <a:solidFill>
                  <a:srgbClr val="171717"/>
                </a:solidFill>
                <a:cs typeface="ＭＳ Ｐゴシック" charset="0"/>
              </a:rPr>
              <a:t>is to save the </a:t>
            </a:r>
            <a:r>
              <a:rPr lang="en-US" sz="3200" dirty="0" smtClean="0">
                <a:solidFill>
                  <a:srgbClr val="171717"/>
                </a:solidFill>
                <a:cs typeface="ＭＳ Ｐゴシック" charset="0"/>
              </a:rPr>
              <a:t>marriage.  So…</a:t>
            </a:r>
            <a:endParaRPr lang="en-US" sz="3200" dirty="0">
              <a:solidFill>
                <a:srgbClr val="171717"/>
              </a:solidFill>
              <a:cs typeface="ＭＳ Ｐゴシック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2800" dirty="0">
                <a:solidFill>
                  <a:srgbClr val="171717"/>
                </a:solidFill>
                <a:cs typeface="ＭＳ Ｐゴシック" charset="0"/>
              </a:rPr>
              <a:t>Y</a:t>
            </a:r>
            <a:r>
              <a:rPr lang="en-US" sz="2800" dirty="0" smtClean="0">
                <a:solidFill>
                  <a:srgbClr val="171717"/>
                </a:solidFill>
                <a:cs typeface="ＭＳ Ｐゴシック" charset="0"/>
              </a:rPr>
              <a:t>ou encourage </a:t>
            </a:r>
            <a:r>
              <a:rPr lang="en-US" sz="2800" dirty="0">
                <a:solidFill>
                  <a:srgbClr val="171717"/>
                </a:solidFill>
                <a:cs typeface="ＭＳ Ｐゴシック" charset="0"/>
              </a:rPr>
              <a:t>her to be forgiving.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800" dirty="0">
                <a:solidFill>
                  <a:srgbClr val="171717"/>
                </a:solidFill>
                <a:cs typeface="ＭＳ Ｐゴシック" charset="0"/>
              </a:rPr>
              <a:t>Give her tips on how not to avoid antagonizing abuser. </a:t>
            </a:r>
            <a:endParaRPr lang="en-US" altLang="ja-JP" sz="2800" dirty="0">
              <a:solidFill>
                <a:srgbClr val="171717"/>
              </a:solidFill>
              <a:cs typeface="ＭＳ Ｐゴシック" charset="0"/>
            </a:endParaRPr>
          </a:p>
          <a:p>
            <a:pPr lvl="2">
              <a:lnSpc>
                <a:spcPct val="90000"/>
              </a:lnSpc>
              <a:defRPr/>
            </a:pPr>
            <a:r>
              <a:rPr lang="en-US" sz="2800" dirty="0">
                <a:solidFill>
                  <a:srgbClr val="171717"/>
                </a:solidFill>
                <a:cs typeface="ＭＳ Ｐゴシック" charset="0"/>
              </a:rPr>
              <a:t>You recommend marriage counseling.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800" dirty="0">
                <a:solidFill>
                  <a:srgbClr val="171717"/>
                </a:solidFill>
                <a:cs typeface="ＭＳ Ｐゴシック" charset="0"/>
              </a:rPr>
              <a:t>Y</a:t>
            </a:r>
            <a:r>
              <a:rPr lang="en-US" sz="2800" dirty="0" smtClean="0">
                <a:solidFill>
                  <a:srgbClr val="171717"/>
                </a:solidFill>
                <a:cs typeface="ＭＳ Ｐゴシック" charset="0"/>
              </a:rPr>
              <a:t>ou </a:t>
            </a:r>
            <a:r>
              <a:rPr lang="en-US" sz="2800" dirty="0">
                <a:solidFill>
                  <a:srgbClr val="171717"/>
                </a:solidFill>
                <a:cs typeface="ＭＳ Ｐゴシック" charset="0"/>
              </a:rPr>
              <a:t>pray with her for healing the marriage.</a:t>
            </a:r>
          </a:p>
          <a:p>
            <a:pPr lvl="1">
              <a:buFont typeface="Wingdings" charset="2"/>
              <a:buChar char="§"/>
            </a:pPr>
            <a:r>
              <a:rPr lang="en-US" sz="3200" b="1" dirty="0" smtClean="0"/>
              <a:t>Bad ideas.  These actions do not provide help.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48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</a:t>
            </a:r>
            <a:br>
              <a:rPr lang="en-US" dirty="0" smtClean="0"/>
            </a:br>
            <a:r>
              <a:rPr lang="en-US" dirty="0" smtClean="0"/>
              <a:t>Good Responses to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lvl="2" indent="-457200">
              <a:buClr>
                <a:schemeClr val="tx1"/>
              </a:buClr>
              <a:buSzPct val="90000"/>
              <a:buFont typeface="Wingdings" charset="2"/>
              <a:buChar char="§"/>
              <a:defRPr/>
            </a:pPr>
            <a:r>
              <a:rPr lang="en-US" sz="3200" dirty="0" smtClean="0"/>
              <a:t>Be aware.</a:t>
            </a:r>
            <a:endParaRPr lang="en-US" sz="3200" dirty="0"/>
          </a:p>
          <a:p>
            <a:pPr marL="1314450" lvl="3" indent="-457200">
              <a:buClr>
                <a:schemeClr val="tx1"/>
              </a:buClr>
              <a:buSzPct val="9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171717"/>
                </a:solidFill>
                <a:cs typeface="ＭＳ Ｐゴシック" charset="0"/>
              </a:rPr>
              <a:t>Investigate the possible presence of DV </a:t>
            </a:r>
            <a:r>
              <a:rPr lang="en-US" sz="2800" dirty="0">
                <a:solidFill>
                  <a:srgbClr val="171717"/>
                </a:solidFill>
                <a:cs typeface="ＭＳ Ｐゴシック" charset="0"/>
              </a:rPr>
              <a:t>with </a:t>
            </a:r>
            <a:r>
              <a:rPr lang="en-US" sz="2800" dirty="0" smtClean="0">
                <a:solidFill>
                  <a:srgbClr val="171717"/>
                </a:solidFill>
                <a:cs typeface="ＭＳ Ｐゴシック" charset="0"/>
              </a:rPr>
              <a:t>the victim privately. </a:t>
            </a:r>
            <a:r>
              <a:rPr lang="en-US" sz="2800" dirty="0">
                <a:solidFill>
                  <a:srgbClr val="171717"/>
                </a:solidFill>
                <a:cs typeface="ＭＳ Ｐゴシック" charset="0"/>
              </a:rPr>
              <a:t>For example, at sacramental registration, confession…</a:t>
            </a:r>
            <a:endParaRPr lang="en-US" sz="2800" dirty="0"/>
          </a:p>
          <a:p>
            <a:pPr marL="1314450" lvl="3" indent="-457200">
              <a:buSzPct val="90000"/>
              <a:buFont typeface="Arial"/>
              <a:buChar char="•"/>
              <a:defRPr/>
            </a:pPr>
            <a:r>
              <a:rPr lang="en-US" sz="2800" dirty="0" smtClean="0">
                <a:solidFill>
                  <a:srgbClr val="171717"/>
                </a:solidFill>
                <a:cs typeface="ＭＳ Ｐゴシック" charset="0"/>
              </a:rPr>
              <a:t>Be sensitive to any sign of DV––physical, emotional, or economic––and investigate. 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77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</a:t>
            </a:r>
            <a:br>
              <a:rPr lang="en-US" dirty="0" smtClean="0"/>
            </a:br>
            <a:r>
              <a:rPr lang="en-US" dirty="0" smtClean="0"/>
              <a:t>Good Responses to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Wingdings" charset="2"/>
              <a:buChar char="§"/>
            </a:pPr>
            <a:r>
              <a:rPr lang="en-US" dirty="0" smtClean="0"/>
              <a:t> </a:t>
            </a:r>
            <a:r>
              <a:rPr lang="en-US" sz="3500" dirty="0" smtClean="0"/>
              <a:t>Ask questions</a:t>
            </a:r>
            <a:r>
              <a:rPr lang="en-US" sz="3500" dirty="0"/>
              <a:t> </a:t>
            </a:r>
            <a:r>
              <a:rPr lang="en-US" sz="3500" dirty="0" smtClean="0"/>
              <a:t>and probe.</a:t>
            </a:r>
          </a:p>
          <a:p>
            <a:pPr lvl="2"/>
            <a:r>
              <a:rPr lang="en-US" sz="2600" dirty="0" smtClean="0"/>
              <a:t>If she is angry, ask why.</a:t>
            </a:r>
          </a:p>
          <a:p>
            <a:pPr lvl="2"/>
            <a:r>
              <a:rPr lang="en-US" sz="2600" dirty="0" smtClean="0"/>
              <a:t>Does he hit you?</a:t>
            </a:r>
          </a:p>
          <a:p>
            <a:pPr lvl="2"/>
            <a:r>
              <a:rPr lang="en-US" sz="2600" dirty="0" smtClean="0"/>
              <a:t>Does he use bad language directed at you?</a:t>
            </a:r>
          </a:p>
          <a:p>
            <a:pPr lvl="2"/>
            <a:r>
              <a:rPr lang="en-US" sz="2600" dirty="0" smtClean="0"/>
              <a:t>Is he jealous, controlling?  How so?</a:t>
            </a:r>
          </a:p>
          <a:p>
            <a:pPr lvl="2"/>
            <a:r>
              <a:rPr lang="en-US" sz="2600" dirty="0" smtClean="0"/>
              <a:t>Are you afraid?  What causes your fear?</a:t>
            </a:r>
          </a:p>
          <a:p>
            <a:pPr lvl="2"/>
            <a:r>
              <a:rPr lang="en-US" sz="2600" dirty="0" smtClean="0"/>
              <a:t>Does he share money with you?</a:t>
            </a:r>
          </a:p>
          <a:p>
            <a:pPr lvl="2"/>
            <a:r>
              <a:rPr lang="en-US" sz="2600" dirty="0" smtClean="0"/>
              <a:t>Do you have anyone to talk to?</a:t>
            </a:r>
          </a:p>
          <a:p>
            <a:pPr lvl="2"/>
            <a:r>
              <a:rPr lang="en-US" sz="2600" dirty="0" smtClean="0"/>
              <a:t>Does he threaten you?</a:t>
            </a:r>
          </a:p>
          <a:p>
            <a:pPr lvl="2"/>
            <a:r>
              <a:rPr lang="en-US" sz="2600" dirty="0" smtClean="0"/>
              <a:t>Are the children safe? How are they treated?</a:t>
            </a:r>
            <a:endParaRPr lang="en-US" sz="2600" dirty="0"/>
          </a:p>
          <a:p>
            <a:pPr lvl="1">
              <a:buFont typeface="Arial"/>
              <a:buChar char="•"/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07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 </a:t>
            </a:r>
            <a:br>
              <a:rPr lang="en-US" dirty="0" smtClean="0"/>
            </a:br>
            <a:r>
              <a:rPr lang="en-US" dirty="0" smtClean="0"/>
              <a:t>Good Responses to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 smtClean="0"/>
              <a:t>Validate.</a:t>
            </a:r>
          </a:p>
          <a:p>
            <a:pPr lvl="2"/>
            <a:r>
              <a:rPr lang="en-US" dirty="0" smtClean="0"/>
              <a:t>I believe what you are telling me.</a:t>
            </a:r>
          </a:p>
          <a:p>
            <a:pPr lvl="2"/>
            <a:r>
              <a:rPr lang="en-US" dirty="0" smtClean="0"/>
              <a:t>I can sense how difficult this must be for you.</a:t>
            </a:r>
          </a:p>
          <a:p>
            <a:pPr lvl="2"/>
            <a:r>
              <a:rPr lang="en-US" dirty="0" smtClean="0"/>
              <a:t>You are not crazy.</a:t>
            </a:r>
          </a:p>
          <a:p>
            <a:pPr lvl="2"/>
            <a:r>
              <a:rPr lang="en-US" dirty="0" smtClean="0"/>
              <a:t>You are not alone.</a:t>
            </a:r>
          </a:p>
          <a:p>
            <a:pPr lvl="2"/>
            <a:r>
              <a:rPr lang="en-US" dirty="0" smtClean="0"/>
              <a:t>I care about you and your children’s safety and well-being.</a:t>
            </a:r>
          </a:p>
          <a:p>
            <a:pPr lvl="2"/>
            <a:r>
              <a:rPr lang="en-US" dirty="0" smtClean="0"/>
              <a:t>I respect your choices.</a:t>
            </a:r>
          </a:p>
          <a:p>
            <a:pPr lvl="2"/>
            <a:r>
              <a:rPr lang="en-US" dirty="0" smtClean="0"/>
              <a:t>When you are ready, we are here to help.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5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 </a:t>
            </a:r>
            <a:br>
              <a:rPr lang="en-US" dirty="0" smtClean="0"/>
            </a:br>
            <a:r>
              <a:rPr lang="en-US" dirty="0" smtClean="0"/>
              <a:t>Good Responses to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dirty="0" smtClean="0"/>
              <a:t>Motivate.</a:t>
            </a:r>
          </a:p>
          <a:p>
            <a:pPr lvl="2">
              <a:defRPr/>
            </a:pPr>
            <a:r>
              <a:rPr lang="en-US" dirty="0">
                <a:solidFill>
                  <a:srgbClr val="171717"/>
                </a:solidFill>
                <a:cs typeface="ＭＳ Ｐゴシック" charset="0"/>
              </a:rPr>
              <a:t>How is this affecting your children?</a:t>
            </a:r>
          </a:p>
          <a:p>
            <a:pPr lvl="2">
              <a:defRPr/>
            </a:pPr>
            <a:r>
              <a:rPr lang="en-US" dirty="0">
                <a:solidFill>
                  <a:srgbClr val="171717"/>
                </a:solidFill>
                <a:cs typeface="ＭＳ Ｐゴシック" charset="0"/>
              </a:rPr>
              <a:t>Do you want your sons to grow up abusers and your daughters to be submissive to abusers?   </a:t>
            </a:r>
            <a:r>
              <a:rPr lang="en-US" dirty="0" smtClean="0">
                <a:solidFill>
                  <a:srgbClr val="171717"/>
                </a:solidFill>
                <a:cs typeface="ＭＳ Ｐゴシック" charset="0"/>
              </a:rPr>
              <a:t>That</a:t>
            </a:r>
            <a:r>
              <a:rPr lang="en-US" dirty="0">
                <a:solidFill>
                  <a:srgbClr val="171717"/>
                </a:solidFill>
                <a:cs typeface="ＭＳ Ｐゴシック" charset="0"/>
              </a:rPr>
              <a:t> </a:t>
            </a:r>
            <a:r>
              <a:rPr lang="en-US" dirty="0" smtClean="0">
                <a:solidFill>
                  <a:srgbClr val="171717"/>
                </a:solidFill>
                <a:cs typeface="ＭＳ Ｐゴシック" charset="0"/>
              </a:rPr>
              <a:t>i</a:t>
            </a:r>
            <a:r>
              <a:rPr lang="en-US" altLang="ja-JP" dirty="0" smtClean="0">
                <a:solidFill>
                  <a:srgbClr val="171717"/>
                </a:solidFill>
                <a:cs typeface="ＭＳ Ｐゴシック" charset="0"/>
              </a:rPr>
              <a:t>s </a:t>
            </a:r>
            <a:r>
              <a:rPr lang="en-US" altLang="ja-JP" dirty="0">
                <a:solidFill>
                  <a:srgbClr val="171717"/>
                </a:solidFill>
                <a:cs typeface="ＭＳ Ｐゴシック" charset="0"/>
              </a:rPr>
              <a:t>what they are learning.</a:t>
            </a:r>
          </a:p>
          <a:p>
            <a:pPr lvl="2">
              <a:defRPr/>
            </a:pPr>
            <a:r>
              <a:rPr lang="en-US" dirty="0">
                <a:solidFill>
                  <a:srgbClr val="171717"/>
                </a:solidFill>
                <a:cs typeface="ＭＳ Ｐゴシック" charset="0"/>
              </a:rPr>
              <a:t>Do you feel weak and powerless?  Would you like to feel stronger?  </a:t>
            </a:r>
          </a:p>
          <a:p>
            <a:pPr lvl="2">
              <a:defRPr/>
            </a:pPr>
            <a:r>
              <a:rPr lang="en-US" dirty="0">
                <a:solidFill>
                  <a:srgbClr val="171717"/>
                </a:solidFill>
                <a:cs typeface="ＭＳ Ｐゴシック" charset="0"/>
              </a:rPr>
              <a:t>Do you feel depressed? Would you like to feel hope for the future? 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37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 </a:t>
            </a:r>
            <a:br>
              <a:rPr lang="en-US" dirty="0" smtClean="0"/>
            </a:br>
            <a:r>
              <a:rPr lang="en-US" dirty="0" smtClean="0"/>
              <a:t>Good Responses to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 smtClean="0"/>
              <a:t>Provide spiritual direction.  Be prepared to speak to issues such as:</a:t>
            </a:r>
          </a:p>
          <a:p>
            <a:pPr lvl="2"/>
            <a:r>
              <a:rPr lang="en-US" sz="2800" dirty="0" smtClean="0"/>
              <a:t>Why does domestic violence happen?</a:t>
            </a:r>
          </a:p>
          <a:p>
            <a:pPr lvl="2"/>
            <a:r>
              <a:rPr lang="en-US" sz="2800" dirty="0" smtClean="0"/>
              <a:t>Why has God abandoned me?</a:t>
            </a:r>
          </a:p>
          <a:p>
            <a:pPr lvl="2"/>
            <a:r>
              <a:rPr lang="en-US" sz="2800" dirty="0" smtClean="0"/>
              <a:t> I do not feel God’s presence.</a:t>
            </a:r>
          </a:p>
          <a:p>
            <a:pPr lvl="2"/>
            <a:r>
              <a:rPr lang="en-US" sz="2800" dirty="0" smtClean="0"/>
              <a:t>I do not</a:t>
            </a:r>
            <a:r>
              <a:rPr lang="fr-FR" sz="2800" dirty="0" smtClean="0"/>
              <a:t> believe in God.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12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Do’s and Don’ts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14450" lvl="2" indent="-514350">
              <a:buFont typeface="Wingdings" charset="2"/>
              <a:buChar char="§"/>
            </a:pPr>
            <a:endParaRPr lang="en-US" sz="3600" dirty="0" smtClean="0"/>
          </a:p>
          <a:p>
            <a:pPr marL="800100" lvl="2" indent="0">
              <a:buNone/>
            </a:pPr>
            <a:endParaRPr lang="en-US" sz="3200" dirty="0" smtClean="0"/>
          </a:p>
          <a:p>
            <a:pPr algn="ctr">
              <a:buFont typeface="Wingdings" charset="2"/>
              <a:buChar char="§"/>
            </a:pPr>
            <a:r>
              <a:rPr lang="en-US" sz="4400" dirty="0" smtClean="0"/>
              <a:t>Do No Harm!</a:t>
            </a:r>
          </a:p>
          <a:p>
            <a:pPr marL="800100" lvl="2" indent="0" algn="ctr">
              <a:buNone/>
            </a:pPr>
            <a:endParaRPr lang="en-US" sz="3600" dirty="0" smtClean="0"/>
          </a:p>
          <a:p>
            <a:pPr marL="1314450" lvl="2" indent="-514350">
              <a:buFont typeface="Wingdings" charset="2"/>
              <a:buChar char="§"/>
            </a:pPr>
            <a:endParaRPr lang="en-US" sz="4800" dirty="0" smtClean="0"/>
          </a:p>
          <a:p>
            <a:pPr marL="1314450" lvl="2" indent="-514350">
              <a:buFont typeface="Courier New"/>
              <a:buChar char="o"/>
            </a:pPr>
            <a:endParaRPr lang="en-US" sz="3200" dirty="0"/>
          </a:p>
          <a:p>
            <a:pPr marL="1314450" lvl="2" indent="-514350">
              <a:buFont typeface="Courier New"/>
              <a:buChar char="o"/>
            </a:pPr>
            <a:endParaRPr lang="en-US" sz="3200" dirty="0" smtClean="0"/>
          </a:p>
          <a:p>
            <a:pPr marL="1314450" lvl="2" indent="-514350">
              <a:buFont typeface="Courier New"/>
              <a:buChar char="o"/>
            </a:pPr>
            <a:endParaRPr lang="en-US" sz="3200" dirty="0"/>
          </a:p>
          <a:p>
            <a:pPr marL="1314450" lvl="2" indent="-514350">
              <a:buFont typeface="Courier New"/>
              <a:buChar char="o"/>
            </a:pPr>
            <a:endParaRPr lang="en-US" sz="3200" dirty="0" smtClean="0"/>
          </a:p>
          <a:p>
            <a:pPr marL="800100" lvl="2" indent="0" algn="r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 </a:t>
            </a:r>
            <a:br>
              <a:rPr lang="en-US" dirty="0" smtClean="0"/>
            </a:br>
            <a:r>
              <a:rPr lang="en-US" dirty="0" smtClean="0"/>
              <a:t>Good Responses to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/>
              <a:t>Provide spiritual direction.  Be prepared to speak to issues such as</a:t>
            </a:r>
            <a:r>
              <a:rPr lang="en-US" sz="3200" dirty="0" smtClean="0"/>
              <a:t>:</a:t>
            </a:r>
          </a:p>
          <a:p>
            <a:pPr lvl="2"/>
            <a:r>
              <a:rPr lang="fr-FR" sz="2800" dirty="0"/>
              <a:t>I am worthless.</a:t>
            </a:r>
          </a:p>
          <a:p>
            <a:pPr lvl="2"/>
            <a:r>
              <a:rPr lang="en-US" sz="2600" dirty="0" smtClean="0"/>
              <a:t>I am ashamed.  </a:t>
            </a:r>
          </a:p>
          <a:p>
            <a:pPr lvl="2"/>
            <a:r>
              <a:rPr lang="en-US" sz="2600" dirty="0" smtClean="0"/>
              <a:t>My sin has caused this.</a:t>
            </a:r>
          </a:p>
          <a:p>
            <a:pPr lvl="2"/>
            <a:r>
              <a:rPr lang="en-US" sz="2600" dirty="0" smtClean="0"/>
              <a:t>I will never trust or love anyone again.</a:t>
            </a:r>
          </a:p>
          <a:p>
            <a:pPr lvl="2"/>
            <a:r>
              <a:rPr lang="en-US" sz="2600" dirty="0" smtClean="0"/>
              <a:t>I will never get out of this relationship.</a:t>
            </a:r>
          </a:p>
          <a:p>
            <a:pPr lvl="2"/>
            <a:r>
              <a:rPr lang="en-US" sz="2600" dirty="0" smtClean="0"/>
              <a:t>He will kill me.</a:t>
            </a:r>
          </a:p>
          <a:p>
            <a:pPr marL="914400" lvl="2" indent="0">
              <a:buNone/>
            </a:pPr>
            <a:endParaRPr lang="en-US" sz="3200" dirty="0" smtClean="0"/>
          </a:p>
          <a:p>
            <a:pPr lvl="2"/>
            <a:endParaRPr lang="en-US" sz="3200" dirty="0" smtClean="0"/>
          </a:p>
          <a:p>
            <a:pPr lvl="2"/>
            <a:endParaRPr lang="en-US" sz="3200" dirty="0"/>
          </a:p>
          <a:p>
            <a:pPr lvl="2"/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5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 </a:t>
            </a:r>
            <a:br>
              <a:rPr lang="en-US" dirty="0" smtClean="0"/>
            </a:br>
            <a:r>
              <a:rPr lang="en-US" dirty="0" smtClean="0"/>
              <a:t>Good Responses to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sz="3000" dirty="0" smtClean="0"/>
              <a:t>Help</a:t>
            </a:r>
          </a:p>
          <a:p>
            <a:pPr lvl="2"/>
            <a:r>
              <a:rPr lang="en-US" sz="2600" dirty="0"/>
              <a:t>Accompanying her through steps </a:t>
            </a:r>
            <a:r>
              <a:rPr lang="en-US" sz="2600" b="1" dirty="0"/>
              <a:t>she</a:t>
            </a:r>
            <a:r>
              <a:rPr lang="en-US" sz="2600" dirty="0"/>
              <a:t> chooses:</a:t>
            </a:r>
          </a:p>
          <a:p>
            <a:pPr lvl="3">
              <a:buFont typeface="Courier New"/>
              <a:buChar char="o"/>
            </a:pPr>
            <a:r>
              <a:rPr lang="en-US" sz="2600" dirty="0"/>
              <a:t>Calling to </a:t>
            </a:r>
            <a:r>
              <a:rPr lang="en-US" sz="2600" dirty="0" smtClean="0"/>
              <a:t>shelters.</a:t>
            </a:r>
            <a:endParaRPr lang="en-US" sz="2600" dirty="0"/>
          </a:p>
          <a:p>
            <a:pPr lvl="3">
              <a:buFont typeface="Courier New"/>
              <a:buChar char="o"/>
            </a:pPr>
            <a:r>
              <a:rPr lang="en-US" sz="2600" dirty="0"/>
              <a:t>Visiting </a:t>
            </a:r>
            <a:r>
              <a:rPr lang="en-US" sz="2600" dirty="0" smtClean="0"/>
              <a:t>the </a:t>
            </a:r>
            <a:r>
              <a:rPr lang="en-US" sz="2600" dirty="0"/>
              <a:t>police </a:t>
            </a:r>
            <a:r>
              <a:rPr lang="en-US" sz="2600" dirty="0" smtClean="0"/>
              <a:t>station.</a:t>
            </a:r>
            <a:endParaRPr lang="en-US" sz="2600" dirty="0"/>
          </a:p>
          <a:p>
            <a:pPr lvl="3">
              <a:buFont typeface="Courier New"/>
              <a:buChar char="o"/>
            </a:pPr>
            <a:r>
              <a:rPr lang="en-US" sz="2600" dirty="0" smtClean="0"/>
              <a:t>Making a safety plan.</a:t>
            </a:r>
          </a:p>
          <a:p>
            <a:pPr lvl="3">
              <a:buFont typeface="Courier New"/>
              <a:buChar char="o"/>
            </a:pPr>
            <a:r>
              <a:rPr lang="en-US" sz="2600" dirty="0" smtClean="0"/>
              <a:t>Obtaining </a:t>
            </a:r>
            <a:r>
              <a:rPr lang="en-US" sz="2600" dirty="0"/>
              <a:t>legal protection</a:t>
            </a:r>
            <a:r>
              <a:rPr lang="en-US" sz="2600" dirty="0" smtClean="0"/>
              <a:t>.</a:t>
            </a:r>
          </a:p>
          <a:p>
            <a:pPr lvl="1">
              <a:buFont typeface="Wingdings" charset="2"/>
              <a:buChar char="§"/>
            </a:pPr>
            <a:r>
              <a:rPr lang="en-US" sz="3000" dirty="0"/>
              <a:t>Maintain contact</a:t>
            </a:r>
          </a:p>
          <a:p>
            <a:pPr lvl="2"/>
            <a:r>
              <a:rPr lang="en-US" sz="2600" dirty="0"/>
              <a:t> Provide your phone number.</a:t>
            </a:r>
          </a:p>
          <a:p>
            <a:pPr marL="457200" lvl="1" indent="0">
              <a:buNone/>
            </a:pPr>
            <a:endParaRPr lang="en-US" sz="3200" dirty="0"/>
          </a:p>
          <a:p>
            <a:pPr marL="914400" lvl="2" indent="0">
              <a:buNone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0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 </a:t>
            </a:r>
            <a:br>
              <a:rPr lang="en-US" dirty="0" smtClean="0"/>
            </a:br>
            <a:r>
              <a:rPr lang="en-US" dirty="0" smtClean="0"/>
              <a:t>Good Responses to Abusers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Be </a:t>
            </a:r>
            <a:r>
              <a:rPr lang="en-US" dirty="0"/>
              <a:t>prepared. He is likely to be</a:t>
            </a:r>
            <a:r>
              <a:rPr lang="en-US" dirty="0" smtClean="0"/>
              <a:t>:</a:t>
            </a:r>
          </a:p>
          <a:p>
            <a:pPr lvl="1">
              <a:buFont typeface="Arial"/>
              <a:buChar char="•"/>
            </a:pPr>
            <a:r>
              <a:rPr lang="en-US" sz="3000" dirty="0"/>
              <a:t>Right </a:t>
            </a:r>
            <a:r>
              <a:rPr lang="en-US" sz="3000" dirty="0" smtClean="0"/>
              <a:t>about everything.</a:t>
            </a:r>
            <a:endParaRPr lang="en-US" sz="3000" dirty="0"/>
          </a:p>
          <a:p>
            <a:pPr lvl="1">
              <a:buFont typeface="Arial"/>
              <a:buChar char="•"/>
            </a:pPr>
            <a:r>
              <a:rPr lang="en-US" sz="3000" dirty="0"/>
              <a:t>In </a:t>
            </a:r>
            <a:r>
              <a:rPr lang="en-US" sz="3000" dirty="0" smtClean="0"/>
              <a:t>denial.</a:t>
            </a:r>
            <a:endParaRPr lang="en-US" sz="3000" dirty="0"/>
          </a:p>
          <a:p>
            <a:pPr lvl="1">
              <a:buFont typeface="Arial"/>
              <a:buChar char="•"/>
            </a:pPr>
            <a:r>
              <a:rPr lang="en-US" sz="3000" dirty="0"/>
              <a:t>Jealous or </a:t>
            </a:r>
            <a:r>
              <a:rPr lang="en-US" sz="3000" dirty="0" smtClean="0"/>
              <a:t>envious.</a:t>
            </a:r>
            <a:endParaRPr lang="en-US" sz="3000" dirty="0"/>
          </a:p>
          <a:p>
            <a:pPr lvl="1">
              <a:buFont typeface="Arial"/>
              <a:buChar char="•"/>
            </a:pPr>
            <a:r>
              <a:rPr lang="en-US" sz="3000" dirty="0"/>
              <a:t>Righteous, </a:t>
            </a:r>
            <a:r>
              <a:rPr lang="en-US" sz="3000" dirty="0" smtClean="0"/>
              <a:t>arrogant, </a:t>
            </a:r>
            <a:r>
              <a:rPr lang="en-US" sz="3000" dirty="0"/>
              <a:t>and </a:t>
            </a:r>
            <a:r>
              <a:rPr lang="en-US" sz="3000" dirty="0" smtClean="0"/>
              <a:t>narcissistic.</a:t>
            </a:r>
            <a:endParaRPr lang="en-US" sz="3000" dirty="0"/>
          </a:p>
          <a:p>
            <a:pPr lvl="1">
              <a:buFont typeface="Arial"/>
              <a:buChar char="•"/>
            </a:pPr>
            <a:r>
              <a:rPr lang="en-US" sz="3000" dirty="0"/>
              <a:t>Angry, </a:t>
            </a:r>
            <a:r>
              <a:rPr lang="en-US" sz="3000" dirty="0" smtClean="0"/>
              <a:t>simmering, </a:t>
            </a:r>
            <a:r>
              <a:rPr lang="en-US" sz="3000" dirty="0"/>
              <a:t>and </a:t>
            </a:r>
            <a:r>
              <a:rPr lang="en-US" sz="3000" dirty="0" smtClean="0"/>
              <a:t>explosive.</a:t>
            </a:r>
            <a:endParaRPr lang="en-US" sz="3000" dirty="0"/>
          </a:p>
          <a:p>
            <a:pPr lvl="1">
              <a:buFont typeface="Arial"/>
              <a:buChar char="•"/>
            </a:pPr>
            <a:r>
              <a:rPr lang="en-US" sz="3000" dirty="0"/>
              <a:t>A </a:t>
            </a:r>
            <a:r>
              <a:rPr lang="en-US" sz="3000" dirty="0" smtClean="0"/>
              <a:t>liar</a:t>
            </a:r>
            <a:r>
              <a:rPr lang="en-US" sz="3000" dirty="0"/>
              <a:t> </a:t>
            </a:r>
            <a:r>
              <a:rPr lang="en-US" sz="3000" dirty="0" smtClean="0"/>
              <a:t>and </a:t>
            </a:r>
            <a:r>
              <a:rPr lang="en-US" sz="3000" dirty="0"/>
              <a:t>self-</a:t>
            </a:r>
            <a:r>
              <a:rPr lang="en-US" sz="3000" dirty="0" smtClean="0"/>
              <a:t>absorbed.</a:t>
            </a:r>
            <a:endParaRPr lang="en-US" sz="3000" dirty="0"/>
          </a:p>
          <a:p>
            <a:pPr lvl="1">
              <a:buFont typeface="Arial"/>
              <a:buChar char="•"/>
            </a:pPr>
            <a:r>
              <a:rPr lang="en-US" sz="3000" dirty="0"/>
              <a:t>Lacks remorse and refuses </a:t>
            </a:r>
            <a:r>
              <a:rPr lang="en-US" sz="3000" dirty="0" smtClean="0"/>
              <a:t>advice. </a:t>
            </a:r>
          </a:p>
          <a:p>
            <a:pPr lvl="1">
              <a:buFont typeface="Arial"/>
              <a:buChar char="•"/>
            </a:pPr>
            <a:r>
              <a:rPr lang="en-US" sz="3000" dirty="0"/>
              <a:t>Be </a:t>
            </a:r>
            <a:r>
              <a:rPr lang="en-US" sz="3000" dirty="0" smtClean="0"/>
              <a:t>careful.  </a:t>
            </a:r>
            <a:r>
              <a:rPr lang="en-US" sz="3000" dirty="0"/>
              <a:t>Abusers tend to be </a:t>
            </a:r>
            <a:r>
              <a:rPr lang="en-US" sz="3000" dirty="0" smtClean="0"/>
              <a:t>charmers.</a:t>
            </a:r>
            <a:endParaRPr lang="en-US" sz="3000" dirty="0"/>
          </a:p>
          <a:p>
            <a:pPr marL="914400" lvl="2" indent="0">
              <a:buNone/>
            </a:pPr>
            <a:endParaRPr lang="en-US" sz="2800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24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 </a:t>
            </a:r>
            <a:br>
              <a:rPr lang="en-US" dirty="0" smtClean="0"/>
            </a:br>
            <a:r>
              <a:rPr lang="en-US" dirty="0" smtClean="0"/>
              <a:t>Good Responses to Abusers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Be aware.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Anger management training is no substitute for DV counseling.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If drinking is an issue, that needs to be addressed apart from DV counseling. </a:t>
            </a:r>
          </a:p>
          <a:p>
            <a:pPr lvl="1">
              <a:buFont typeface="Arial"/>
              <a:buChar char="•"/>
            </a:pPr>
            <a:r>
              <a:rPr lang="en-US" dirty="0"/>
              <a:t>Relate that forgiveness may come in time.  That is up to the victim.</a:t>
            </a:r>
          </a:p>
          <a:p>
            <a:pPr lvl="1">
              <a:buFont typeface="Arial"/>
              <a:buChar char="•"/>
            </a:pPr>
            <a:r>
              <a:rPr lang="en-US" dirty="0"/>
              <a:t>Do not rush to reconciliation.  </a:t>
            </a:r>
            <a:r>
              <a:rPr lang="en-US" dirty="0" smtClean="0"/>
              <a:t>Remorse (being sorry) is </a:t>
            </a:r>
            <a:r>
              <a:rPr lang="en-US" dirty="0"/>
              <a:t>not the same as </a:t>
            </a:r>
            <a:r>
              <a:rPr lang="en-US" dirty="0" smtClean="0"/>
              <a:t>repentance (a </a:t>
            </a:r>
            <a:r>
              <a:rPr lang="en-US" dirty="0"/>
              <a:t>change in </a:t>
            </a:r>
            <a:r>
              <a:rPr lang="en-US" dirty="0" smtClean="0"/>
              <a:t>behavior).</a:t>
            </a:r>
            <a:endParaRPr lang="en-US" dirty="0"/>
          </a:p>
          <a:p>
            <a:pPr marL="914400" lvl="2" indent="0">
              <a:buNone/>
            </a:pPr>
            <a:endParaRPr lang="en-US" sz="2800" dirty="0" smtClean="0"/>
          </a:p>
          <a:p>
            <a:pPr lvl="2"/>
            <a:endParaRPr lang="en-US" sz="3200" dirty="0" smtClean="0"/>
          </a:p>
          <a:p>
            <a:pPr lvl="2"/>
            <a:endParaRPr lang="en-US" sz="3200" dirty="0"/>
          </a:p>
          <a:p>
            <a:pPr lvl="2"/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946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</a:t>
            </a:r>
            <a:br>
              <a:rPr lang="en-US" dirty="0" smtClean="0"/>
            </a:br>
            <a:r>
              <a:rPr lang="en-US" dirty="0" smtClean="0"/>
              <a:t>Good Responses to Abusers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Be straightforward. 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Advise that abuses are the perpetrator’s problem.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 must take responsibility for his actions.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Remorse must be accompanied by positive actions.</a:t>
            </a:r>
          </a:p>
          <a:p>
            <a:pPr lvl="2"/>
            <a:endParaRPr lang="en-US" sz="3200" dirty="0" smtClean="0"/>
          </a:p>
          <a:p>
            <a:pPr marL="914400" lvl="2" indent="0">
              <a:buNone/>
            </a:pPr>
            <a:endParaRPr lang="en-US" sz="3200" dirty="0" smtClean="0"/>
          </a:p>
          <a:p>
            <a:pPr lvl="2"/>
            <a:endParaRPr lang="en-US" sz="3200" dirty="0"/>
          </a:p>
          <a:p>
            <a:pPr lvl="2"/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 </a:t>
            </a:r>
            <a:br>
              <a:rPr lang="en-US" dirty="0" smtClean="0"/>
            </a:br>
            <a:r>
              <a:rPr lang="en-US" dirty="0" smtClean="0"/>
              <a:t>Good</a:t>
            </a:r>
            <a:r>
              <a:rPr lang="en-US" b="1" dirty="0" smtClean="0"/>
              <a:t> </a:t>
            </a:r>
            <a:r>
              <a:rPr lang="en-US" dirty="0" smtClean="0"/>
              <a:t>Responses to Abusers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Point out support.  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Domestic violence counseling is available and necessary.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Recommend individual counseling.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Guide </a:t>
            </a:r>
            <a:r>
              <a:rPr lang="en-US" dirty="0"/>
              <a:t>him to the appropriate community resources.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sz="3200" dirty="0" smtClean="0"/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9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Good Responses to Abusers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Provide spiritual direction.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Do not accept rationalizations.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Pray with him. </a:t>
            </a:r>
            <a:r>
              <a:rPr lang="en-US" dirty="0"/>
              <a:t>T</a:t>
            </a:r>
            <a:r>
              <a:rPr lang="en-US" dirty="0" smtClean="0"/>
              <a:t>he abuse must stop.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All of us are responsible and accountable for our actions.  There is no excuse for abuse.</a:t>
            </a:r>
          </a:p>
          <a:p>
            <a:pPr lvl="2"/>
            <a:endParaRPr lang="en-US" sz="3200" dirty="0" smtClean="0"/>
          </a:p>
          <a:p>
            <a:pPr lvl="2"/>
            <a:endParaRPr lang="en-US" sz="3200" dirty="0" smtClean="0"/>
          </a:p>
          <a:p>
            <a:pPr lvl="2"/>
            <a:endParaRPr lang="en-US" sz="3200" dirty="0" smtClean="0"/>
          </a:p>
          <a:p>
            <a:pPr lvl="2"/>
            <a:endParaRPr lang="en-US" sz="3200" dirty="0"/>
          </a:p>
          <a:p>
            <a:pPr lvl="2"/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72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Do’s and Don’ts – Children Witnesses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§"/>
            </a:pPr>
            <a:r>
              <a:rPr lang="en-US" sz="3800" dirty="0" smtClean="0"/>
              <a:t>How are children exposed to DV?</a:t>
            </a:r>
            <a:endParaRPr lang="en-US" sz="3800" dirty="0"/>
          </a:p>
          <a:p>
            <a:pPr lvl="1">
              <a:buFont typeface="Arial"/>
              <a:buChar char="•"/>
            </a:pPr>
            <a:r>
              <a:rPr lang="en-US" sz="2900" dirty="0">
                <a:cs typeface="Times New Roman" charset="0"/>
              </a:rPr>
              <a:t>Directly witness assault, rape</a:t>
            </a:r>
          </a:p>
          <a:p>
            <a:pPr lvl="1">
              <a:buFont typeface="Arial"/>
              <a:buChar char="•"/>
            </a:pPr>
            <a:r>
              <a:rPr lang="en-US" sz="2900" dirty="0">
                <a:cs typeface="Times New Roman" charset="0"/>
              </a:rPr>
              <a:t>Hear the violence, name calling, intimidation, threats, disrespect</a:t>
            </a:r>
          </a:p>
          <a:p>
            <a:pPr lvl="1">
              <a:buFont typeface="Arial"/>
              <a:buChar char="•"/>
            </a:pPr>
            <a:r>
              <a:rPr lang="en-US" sz="2900" dirty="0">
                <a:cs typeface="Times New Roman" charset="0"/>
              </a:rPr>
              <a:t>Feel the tension</a:t>
            </a:r>
          </a:p>
          <a:p>
            <a:pPr lvl="1">
              <a:buFont typeface="Arial"/>
              <a:buChar char="•"/>
            </a:pPr>
            <a:r>
              <a:rPr lang="en-US" sz="2900" dirty="0">
                <a:cs typeface="Times New Roman" charset="0"/>
              </a:rPr>
              <a:t>See the aftermath—broken furniture, bruises on their mother, father being taken away by police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sz="2900" dirty="0">
                <a:cs typeface="Times New Roman" charset="0"/>
              </a:rPr>
              <a:t>Forced to participate in or watch the abuse of their mother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sz="2900" dirty="0">
                <a:cs typeface="Times New Roman" charset="0"/>
              </a:rPr>
              <a:t>Intervene to protect their mother </a:t>
            </a:r>
          </a:p>
          <a:p>
            <a:pPr marL="0" indent="0" algn="r">
              <a:lnSpc>
                <a:spcPct val="110000"/>
              </a:lnSpc>
              <a:buNone/>
            </a:pPr>
            <a:endParaRPr lang="en-US" sz="2900" dirty="0">
              <a:cs typeface="Times New Roman" charset="0"/>
            </a:endParaRPr>
          </a:p>
          <a:p>
            <a:pPr marL="0" indent="0" algn="r">
              <a:lnSpc>
                <a:spcPct val="110000"/>
              </a:lnSpc>
              <a:buNone/>
            </a:pPr>
            <a:r>
              <a:rPr lang="en-US" sz="1600" dirty="0" smtClean="0">
                <a:cs typeface="Times New Roman" charset="0"/>
              </a:rPr>
              <a:t>Futures Without Violence (formerly Family Violence Prevention Fund</a:t>
            </a:r>
            <a:r>
              <a:rPr lang="en-US" sz="1600" dirty="0" smtClean="0">
                <a:cs typeface="Times New Roman" charset="0"/>
              </a:rPr>
              <a:t>)-</a:t>
            </a:r>
            <a:r>
              <a:rPr lang="en-US" sz="1600" dirty="0" smtClean="0">
                <a:cs typeface="Times New Roman" charset="0"/>
              </a:rPr>
              <a:t>quoted</a:t>
            </a:r>
            <a:endParaRPr lang="en-US" sz="1600" dirty="0">
              <a:cs typeface="Times New Roman" charset="0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50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Do’s and Don’ts – Children Witnesses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sz="5900" dirty="0" smtClean="0">
                <a:cs typeface="Times New Roman" charset="0"/>
              </a:rPr>
              <a:t>May </a:t>
            </a:r>
            <a:r>
              <a:rPr lang="en-US" sz="5900" dirty="0">
                <a:cs typeface="Times New Roman" charset="0"/>
              </a:rPr>
              <a:t>have their own safety or well-being </a:t>
            </a:r>
            <a:r>
              <a:rPr lang="en-US" sz="5900" dirty="0" smtClean="0">
                <a:cs typeface="Times New Roman" charset="0"/>
              </a:rPr>
              <a:t>threatened: threats </a:t>
            </a:r>
            <a:r>
              <a:rPr lang="en-US" sz="5900" dirty="0">
                <a:cs typeface="Times New Roman" charset="0"/>
              </a:rPr>
              <a:t>to kill, threats to </a:t>
            </a:r>
            <a:r>
              <a:rPr lang="en-US" sz="5900" dirty="0" smtClean="0">
                <a:cs typeface="Times New Roman" charset="0"/>
              </a:rPr>
              <a:t>call DCFS, </a:t>
            </a:r>
            <a:r>
              <a:rPr lang="en-US" sz="5900" dirty="0">
                <a:cs typeface="Times New Roman" charset="0"/>
              </a:rPr>
              <a:t>threats of kidnapping, never seeing their mother </a:t>
            </a:r>
            <a:r>
              <a:rPr lang="en-US" sz="5900" dirty="0" smtClean="0">
                <a:cs typeface="Times New Roman" charset="0"/>
              </a:rPr>
              <a:t>again.</a:t>
            </a:r>
            <a:endParaRPr lang="en-US" sz="5900" dirty="0">
              <a:cs typeface="Times New Roman" charset="0"/>
            </a:endParaRP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sz="5900" dirty="0">
                <a:cs typeface="Times New Roman" charset="0"/>
              </a:rPr>
              <a:t>Physically placed in </a:t>
            </a:r>
            <a:r>
              <a:rPr lang="en-US" sz="5900" dirty="0" smtClean="0">
                <a:cs typeface="Times New Roman" charset="0"/>
              </a:rPr>
              <a:t>harm’s way.</a:t>
            </a:r>
            <a:endParaRPr lang="en-US" sz="5900" dirty="0">
              <a:cs typeface="Times New Roman" charset="0"/>
            </a:endParaRP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sz="5900" dirty="0" smtClean="0">
                <a:cs typeface="Times New Roman" charset="0"/>
              </a:rPr>
              <a:t>Seriously </a:t>
            </a:r>
            <a:r>
              <a:rPr lang="en-US" sz="5900" dirty="0">
                <a:cs typeface="Times New Roman" charset="0"/>
              </a:rPr>
              <a:t>injured or killed during an </a:t>
            </a:r>
            <a:r>
              <a:rPr lang="en-US" sz="5900" dirty="0" smtClean="0">
                <a:cs typeface="Times New Roman" charset="0"/>
              </a:rPr>
              <a:t>assault.</a:t>
            </a:r>
            <a:endParaRPr lang="en-US" sz="5900" dirty="0">
              <a:cs typeface="Times New Roman" charset="0"/>
            </a:endParaRP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sz="5900" dirty="0">
                <a:cs typeface="Times New Roman" charset="0"/>
              </a:rPr>
              <a:t>Witness homicide of </a:t>
            </a:r>
            <a:r>
              <a:rPr lang="en-US" sz="5900" dirty="0" smtClean="0">
                <a:cs typeface="Times New Roman" charset="0"/>
              </a:rPr>
              <a:t>mother.</a:t>
            </a:r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sz="5900" dirty="0" smtClean="0">
                <a:cs typeface="Times New Roman" charset="0"/>
              </a:rPr>
              <a:t>After </a:t>
            </a:r>
            <a:r>
              <a:rPr lang="en-US" sz="5900" dirty="0">
                <a:cs typeface="Times New Roman" charset="0"/>
              </a:rPr>
              <a:t>separation, may be used to relay messages, keep tabs on mother, harass mother.</a:t>
            </a:r>
          </a:p>
          <a:p>
            <a:pPr marL="0" indent="0">
              <a:lnSpc>
                <a:spcPct val="110000"/>
              </a:lnSpc>
              <a:buNone/>
            </a:pPr>
            <a:endParaRPr lang="en-US" sz="3400" dirty="0" smtClean="0">
              <a:latin typeface="Times New Roman" charset="0"/>
              <a:cs typeface="Times New Roman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1500" dirty="0" smtClean="0">
              <a:latin typeface="Times New Roman" charset="0"/>
              <a:cs typeface="Times New Roman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1500" dirty="0">
              <a:latin typeface="Times New Roman" charset="0"/>
              <a:cs typeface="Times New Roman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1500" dirty="0" smtClean="0">
              <a:latin typeface="Times New Roman" charset="0"/>
              <a:cs typeface="Times New Roman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1500" dirty="0" smtClean="0">
              <a:latin typeface="Times New Roman" charset="0"/>
              <a:cs typeface="Times New Roman" charset="0"/>
            </a:endParaRPr>
          </a:p>
          <a:p>
            <a:pPr marL="0" indent="0" algn="r">
              <a:lnSpc>
                <a:spcPct val="110000"/>
              </a:lnSpc>
              <a:buNone/>
            </a:pPr>
            <a:r>
              <a:rPr lang="en-US" sz="3500" dirty="0">
                <a:latin typeface="Times New Roman" charset="0"/>
                <a:cs typeface="Times New Roman" charset="0"/>
              </a:rPr>
              <a:t>Futures Without </a:t>
            </a:r>
            <a:r>
              <a:rPr lang="en-US" sz="3500" dirty="0" smtClean="0">
                <a:latin typeface="Times New Roman" charset="0"/>
                <a:cs typeface="Times New Roman" charset="0"/>
              </a:rPr>
              <a:t>Violence (formerly Family </a:t>
            </a:r>
            <a:r>
              <a:rPr lang="en-US" sz="3500" dirty="0">
                <a:latin typeface="Times New Roman" charset="0"/>
                <a:cs typeface="Times New Roman" charset="0"/>
              </a:rPr>
              <a:t>Violence Prevention Fund</a:t>
            </a:r>
            <a:r>
              <a:rPr lang="en-US" sz="3500" dirty="0" smtClean="0">
                <a:latin typeface="Times New Roman" charset="0"/>
                <a:cs typeface="Times New Roman" charset="0"/>
              </a:rPr>
              <a:t>)</a:t>
            </a:r>
            <a:r>
              <a:rPr lang="en-US" sz="3500" dirty="0" smtClean="0">
                <a:cs typeface="Times New Roman" charset="0"/>
              </a:rPr>
              <a:t>-</a:t>
            </a:r>
            <a:r>
              <a:rPr lang="en-US" sz="3500" dirty="0" smtClean="0">
                <a:cs typeface="Times New Roman" charset="0"/>
              </a:rPr>
              <a:t>quoted</a:t>
            </a:r>
            <a:endParaRPr lang="en-US" sz="3500" dirty="0">
              <a:latin typeface="Times New Roman" charset="0"/>
              <a:cs typeface="Times New Roman" charset="0"/>
            </a:endParaRPr>
          </a:p>
          <a:p>
            <a:pPr marL="0" indent="0" algn="r">
              <a:lnSpc>
                <a:spcPct val="110000"/>
              </a:lnSpc>
              <a:buNone/>
            </a:pPr>
            <a:endParaRPr lang="en-US" sz="3500" dirty="0">
              <a:latin typeface="Times New Roman" charset="0"/>
              <a:cs typeface="Times New Roman" charset="0"/>
            </a:endParaRP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5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Do’s and Don’ts – Children Witnesses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Children who live with domestic violence feel: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Powerless. </a:t>
            </a:r>
            <a:r>
              <a:rPr lang="en-US" sz="2400" dirty="0"/>
              <a:t>T</a:t>
            </a:r>
            <a:r>
              <a:rPr lang="en-US" sz="2400" dirty="0" smtClean="0"/>
              <a:t>hey can’t stop the violence.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Confused. </a:t>
            </a:r>
            <a:r>
              <a:rPr lang="en-US" sz="2400" dirty="0"/>
              <a:t>I</a:t>
            </a:r>
            <a:r>
              <a:rPr lang="en-US" sz="2400" dirty="0" smtClean="0"/>
              <a:t>t doesn’t make sense.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Angry. </a:t>
            </a:r>
            <a:r>
              <a:rPr lang="en-US" sz="2400" dirty="0"/>
              <a:t>I</a:t>
            </a:r>
            <a:r>
              <a:rPr lang="en-US" sz="2400" dirty="0" smtClean="0"/>
              <a:t>t shouldn't be happening.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Guilty. They think they’ve done something wrong.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Sad. It’s a loss.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Afraid. They may be hurt, lose someone they love, or others may find out.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Alone. </a:t>
            </a:r>
            <a:r>
              <a:rPr lang="en-US" sz="2400" dirty="0"/>
              <a:t>T</a:t>
            </a:r>
            <a:r>
              <a:rPr lang="en-US" sz="2400" dirty="0" smtClean="0"/>
              <a:t>hey think it’s happening only to them.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457200" lvl="1" indent="0" algn="r">
              <a:buNone/>
            </a:pPr>
            <a:r>
              <a:rPr lang="en-US" sz="1400" dirty="0" smtClean="0"/>
              <a:t>ADVA (Against DV &amp; Abuse), Devon County Council, </a:t>
            </a:r>
            <a:r>
              <a:rPr lang="en-US" sz="1400" dirty="0" smtClean="0"/>
              <a:t>UK-</a:t>
            </a:r>
            <a:r>
              <a:rPr lang="en-US" sz="1400" dirty="0" smtClean="0"/>
              <a:t>quoted</a:t>
            </a:r>
          </a:p>
          <a:p>
            <a:pPr lvl="1">
              <a:buFont typeface="Arial"/>
              <a:buChar char="•"/>
            </a:pPr>
            <a:endParaRPr lang="en-US" sz="1200" dirty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5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Do’s and 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Wingdings" charset="2"/>
              <a:buChar char="§"/>
            </a:pPr>
            <a:r>
              <a:rPr lang="en-US" dirty="0" smtClean="0"/>
              <a:t>Faith Trust Institute has three</a:t>
            </a:r>
            <a:r>
              <a:rPr lang="en-US" sz="3600" dirty="0" smtClean="0"/>
              <a:t> goals: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 smtClean="0"/>
              <a:t>Safety for the woman and her children.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 smtClean="0"/>
              <a:t>Accountability for the abuser. </a:t>
            </a:r>
          </a:p>
          <a:p>
            <a:pPr marL="914400" lvl="1" indent="-514350">
              <a:buFont typeface="Arial"/>
              <a:buChar char="•"/>
            </a:pPr>
            <a:r>
              <a:rPr lang="en-US" dirty="0" smtClean="0"/>
              <a:t>Restoration of the individuals and, if possible, relationships or mourning the loss of the relationships.</a:t>
            </a:r>
          </a:p>
          <a:p>
            <a:pPr marL="1771650" lvl="3" indent="-514350">
              <a:buFont typeface="Arial"/>
              <a:buChar char="•"/>
            </a:pPr>
            <a:endParaRPr lang="en-US" sz="2800" dirty="0"/>
          </a:p>
          <a:p>
            <a:pPr marL="1257300" lvl="3" indent="0">
              <a:buNone/>
            </a:pPr>
            <a:endParaRPr lang="en-US" sz="2800" dirty="0" smtClean="0"/>
          </a:p>
          <a:p>
            <a:pPr marL="1257300" lvl="3" indent="0" algn="r">
              <a:buNone/>
            </a:pPr>
            <a:r>
              <a:rPr lang="en-US" sz="1200" dirty="0"/>
              <a:t>Faith Trust </a:t>
            </a:r>
            <a:r>
              <a:rPr lang="en-US" sz="1200" dirty="0" smtClean="0"/>
              <a:t>Institute </a:t>
            </a:r>
            <a:endParaRPr lang="en-US" sz="1200" dirty="0"/>
          </a:p>
          <a:p>
            <a:pPr marL="1257300" lvl="3" indent="0" algn="r">
              <a:buNone/>
            </a:pPr>
            <a:endParaRPr lang="en-US" sz="1200" dirty="0" smtClean="0"/>
          </a:p>
          <a:p>
            <a:pPr marL="800100" lvl="2" indent="0">
              <a:buNone/>
            </a:pPr>
            <a:endParaRPr lang="en-US" sz="1400" dirty="0" smtClean="0"/>
          </a:p>
          <a:p>
            <a:pPr marL="800100" lvl="2" indent="0" algn="r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Do’s and Don’ts – Children Witnesses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 smtClean="0"/>
              <a:t>What children need to hear about DV:</a:t>
            </a:r>
          </a:p>
          <a:p>
            <a:pPr lvl="2"/>
            <a:r>
              <a:rPr lang="en-US" sz="2800" dirty="0" smtClean="0"/>
              <a:t>It is not okay.</a:t>
            </a:r>
          </a:p>
          <a:p>
            <a:pPr lvl="2"/>
            <a:r>
              <a:rPr lang="en-US" sz="2800" dirty="0" smtClean="0"/>
              <a:t>It is not your fault.</a:t>
            </a:r>
          </a:p>
          <a:p>
            <a:pPr lvl="2"/>
            <a:r>
              <a:rPr lang="en-US" sz="2800" dirty="0" smtClean="0"/>
              <a:t>It must be scary for you.</a:t>
            </a:r>
          </a:p>
          <a:p>
            <a:pPr lvl="2"/>
            <a:r>
              <a:rPr lang="en-US" sz="2800" dirty="0" smtClean="0"/>
              <a:t>I will listen to you.</a:t>
            </a:r>
          </a:p>
          <a:p>
            <a:pPr lvl="2"/>
            <a:r>
              <a:rPr lang="en-US" sz="2800" dirty="0" smtClean="0"/>
              <a:t>You can tell me how you feel.  It is important.</a:t>
            </a:r>
          </a:p>
          <a:p>
            <a:pPr lvl="2"/>
            <a:r>
              <a:rPr lang="en-US" sz="2800" dirty="0" smtClean="0"/>
              <a:t>I am sorry you had to see/hear it.</a:t>
            </a:r>
          </a:p>
          <a:p>
            <a:pPr lvl="2"/>
            <a:r>
              <a:rPr lang="en-US" sz="2800" dirty="0" smtClean="0"/>
              <a:t>You do not deserve to have this in your family.</a:t>
            </a:r>
          </a:p>
          <a:p>
            <a:pPr lvl="2"/>
            <a:r>
              <a:rPr lang="en-US" sz="2800" dirty="0" smtClean="0"/>
              <a:t>I will help to keep you safe.</a:t>
            </a:r>
          </a:p>
          <a:p>
            <a:pPr lvl="1">
              <a:buFont typeface="Arial"/>
              <a:buChar char="•"/>
            </a:pPr>
            <a:endParaRPr lang="en-US" sz="1200" dirty="0"/>
          </a:p>
          <a:p>
            <a:pPr marL="914400" lvl="2" indent="0" algn="r">
              <a:buNone/>
            </a:pPr>
            <a:endParaRPr lang="en-US" sz="1400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9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Do’s and Don’ts – Children </a:t>
            </a:r>
            <a:r>
              <a:rPr lang="en-US" dirty="0" smtClean="0"/>
              <a:t>Witnesses</a:t>
            </a:r>
            <a:br>
              <a:rPr lang="en-US" dirty="0" smtClean="0"/>
            </a:br>
            <a:r>
              <a:rPr lang="en-US" dirty="0" smtClean="0"/>
              <a:t>For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dirty="0" smtClean="0"/>
              <a:t>There is nothing you could have done to prevent/change it.</a:t>
            </a:r>
          </a:p>
          <a:p>
            <a:pPr lvl="2"/>
            <a:r>
              <a:rPr lang="en-US" sz="2800" dirty="0" smtClean="0"/>
              <a:t>We can talk about what to do to keep you safe if it happens again.</a:t>
            </a:r>
          </a:p>
          <a:p>
            <a:pPr lvl="2"/>
            <a:r>
              <a:rPr lang="en-US" sz="2800" dirty="0" smtClean="0"/>
              <a:t>You are an individual, and you can choose not to fight or hurt people.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marL="914400" lvl="2" indent="0" algn="r">
              <a:buNone/>
            </a:pPr>
            <a:endParaRPr lang="en-US" sz="1400" dirty="0"/>
          </a:p>
          <a:p>
            <a:pPr lvl="2"/>
            <a:endParaRPr lang="en-US" sz="1400" dirty="0"/>
          </a:p>
          <a:p>
            <a:pPr lvl="2" algn="r"/>
            <a:endParaRPr lang="en-US" dirty="0"/>
          </a:p>
          <a:p>
            <a:pPr marL="457200" lvl="1" indent="0" algn="r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93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Do’s and Don’ts – Children Witnesses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 smtClean="0"/>
              <a:t>How to talk about your ex-partner:</a:t>
            </a:r>
          </a:p>
          <a:p>
            <a:pPr lvl="2"/>
            <a:r>
              <a:rPr lang="en-US" sz="2800" dirty="0" smtClean="0"/>
              <a:t>Speak about your “ex” [current] in a general way.</a:t>
            </a:r>
          </a:p>
          <a:p>
            <a:pPr lvl="2"/>
            <a:r>
              <a:rPr lang="en-US" sz="2800" dirty="0" smtClean="0"/>
              <a:t>Try to avoid name-calling.</a:t>
            </a:r>
          </a:p>
          <a:p>
            <a:pPr lvl="2"/>
            <a:r>
              <a:rPr lang="en-US" sz="2800" dirty="0" smtClean="0"/>
              <a:t>Challenge behavior, but not the person.</a:t>
            </a:r>
          </a:p>
          <a:p>
            <a:pPr lvl="2"/>
            <a:r>
              <a:rPr lang="en-US" sz="2800" dirty="0" smtClean="0"/>
              <a:t>Your child may still love the abusive parent and may be confused by feeling the way that they do.</a:t>
            </a:r>
          </a:p>
          <a:p>
            <a:pPr lvl="2"/>
            <a:r>
              <a:rPr lang="en-US" sz="2800" dirty="0" smtClean="0"/>
              <a:t>It will really help if your child is able to express feelings.</a:t>
            </a:r>
          </a:p>
          <a:p>
            <a:pPr lvl="2"/>
            <a:endParaRPr lang="en-US" dirty="0"/>
          </a:p>
          <a:p>
            <a:pPr lvl="2"/>
            <a:endParaRPr lang="en-US" sz="1300" dirty="0" smtClean="0"/>
          </a:p>
          <a:p>
            <a:pPr marL="914400" lvl="2" indent="0" algn="r">
              <a:buNone/>
            </a:pPr>
            <a:endParaRPr lang="en-US" sz="1400" dirty="0"/>
          </a:p>
          <a:p>
            <a:pPr marL="914400" lvl="2" indent="0" algn="r">
              <a:buNone/>
            </a:pPr>
            <a:endParaRPr lang="en-US" sz="1400" dirty="0" smtClean="0"/>
          </a:p>
          <a:p>
            <a:pPr lvl="2"/>
            <a:endParaRPr lang="en-US" dirty="0" smtClean="0"/>
          </a:p>
          <a:p>
            <a:pPr lvl="2" algn="r"/>
            <a:endParaRPr lang="en-US" dirty="0"/>
          </a:p>
          <a:p>
            <a:pPr marL="457200" lvl="1" indent="0" algn="r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87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Do’s and Don’ts – Children Witnesses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 smtClean="0"/>
              <a:t>Ideas for helping children when they have witnessed domestic violence.</a:t>
            </a:r>
          </a:p>
          <a:p>
            <a:pPr lvl="2"/>
            <a:r>
              <a:rPr lang="en-US" sz="2800" dirty="0"/>
              <a:t>Let them talk if they want to.</a:t>
            </a:r>
          </a:p>
          <a:p>
            <a:pPr lvl="2"/>
            <a:r>
              <a:rPr lang="en-US" sz="2800" dirty="0"/>
              <a:t>Accept that they may not be willing or able to talk about it right away.</a:t>
            </a:r>
          </a:p>
          <a:p>
            <a:pPr lvl="2"/>
            <a:r>
              <a:rPr lang="en-US" sz="2800" dirty="0" smtClean="0"/>
              <a:t>Listen to them.</a:t>
            </a:r>
          </a:p>
          <a:p>
            <a:pPr lvl="2"/>
            <a:r>
              <a:rPr lang="en-US" sz="2800" dirty="0" smtClean="0"/>
              <a:t>Talk about their feelings.</a:t>
            </a:r>
          </a:p>
          <a:p>
            <a:pPr lvl="2"/>
            <a:r>
              <a:rPr lang="en-US" sz="2800" dirty="0" smtClean="0"/>
              <a:t>Show understanding.</a:t>
            </a:r>
          </a:p>
          <a:p>
            <a:pPr lvl="2"/>
            <a:r>
              <a:rPr lang="en-US" sz="2800" dirty="0" smtClean="0"/>
              <a:t>Let them know it is not their fault.</a:t>
            </a:r>
          </a:p>
          <a:p>
            <a:pPr marL="914400" lvl="2" indent="0" algn="r">
              <a:buNone/>
            </a:pPr>
            <a:endParaRPr lang="en-US" sz="1400" dirty="0"/>
          </a:p>
          <a:p>
            <a:pPr marL="914400" lvl="2" indent="0" algn="r">
              <a:buNone/>
            </a:pPr>
            <a:endParaRPr lang="en-US" sz="1400" dirty="0" smtClean="0"/>
          </a:p>
          <a:p>
            <a:pPr lvl="2" algn="r"/>
            <a:endParaRPr lang="en-US" dirty="0"/>
          </a:p>
          <a:p>
            <a:pPr marL="457200" lvl="1" indent="0" algn="r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50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Do’s and Don’ts – Children Witnesses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dirty="0" smtClean="0"/>
              <a:t>Let </a:t>
            </a:r>
            <a:r>
              <a:rPr lang="en-US" sz="2800" dirty="0"/>
              <a:t>them know you will try to keep them safe.</a:t>
            </a:r>
          </a:p>
          <a:p>
            <a:pPr lvl="2"/>
            <a:r>
              <a:rPr lang="en-US" sz="2800" dirty="0" smtClean="0"/>
              <a:t>Let them know that violence is not okay.</a:t>
            </a:r>
          </a:p>
          <a:p>
            <a:pPr lvl="2"/>
            <a:r>
              <a:rPr lang="en-US" sz="2800" dirty="0" smtClean="0"/>
              <a:t>Acknowledge that it is hard and scary for them.</a:t>
            </a:r>
          </a:p>
          <a:p>
            <a:pPr lvl="2"/>
            <a:r>
              <a:rPr lang="en-US" sz="2800" dirty="0" smtClean="0"/>
              <a:t>Always act in a way that is non-threatening and non-violent to your kids.</a:t>
            </a:r>
          </a:p>
          <a:p>
            <a:pPr lvl="2"/>
            <a:r>
              <a:rPr lang="en-US" sz="2800" dirty="0" smtClean="0"/>
              <a:t>Take them to counseling if they need it.</a:t>
            </a:r>
          </a:p>
          <a:p>
            <a:pPr lvl="1">
              <a:buFont typeface="Arial"/>
              <a:buChar char="•"/>
            </a:pPr>
            <a:endParaRPr lang="en-US" sz="1200" dirty="0"/>
          </a:p>
          <a:p>
            <a:pPr marL="914400" lvl="2" indent="0" algn="r">
              <a:buNone/>
            </a:pPr>
            <a:endParaRPr lang="en-US" sz="1600" dirty="0"/>
          </a:p>
          <a:p>
            <a:pPr marL="914400" lvl="2" indent="0" algn="r">
              <a:buNone/>
            </a:pPr>
            <a:endParaRPr lang="en-US" sz="1500" dirty="0" smtClean="0"/>
          </a:p>
          <a:p>
            <a:pPr lvl="2" algn="r"/>
            <a:endParaRPr lang="en-US" dirty="0"/>
          </a:p>
          <a:p>
            <a:pPr marL="457200" lvl="1" indent="0" algn="r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84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Do’s and Don’ts – Children Witnesses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dirty="0" smtClean="0"/>
              <a:t>Let them be children and try to share your own worries with another adult.</a:t>
            </a:r>
          </a:p>
          <a:p>
            <a:pPr lvl="2"/>
            <a:r>
              <a:rPr lang="en-US" sz="2800" dirty="0" smtClean="0"/>
              <a:t>Set limits respectfully if your child behaves in a violent or abusive way.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 algn="r">
              <a:buNone/>
            </a:pPr>
            <a:endParaRPr lang="en-US" sz="1600" dirty="0"/>
          </a:p>
          <a:p>
            <a:pPr marL="914400" lvl="2" indent="0" algn="r">
              <a:buNone/>
            </a:pPr>
            <a:endParaRPr lang="en-US" sz="1500" dirty="0" smtClean="0"/>
          </a:p>
          <a:p>
            <a:pPr lvl="2" algn="r"/>
            <a:endParaRPr lang="en-US" dirty="0"/>
          </a:p>
          <a:p>
            <a:pPr marL="457200" lvl="1" indent="0" algn="r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6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14450" lvl="2" indent="-514350">
              <a:buFont typeface="+mj-lt"/>
              <a:buAutoNum type="arabicPeriod"/>
            </a:pPr>
            <a:r>
              <a:rPr lang="en-US" sz="3200" dirty="0" smtClean="0"/>
              <a:t>Faith Trust Institute, </a:t>
            </a:r>
            <a:r>
              <a:rPr lang="en-US" sz="3200" u="sng" dirty="0" smtClean="0">
                <a:hlinkClick r:id="rId2"/>
              </a:rPr>
              <a:t>http://faithtrustinstitute.org</a:t>
            </a:r>
            <a:r>
              <a:rPr lang="en-US" sz="3200" dirty="0" smtClean="0"/>
              <a:t>  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sz="3000" dirty="0" smtClean="0"/>
              <a:t>Fr</a:t>
            </a:r>
            <a:r>
              <a:rPr lang="en-US" sz="3000" dirty="0" smtClean="0"/>
              <a:t>. Charles W. Dahm, O.P.,</a:t>
            </a:r>
            <a:r>
              <a:rPr lang="en-US" sz="3000" u="sng" dirty="0" smtClean="0">
                <a:hlinkClick r:id="rId3"/>
              </a:rPr>
              <a:t> </a:t>
            </a:r>
            <a:r>
              <a:rPr lang="en-US" sz="3000" u="sng" dirty="0">
                <a:hlinkClick r:id="rId3"/>
              </a:rPr>
              <a:t>http://stpiusvparish.org</a:t>
            </a:r>
            <a:r>
              <a:rPr lang="en-US" sz="3000" u="sng" dirty="0"/>
              <a:t>.</a:t>
            </a:r>
            <a:r>
              <a:rPr lang="en-US" sz="3000" dirty="0"/>
              <a:t> </a:t>
            </a:r>
            <a:endParaRPr lang="en-US" sz="30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en-US" sz="3200" dirty="0" smtClean="0"/>
              <a:t>Futures Without Violence, </a:t>
            </a:r>
            <a:r>
              <a:rPr lang="en-US" sz="3200" dirty="0" smtClean="0">
                <a:hlinkClick r:id="rId4"/>
              </a:rPr>
              <a:t>http://www.futureswithoutviolence.org</a:t>
            </a:r>
            <a:endParaRPr lang="en-US" sz="3200" smtClean="0"/>
          </a:p>
          <a:p>
            <a:pPr marL="1428750" lvl="2" indent="-514350">
              <a:buFont typeface="+mj-lt"/>
              <a:buAutoNum type="arabicPeriod"/>
            </a:pPr>
            <a:r>
              <a:rPr lang="en-US" sz="3200" smtClean="0"/>
              <a:t>ADVA</a:t>
            </a:r>
            <a:r>
              <a:rPr lang="en-US" sz="3200" dirty="0" smtClean="0"/>
              <a:t>(Against DV &amp; Abuse), </a:t>
            </a:r>
            <a:r>
              <a:rPr lang="en-US" sz="3200" dirty="0" smtClean="0">
                <a:hlinkClick r:id="rId5"/>
              </a:rPr>
              <a:t>http://www.devon.gov.uk/index/childrenfamilies/domestic_violence.htm</a:t>
            </a:r>
            <a:endParaRPr lang="en-US" sz="3200" dirty="0" smtClean="0"/>
          </a:p>
          <a:p>
            <a:pPr marL="914400" lvl="2" indent="0">
              <a:buNone/>
            </a:pPr>
            <a:endParaRPr lang="en-US" sz="3200" dirty="0" smtClean="0"/>
          </a:p>
          <a:p>
            <a:pPr marL="914400" lvl="2" indent="0">
              <a:buNone/>
            </a:pPr>
            <a:endParaRPr lang="en-US" sz="3200" dirty="0" smtClean="0"/>
          </a:p>
          <a:p>
            <a:pPr marL="1314450" lvl="2" indent="-514350">
              <a:buFont typeface="+mj-lt"/>
              <a:buAutoNum type="arabicPeriod"/>
            </a:pPr>
            <a:endParaRPr lang="en-US" sz="3000" dirty="0" smtClean="0"/>
          </a:p>
          <a:p>
            <a:pPr marL="800100" lvl="2" indent="0">
              <a:buNone/>
            </a:pPr>
            <a:endParaRPr lang="en-US" sz="3000" dirty="0" smtClean="0"/>
          </a:p>
          <a:p>
            <a:pPr marL="1314450" lvl="2" indent="-514350">
              <a:buFont typeface="+mj-lt"/>
              <a:buAutoNum type="arabicPeriod"/>
            </a:pPr>
            <a:endParaRPr lang="en-US" sz="3000" dirty="0" smtClean="0"/>
          </a:p>
          <a:p>
            <a:pPr marL="800100" lvl="2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6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428750" lvl="2" indent="-514350">
              <a:buFont typeface="+mj-lt"/>
              <a:buAutoNum type="arabicPeriod" startAt="12"/>
            </a:pPr>
            <a:endParaRPr lang="en-US" sz="2800" dirty="0" smtClean="0"/>
          </a:p>
          <a:p>
            <a:pPr marL="914400" lvl="2" indent="0">
              <a:buNone/>
            </a:pPr>
            <a:endParaRPr lang="en-US" sz="2800" dirty="0" smtClean="0"/>
          </a:p>
          <a:p>
            <a:pPr marL="1428750" lvl="2" indent="-514350">
              <a:buFont typeface="+mj-lt"/>
              <a:buAutoNum type="arabicPeriod" startAt="12"/>
            </a:pPr>
            <a:endParaRPr lang="en-US" sz="2800" dirty="0" smtClean="0"/>
          </a:p>
          <a:p>
            <a:pPr marL="1428750" lvl="2" indent="-514350">
              <a:buFont typeface="+mj-lt"/>
              <a:buAutoNum type="arabicPeriod" startAt="12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91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428750" lvl="2" indent="-514350">
              <a:buFont typeface="+mj-lt"/>
              <a:buAutoNum type="arabicPeriod" startAt="13"/>
            </a:pPr>
            <a:r>
              <a:rPr lang="en-US" sz="2800" dirty="0" smtClean="0"/>
              <a:t>Illinois Coalition Against Domestic Violence, </a:t>
            </a:r>
            <a:r>
              <a:rPr lang="en-US" sz="2800" dirty="0" smtClean="0">
                <a:hlinkClick r:id="rId2"/>
              </a:rPr>
              <a:t>http://www.ilcadv.org</a:t>
            </a:r>
            <a:endParaRPr lang="en-US" sz="2800" dirty="0" smtClean="0"/>
          </a:p>
          <a:p>
            <a:pPr marL="1428750" lvl="2" indent="-514350">
              <a:buFont typeface="+mj-lt"/>
              <a:buAutoNum type="arabicPeriod" startAt="13"/>
            </a:pPr>
            <a:r>
              <a:rPr lang="en-US" sz="2800" dirty="0"/>
              <a:t>Illinois Attorney General,</a:t>
            </a:r>
            <a:r>
              <a:rPr lang="en-US" sz="3200" dirty="0">
                <a:hlinkClick r:id="rId3"/>
              </a:rPr>
              <a:t> </a:t>
            </a:r>
            <a:r>
              <a:rPr lang="en-US" sz="3200" dirty="0">
                <a:hlinkClick r:id="rId4"/>
              </a:rPr>
              <a:t>h</a:t>
            </a:r>
            <a:r>
              <a:rPr lang="en-US" sz="2800" dirty="0">
                <a:hlinkClick r:id="rId4"/>
              </a:rPr>
              <a:t>ttp://www.illinoisattorneygeneral.gov/women/victims.html</a:t>
            </a:r>
            <a:endParaRPr lang="en-US" sz="2800" dirty="0"/>
          </a:p>
          <a:p>
            <a:pPr marL="1428750" lvl="2" indent="-514350">
              <a:buFont typeface="+mj-lt"/>
              <a:buAutoNum type="arabicPeriod" startAt="13"/>
            </a:pPr>
            <a:endParaRPr lang="en-US" sz="2800" dirty="0" smtClean="0"/>
          </a:p>
          <a:p>
            <a:pPr marL="1428750" lvl="2" indent="-514350">
              <a:buFont typeface="+mj-lt"/>
              <a:buAutoNum type="arabicPeriod" startAt="13"/>
            </a:pPr>
            <a:endParaRPr lang="en-US" sz="2800" dirty="0" smtClean="0"/>
          </a:p>
          <a:p>
            <a:pPr marL="1428750" lvl="2" indent="-514350">
              <a:buFont typeface="+mj-lt"/>
              <a:buAutoNum type="arabicPeriod" startAt="13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46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428750" lvl="2" indent="-514350">
              <a:buFont typeface="+mj-lt"/>
              <a:buAutoNum type="arabicPeriod" startAt="15"/>
            </a:pPr>
            <a:r>
              <a:rPr lang="en-US" sz="2800" dirty="0"/>
              <a:t>Manual for Mandated Reporters, September 2012, Revised Edition, </a:t>
            </a:r>
            <a:r>
              <a:rPr lang="en-US" sz="2800" dirty="0">
                <a:hlinkClick r:id="rId2"/>
              </a:rPr>
              <a:t>http://www.state.il.us/DCFS/docs/CFS_1050-21_Mandated_Reporter_Manual.pdf</a:t>
            </a:r>
            <a:endParaRPr lang="en-US" sz="2800" dirty="0"/>
          </a:p>
          <a:p>
            <a:pPr marL="1428750" lvl="2" indent="-514350">
              <a:buFont typeface="+mj-lt"/>
              <a:buAutoNum type="arabicPeriod" startAt="15"/>
            </a:pPr>
            <a:r>
              <a:rPr lang="en-US" sz="2800" dirty="0" smtClean="0"/>
              <a:t>Illinois Domestic Violence Act of 1986, </a:t>
            </a:r>
            <a:r>
              <a:rPr lang="en-US" sz="2800" dirty="0" smtClean="0">
                <a:hlinkClick r:id="rId3"/>
              </a:rPr>
              <a:t>http://www.ilga.gov/legislation/ilcs/ilcs3.asp?ActID=2100&amp;ChapterID=59</a:t>
            </a:r>
            <a:endParaRPr lang="en-US" sz="2800" dirty="0" smtClean="0"/>
          </a:p>
          <a:p>
            <a:pPr marL="1428750" lvl="2" indent="-514350">
              <a:buFont typeface="+mj-lt"/>
              <a:buAutoNum type="arabicPeriod" startAt="15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9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 –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/>
              <a:t>B</a:t>
            </a:r>
            <a:r>
              <a:rPr lang="en-US" sz="3200" dirty="0" smtClean="0"/>
              <a:t>elieve </a:t>
            </a:r>
          </a:p>
          <a:p>
            <a:pPr lvl="2"/>
            <a:r>
              <a:rPr lang="en-US" sz="2800" dirty="0" smtClean="0"/>
              <a:t>Her </a:t>
            </a:r>
            <a:r>
              <a:rPr lang="en-US" sz="2800" dirty="0"/>
              <a:t>description of the violence is only the tip of the iceberg. </a:t>
            </a:r>
          </a:p>
          <a:p>
            <a:pPr lvl="1">
              <a:buFont typeface="Wingdings" charset="2"/>
              <a:buChar char="§"/>
            </a:pPr>
            <a:r>
              <a:rPr lang="en-US" sz="3200" dirty="0"/>
              <a:t>A</a:t>
            </a:r>
            <a:r>
              <a:rPr lang="en-US" sz="3200" dirty="0" smtClean="0"/>
              <a:t>ssure </a:t>
            </a:r>
            <a:endParaRPr lang="en-US" sz="3200" dirty="0"/>
          </a:p>
          <a:p>
            <a:pPr lvl="2"/>
            <a:r>
              <a:rPr lang="en-US" sz="2800" dirty="0"/>
              <a:t>The abuse is not her fault. </a:t>
            </a:r>
          </a:p>
          <a:p>
            <a:pPr lvl="2"/>
            <a:r>
              <a:rPr lang="en-US" sz="2800" dirty="0" smtClean="0"/>
              <a:t>No </a:t>
            </a:r>
            <a:r>
              <a:rPr lang="en-US" sz="2800" dirty="0"/>
              <a:t>one deserves to be abused.</a:t>
            </a:r>
          </a:p>
          <a:p>
            <a:pPr lvl="2"/>
            <a:r>
              <a:rPr lang="en-US" sz="2800" dirty="0"/>
              <a:t>God is not punishing her</a:t>
            </a:r>
            <a:r>
              <a:rPr lang="en-US" sz="2800" dirty="0" smtClean="0"/>
              <a:t>.</a:t>
            </a:r>
          </a:p>
          <a:p>
            <a:pPr lvl="2"/>
            <a:r>
              <a:rPr lang="en-US" sz="2800" dirty="0"/>
              <a:t>It is not God’s will for her. </a:t>
            </a:r>
          </a:p>
          <a:p>
            <a:pPr marL="457200" lvl="1" indent="0" algn="r">
              <a:buNone/>
            </a:pPr>
            <a:endParaRPr lang="en-US" sz="1200" dirty="0"/>
          </a:p>
          <a:p>
            <a:pPr marL="457200" lvl="1" indent="0" algn="r">
              <a:buNone/>
            </a:pPr>
            <a:endParaRPr lang="en-US" sz="1200" dirty="0" smtClean="0"/>
          </a:p>
          <a:p>
            <a:pPr marL="457200" lvl="1" indent="0" algn="r">
              <a:buNone/>
            </a:pPr>
            <a:r>
              <a:rPr lang="en-US" sz="1200" dirty="0" smtClean="0"/>
              <a:t>FaithTrust Institute, adapted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Do’s –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 smtClean="0"/>
              <a:t>Support</a:t>
            </a:r>
          </a:p>
          <a:p>
            <a:pPr lvl="2"/>
            <a:r>
              <a:rPr lang="en-US" sz="2800" dirty="0" smtClean="0"/>
              <a:t>Give </a:t>
            </a:r>
            <a:r>
              <a:rPr lang="en-US" sz="2800" dirty="0"/>
              <a:t>her referral information and resources</a:t>
            </a:r>
            <a:r>
              <a:rPr lang="en-US" sz="2800" dirty="0" smtClean="0"/>
              <a:t>.</a:t>
            </a:r>
          </a:p>
          <a:p>
            <a:pPr lvl="2"/>
            <a:r>
              <a:rPr lang="en-US" sz="2800" dirty="0"/>
              <a:t>Empower, but remember that you cannot rescue the victim.</a:t>
            </a:r>
          </a:p>
          <a:p>
            <a:pPr lvl="2"/>
            <a:r>
              <a:rPr lang="en-US" sz="2800" dirty="0" smtClean="0"/>
              <a:t>Respect </a:t>
            </a:r>
            <a:r>
              <a:rPr lang="en-US" sz="2800" dirty="0"/>
              <a:t>her choices. </a:t>
            </a:r>
            <a:r>
              <a:rPr lang="en-US" sz="2800" dirty="0" smtClean="0"/>
              <a:t>Encourage </a:t>
            </a:r>
            <a:r>
              <a:rPr lang="en-US" sz="2800" dirty="0"/>
              <a:t>her to think about a safety </a:t>
            </a:r>
            <a:r>
              <a:rPr lang="en-US" sz="2800" dirty="0" smtClean="0"/>
              <a:t>plan.</a:t>
            </a:r>
          </a:p>
          <a:p>
            <a:pPr lvl="2"/>
            <a:r>
              <a:rPr lang="en-US" sz="2800" dirty="0" smtClean="0"/>
              <a:t>Protect </a:t>
            </a:r>
            <a:r>
              <a:rPr lang="en-US" sz="2800" dirty="0"/>
              <a:t>her confidentiality. </a:t>
            </a:r>
          </a:p>
          <a:p>
            <a:pPr lvl="2"/>
            <a:r>
              <a:rPr lang="en-US" sz="2800" dirty="0" smtClean="0"/>
              <a:t>Help </a:t>
            </a:r>
            <a:r>
              <a:rPr lang="en-US" sz="2800" dirty="0"/>
              <a:t>her with any religious concerns</a:t>
            </a:r>
            <a:r>
              <a:rPr lang="en-US" sz="2800" dirty="0" smtClean="0"/>
              <a:t>.</a:t>
            </a:r>
          </a:p>
          <a:p>
            <a:pPr lvl="2"/>
            <a:r>
              <a:rPr lang="en-US" sz="2800" dirty="0"/>
              <a:t>P</a:t>
            </a:r>
            <a:r>
              <a:rPr lang="en-US" sz="2800" dirty="0" smtClean="0"/>
              <a:t>ray </a:t>
            </a:r>
            <a:r>
              <a:rPr lang="en-US" sz="2800" dirty="0"/>
              <a:t>with </a:t>
            </a:r>
            <a:r>
              <a:rPr lang="en-US" sz="2800" dirty="0" smtClean="0"/>
              <a:t>her, if she wants to.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Don’ts –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 smtClean="0"/>
              <a:t>Do not:</a:t>
            </a:r>
          </a:p>
          <a:p>
            <a:pPr lvl="2"/>
            <a:r>
              <a:rPr lang="en-US" sz="2800" dirty="0"/>
              <a:t>react with disbelief, disgust, or anger at what she tells you. </a:t>
            </a:r>
            <a:endParaRPr lang="en-US" sz="2800" dirty="0" smtClean="0"/>
          </a:p>
          <a:p>
            <a:pPr lvl="2"/>
            <a:r>
              <a:rPr lang="en-US" sz="2800" dirty="0" smtClean="0"/>
              <a:t>minimize </a:t>
            </a:r>
            <a:r>
              <a:rPr lang="en-US" sz="2800" dirty="0"/>
              <a:t>the danger to her. </a:t>
            </a:r>
          </a:p>
          <a:p>
            <a:pPr lvl="2"/>
            <a:r>
              <a:rPr lang="en-US" sz="2800" dirty="0"/>
              <a:t>blame her for his violence. </a:t>
            </a:r>
          </a:p>
          <a:p>
            <a:pPr lvl="2"/>
            <a:r>
              <a:rPr lang="en-US" sz="2800" dirty="0" smtClean="0"/>
              <a:t>recommend </a:t>
            </a:r>
            <a:r>
              <a:rPr lang="en-US" sz="2800" dirty="0"/>
              <a:t>marriage or couples counseling</a:t>
            </a:r>
            <a:r>
              <a:rPr lang="en-US" sz="2800" dirty="0" smtClean="0"/>
              <a:t>.</a:t>
            </a:r>
            <a:r>
              <a:rPr lang="en-US" sz="2800" dirty="0"/>
              <a:t> Individual counseling is appropriate</a:t>
            </a:r>
            <a:r>
              <a:rPr lang="en-US" sz="2800" dirty="0" smtClean="0"/>
              <a:t>.</a:t>
            </a:r>
          </a:p>
          <a:p>
            <a:pPr lvl="2"/>
            <a:r>
              <a:rPr lang="en-US" sz="2800" dirty="0" smtClean="0"/>
              <a:t>recommend </a:t>
            </a:r>
            <a:r>
              <a:rPr lang="en-US" sz="2800" dirty="0"/>
              <a:t>marriage enrichment, mediation, or a communications workshop.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42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Don’ts – Victims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 smtClean="0"/>
              <a:t>Do not:</a:t>
            </a:r>
          </a:p>
          <a:p>
            <a:pPr lvl="2"/>
            <a:r>
              <a:rPr lang="en-US" sz="2800" dirty="0" smtClean="0"/>
              <a:t>send </a:t>
            </a:r>
            <a:r>
              <a:rPr lang="en-US" sz="2800" dirty="0"/>
              <a:t>her home with just a prayer and directive to </a:t>
            </a:r>
            <a:r>
              <a:rPr lang="en-US" sz="2800" dirty="0" smtClean="0"/>
              <a:t>submit </a:t>
            </a:r>
            <a:r>
              <a:rPr lang="en-US" sz="2800" dirty="0"/>
              <a:t>to her husband, bring him to church, or be a better Christian wife. </a:t>
            </a:r>
          </a:p>
          <a:p>
            <a:pPr lvl="2"/>
            <a:r>
              <a:rPr lang="en-US" sz="2800" dirty="0" smtClean="0"/>
              <a:t>encourage </a:t>
            </a:r>
            <a:r>
              <a:rPr lang="en-US" sz="2800" dirty="0"/>
              <a:t>her to forgive him and take him back. </a:t>
            </a:r>
          </a:p>
          <a:p>
            <a:pPr lvl="2"/>
            <a:r>
              <a:rPr lang="en-US" sz="2800" dirty="0" smtClean="0"/>
              <a:t>encourage </a:t>
            </a:r>
            <a:r>
              <a:rPr lang="en-US" sz="2800" dirty="0"/>
              <a:t>her dependence on </a:t>
            </a:r>
            <a:r>
              <a:rPr lang="en-US" sz="2800" dirty="0" smtClean="0"/>
              <a:t>you. </a:t>
            </a:r>
          </a:p>
          <a:p>
            <a:pPr lvl="2"/>
            <a:r>
              <a:rPr lang="en-US" sz="2800" dirty="0" smtClean="0"/>
              <a:t>approach </a:t>
            </a:r>
            <a:r>
              <a:rPr lang="en-US" sz="2800" dirty="0"/>
              <a:t>her husband and ask for “his side of the story.” These actions will endanger her. </a:t>
            </a:r>
          </a:p>
          <a:p>
            <a:pPr lvl="2"/>
            <a:endParaRPr lang="en-US" sz="28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4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Do’s – Abusive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 smtClean="0"/>
              <a:t>Do: </a:t>
            </a:r>
          </a:p>
          <a:p>
            <a:pPr lvl="2"/>
            <a:r>
              <a:rPr lang="en-US" sz="2800" dirty="0"/>
              <a:t>warn the victim if he makes specific threats towards her.</a:t>
            </a:r>
          </a:p>
          <a:p>
            <a:pPr lvl="2"/>
            <a:r>
              <a:rPr lang="en-US" sz="2800" dirty="0" smtClean="0"/>
              <a:t>name </a:t>
            </a:r>
            <a:r>
              <a:rPr lang="en-US" sz="2800" dirty="0"/>
              <a:t>the violence as his problem, not hers. Tell him that only he can stop it; and you are willing to help. </a:t>
            </a:r>
          </a:p>
          <a:p>
            <a:pPr lvl="2"/>
            <a:r>
              <a:rPr lang="en-US" sz="2800" dirty="0"/>
              <a:t>refer him to a program </a:t>
            </a:r>
            <a:r>
              <a:rPr lang="en-US" sz="2800" dirty="0" smtClean="0"/>
              <a:t>that </a:t>
            </a:r>
            <a:r>
              <a:rPr lang="en-US" sz="2800" dirty="0"/>
              <a:t>specifically addresses abusers. </a:t>
            </a:r>
          </a:p>
          <a:p>
            <a:pPr lvl="2"/>
            <a:r>
              <a:rPr lang="en-US" sz="2800" dirty="0" smtClean="0"/>
              <a:t>assess </a:t>
            </a:r>
            <a:r>
              <a:rPr lang="en-US" sz="2800" dirty="0"/>
              <a:t>him for suicide or threats of homicide.</a:t>
            </a:r>
          </a:p>
          <a:p>
            <a:pPr marL="914400" lvl="2" indent="0">
              <a:buNone/>
            </a:pPr>
            <a:r>
              <a:rPr lang="en-US" sz="2800" dirty="0" smtClean="0"/>
              <a:t> </a:t>
            </a:r>
            <a:endParaRPr lang="en-US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31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Do’s – Abusive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charset="2"/>
              <a:buChar char="§"/>
            </a:pPr>
            <a:r>
              <a:rPr lang="en-US" sz="3200" dirty="0" smtClean="0"/>
              <a:t>Do: </a:t>
            </a:r>
          </a:p>
          <a:p>
            <a:pPr lvl="2"/>
            <a:r>
              <a:rPr lang="en-US" sz="2800" dirty="0" smtClean="0"/>
              <a:t>address </a:t>
            </a:r>
            <a:r>
              <a:rPr lang="en-US" sz="2800" dirty="0"/>
              <a:t>any religious rationalizations he may offer or questions he may have. </a:t>
            </a:r>
            <a:endParaRPr lang="en-US" sz="2800" dirty="0" smtClean="0"/>
          </a:p>
          <a:p>
            <a:pPr lvl="2"/>
            <a:r>
              <a:rPr lang="en-US" sz="2800" dirty="0"/>
              <a:t>find ways to collaborate with community agencies and law enforcement to hold him accountable.</a:t>
            </a:r>
          </a:p>
          <a:p>
            <a:pPr lvl="2"/>
            <a:r>
              <a:rPr lang="en-US" sz="2800" dirty="0" smtClean="0"/>
              <a:t>pray </a:t>
            </a:r>
            <a:r>
              <a:rPr lang="en-US" sz="2800" dirty="0"/>
              <a:t>with him. Ask God to help him stop his violence, </a:t>
            </a:r>
            <a:r>
              <a:rPr lang="en-US" sz="2800" dirty="0" smtClean="0"/>
              <a:t>repent, </a:t>
            </a:r>
            <a:r>
              <a:rPr lang="en-US" sz="2800" dirty="0"/>
              <a:t>and find a new way.  Give him referrals</a:t>
            </a:r>
            <a:r>
              <a:rPr lang="en-US" sz="2800" dirty="0" smtClean="0"/>
              <a:t>.</a:t>
            </a:r>
            <a:r>
              <a:rPr lang="en-US" sz="2800" dirty="0"/>
              <a:t> </a:t>
            </a:r>
            <a:endParaRPr lang="en-US" sz="2800" dirty="0" smtClean="0"/>
          </a:p>
          <a:p>
            <a:pPr lvl="2"/>
            <a:endParaRPr lang="en-US" sz="2800" dirty="0"/>
          </a:p>
          <a:p>
            <a:pPr lvl="2"/>
            <a:endParaRPr lang="en-US" sz="2800" dirty="0"/>
          </a:p>
          <a:p>
            <a:pPr lvl="2"/>
            <a:endParaRPr lang="en-US" sz="2600" dirty="0" smtClean="0"/>
          </a:p>
          <a:p>
            <a:pPr lvl="1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3C0F2-E4A7-234C-B8C5-7DB82017C7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2115</Words>
  <Application>Microsoft Macintosh PowerPoint</Application>
  <PresentationFormat>On-screen Show (4:3)</PresentationFormat>
  <Paragraphs>405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Do’s and Don’ts </vt:lpstr>
      <vt:lpstr>Do’s and Don’ts </vt:lpstr>
      <vt:lpstr>Do’s and Don’ts</vt:lpstr>
      <vt:lpstr>Do’s – Victims</vt:lpstr>
      <vt:lpstr>Do’s – Victims</vt:lpstr>
      <vt:lpstr>Don’ts – Victims</vt:lpstr>
      <vt:lpstr>Don’ts – Victims</vt:lpstr>
      <vt:lpstr>Do’s – Abusive Partner</vt:lpstr>
      <vt:lpstr>Do’s – Abusive Partner</vt:lpstr>
      <vt:lpstr>Don’ts – Abusive Partner</vt:lpstr>
      <vt:lpstr>Don’ts – Abusive Partner</vt:lpstr>
      <vt:lpstr>Don’ts – Abusive Partner</vt:lpstr>
      <vt:lpstr>Do’s and Don’ts  Questionable Responses to Victims</vt:lpstr>
      <vt:lpstr>Do’s and Don’ts  Questionable Responses to Victims</vt:lpstr>
      <vt:lpstr>Do’s and Don’ts  Good Responses to Victims</vt:lpstr>
      <vt:lpstr>Do’s and Don’ts  Good Responses to Victims</vt:lpstr>
      <vt:lpstr>Do’s and Don’ts   Good Responses to Victims</vt:lpstr>
      <vt:lpstr>Do’s and Don’ts   Good Responses to Victims</vt:lpstr>
      <vt:lpstr>Do’s and Don’ts   Good Responses to Victims</vt:lpstr>
      <vt:lpstr>Do’s and Don’ts   Good Responses to Victims</vt:lpstr>
      <vt:lpstr>Do’s and Don’ts   Good Responses to Victims</vt:lpstr>
      <vt:lpstr>Do’s and Don’ts   Good Responses to Abusers</vt:lpstr>
      <vt:lpstr>Do’s and Don’ts   Good Responses to Abusers</vt:lpstr>
      <vt:lpstr>Do’s and Don’ts  Good Responses to Abusers</vt:lpstr>
      <vt:lpstr>Do’s and Don’ts   Good Responses to Abusers</vt:lpstr>
      <vt:lpstr>Do’s and Don’ts  Good Responses to Abusers</vt:lpstr>
      <vt:lpstr>Do’s and Don’ts – Children Witnesses</vt:lpstr>
      <vt:lpstr>Do’s and Don’ts – Children Witnesses</vt:lpstr>
      <vt:lpstr>Do’s and Don’ts – Children Witnesses For Parents</vt:lpstr>
      <vt:lpstr>Do’s and Don’ts – Children Witnesses For Parents</vt:lpstr>
      <vt:lpstr>Do’s and Don’ts – Children Witnesses For Parents</vt:lpstr>
      <vt:lpstr>Do’s and Don’ts – Children Witnesses For Parents</vt:lpstr>
      <vt:lpstr>Do’s and Don’ts – Children Witnesses For Parents</vt:lpstr>
      <vt:lpstr>Do’s and Don’ts – Children Witnesses For Parents</vt:lpstr>
      <vt:lpstr>Do’s and Don’ts – Children Witnesses For Parents</vt:lpstr>
      <vt:lpstr>Presentation References</vt:lpstr>
      <vt:lpstr>Presentation References</vt:lpstr>
      <vt:lpstr>Presentation References</vt:lpstr>
      <vt:lpstr>Presentation 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Do’s and Don’ts </dc:title>
  <dc:creator>Carole &amp; John Monaco</dc:creator>
  <cp:lastModifiedBy>Carole &amp; John Monaco</cp:lastModifiedBy>
  <cp:revision>3</cp:revision>
  <dcterms:created xsi:type="dcterms:W3CDTF">2013-11-13T22:33:24Z</dcterms:created>
  <dcterms:modified xsi:type="dcterms:W3CDTF">2013-11-13T22:46:34Z</dcterms:modified>
</cp:coreProperties>
</file>