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</p:sldMasterIdLst>
  <p:notesMasterIdLst>
    <p:notesMasterId r:id="rId24"/>
  </p:notesMasterIdLst>
  <p:handoutMasterIdLst>
    <p:handoutMasterId r:id="rId25"/>
  </p:handoutMasterIdLst>
  <p:sldIdLst>
    <p:sldId id="1952" r:id="rId6"/>
    <p:sldId id="1953" r:id="rId7"/>
    <p:sldId id="1974" r:id="rId8"/>
    <p:sldId id="2002" r:id="rId9"/>
    <p:sldId id="1990" r:id="rId10"/>
    <p:sldId id="1978" r:id="rId11"/>
    <p:sldId id="1991" r:id="rId12"/>
    <p:sldId id="1979" r:id="rId13"/>
    <p:sldId id="1988" r:id="rId14"/>
    <p:sldId id="1999" r:id="rId15"/>
    <p:sldId id="2004" r:id="rId16"/>
    <p:sldId id="1987" r:id="rId17"/>
    <p:sldId id="1955" r:id="rId18"/>
    <p:sldId id="2003" r:id="rId19"/>
    <p:sldId id="1994" r:id="rId20"/>
    <p:sldId id="1989" r:id="rId21"/>
    <p:sldId id="1996" r:id="rId22"/>
    <p:sldId id="1888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48D"/>
    <a:srgbClr val="FFFFFF"/>
    <a:srgbClr val="D9F0FF"/>
    <a:srgbClr val="799FFF"/>
    <a:srgbClr val="006393"/>
    <a:srgbClr val="B1B3B6"/>
    <a:srgbClr val="808285"/>
    <a:srgbClr val="004D80"/>
    <a:srgbClr val="7891AA"/>
    <a:srgbClr val="FCD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917DA-9C46-4590-994A-65EFD1321562}" v="11" dt="2020-03-25T18:43:40.776"/>
    <p1510:client id="{98CD6B44-8570-4FC3-BC50-2DF26BCA1B4C}" v="206" dt="2020-03-25T15:49:01.358"/>
    <p1510:client id="{D0296FF0-9DA8-4589-839D-86CAF775EDA3}" v="8" dt="2020-03-25T18:15:27.050"/>
    <p1510:client id="{EA494AD7-3FDA-4CC4-B312-6B6D41E02F40}" v="34" dt="2020-03-25T18:45:3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64B11C5-AD0A-4138-9612-EE68E6578C2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4/1/2020</a:t>
            </a:fld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28816F7-33D4-4D9A-B493-AFACACA46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05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05FC2DC-1D0B-413A-8F8E-081259445C43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5E04DA2-644A-4DA1-BFA2-4B3E92F9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19073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l">
              <a:lnSpc>
                <a:spcPts val="4300"/>
              </a:lnSpc>
              <a:defRPr sz="4000" b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10363200" cy="2514600"/>
          </a:xfrm>
        </p:spPr>
        <p:txBody>
          <a:bodyPr lIns="45720" rIns="45720"/>
          <a:lstStyle>
            <a:lvl1pPr marL="0" marR="64008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909D5-3501-7D49-95CB-16C70C22F1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"/>
            <a:ext cx="4572000" cy="627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6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19073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l">
              <a:lnSpc>
                <a:spcPts val="4300"/>
              </a:lnSpc>
              <a:defRPr sz="4000" b="0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10363200" cy="2514600"/>
          </a:xfrm>
        </p:spPr>
        <p:txBody>
          <a:bodyPr lIns="45720" rIns="45720"/>
          <a:lstStyle>
            <a:lvl1pPr marL="0" marR="64008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F52B2D-F7AE-6040-8B4B-7431CAADF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"/>
            <a:ext cx="4572000" cy="6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27913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00800" y="5410200"/>
            <a:ext cx="5279136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676401"/>
            <a:ext cx="5279136" cy="3709657"/>
          </a:xfr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 marL="18288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2pPr>
            <a:lvl3pPr marL="36576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3pPr>
            <a:lvl4pPr marL="54864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4pPr>
            <a:lvl5pPr marL="73152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676401"/>
            <a:ext cx="5279136" cy="3709657"/>
          </a:xfr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 marL="18288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2pPr>
            <a:lvl3pPr marL="36576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3pPr>
            <a:lvl4pPr marL="54864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4pPr>
            <a:lvl5pPr marL="731520" indent="-182880">
              <a:lnSpc>
                <a:spcPts val="2300"/>
              </a:lnSpc>
              <a:spcBef>
                <a:spcPts val="0"/>
              </a:spcBef>
              <a:spcAft>
                <a:spcPts val="800"/>
              </a:spcAft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91072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8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804673"/>
          </a:xfrm>
          <a:prstGeom prst="rect">
            <a:avLst/>
          </a:prstGeom>
        </p:spPr>
        <p:txBody>
          <a:bodyPr vert="horz" lIns="0" tIns="0" rIns="0" bIns="0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755C77-6E8E-8743-85DB-5C1A0C75DF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419088"/>
            <a:ext cx="2286000" cy="3135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804673"/>
          </a:xfrm>
        </p:spPr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23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19073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l">
              <a:lnSpc>
                <a:spcPts val="4300"/>
              </a:lnSpc>
              <a:defRPr sz="4000" b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10363200" cy="2514600"/>
          </a:xfrm>
        </p:spPr>
        <p:txBody>
          <a:bodyPr lIns="45720" rIns="45720"/>
          <a:lstStyle>
            <a:lvl1pPr marL="0" marR="64008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E342CE-359F-DE45-AA6A-0924E39D8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"/>
            <a:ext cx="4572000" cy="6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19073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l">
              <a:lnSpc>
                <a:spcPts val="4300"/>
              </a:lnSpc>
              <a:defRPr sz="4000" b="0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10363200" cy="2514600"/>
          </a:xfrm>
        </p:spPr>
        <p:txBody>
          <a:bodyPr lIns="45720" rIns="45720"/>
          <a:lstStyle>
            <a:lvl1pPr marL="0" marR="64008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85F4156-BF09-334C-8A01-930C89ED5A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"/>
            <a:ext cx="4572000" cy="62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804673"/>
          </a:xfrm>
          <a:prstGeom prst="rect">
            <a:avLst/>
          </a:prstGeom>
        </p:spPr>
        <p:txBody>
          <a:bodyPr vert="horz" lIns="0" tIns="0" rIns="0" bIns="0" anchor="b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76401"/>
            <a:ext cx="10972800" cy="448665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0" y="6510529"/>
            <a:ext cx="4775200" cy="1675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 eaLnBrk="1" latinLnBrk="0" hangingPunct="1">
              <a:defRPr kumimoji="0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094720" y="6510529"/>
            <a:ext cx="487680" cy="1675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r" eaLnBrk="1" latinLnBrk="0" hangingPunct="1">
              <a:defRPr kumimoji="0"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BF51FA78-5F43-4BF5-80B0-BEA9BA77CD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91072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C88849-E199-8F4B-8D99-AF27689140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419088"/>
            <a:ext cx="2286000" cy="313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5" r:id="rId4"/>
    <p:sldLayoutId id="2147483667" r:id="rId5"/>
    <p:sldLayoutId id="2147483668" r:id="rId6"/>
  </p:sldLayoutIdLst>
  <p:hf hdr="0" ftr="0" dt="0"/>
  <p:txStyles>
    <p:titleStyle>
      <a:lvl1pPr algn="l" rtl="0" eaLnBrk="1" latinLnBrk="0" hangingPunct="1">
        <a:lnSpc>
          <a:spcPts val="3500"/>
        </a:lnSpc>
        <a:spcBef>
          <a:spcPct val="0"/>
        </a:spcBef>
        <a:buNone/>
        <a:defRPr kumimoji="0" sz="3200" b="0" kern="120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0" indent="0" algn="l" rtl="0" eaLnBrk="1" latinLnBrk="0" hangingPunct="1">
        <a:lnSpc>
          <a:spcPts val="2500"/>
        </a:lnSpc>
        <a:spcBef>
          <a:spcPts val="400"/>
        </a:spcBef>
        <a:spcAft>
          <a:spcPts val="900"/>
        </a:spcAft>
        <a:buClr>
          <a:schemeClr val="accent1"/>
        </a:buClr>
        <a:buSzPct val="100000"/>
        <a:buFontTx/>
        <a:buNone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rtl="0" eaLnBrk="1" latinLnBrk="0" hangingPunct="1">
        <a:lnSpc>
          <a:spcPts val="2500"/>
        </a:lnSpc>
        <a:spcBef>
          <a:spcPts val="324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rtl="0" eaLnBrk="1" latinLnBrk="0" hangingPunct="1">
        <a:lnSpc>
          <a:spcPts val="2500"/>
        </a:lnSpc>
        <a:spcBef>
          <a:spcPts val="350"/>
        </a:spcBef>
        <a:spcAft>
          <a:spcPts val="9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228600" algn="l" rtl="0" eaLnBrk="1" latinLnBrk="0" hangingPunct="1">
        <a:lnSpc>
          <a:spcPts val="2500"/>
        </a:lnSpc>
        <a:spcBef>
          <a:spcPts val="35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228600" algn="l" rtl="0" eaLnBrk="1" latinLnBrk="0" hangingPunct="1">
        <a:lnSpc>
          <a:spcPts val="2500"/>
        </a:lnSpc>
        <a:spcBef>
          <a:spcPts val="35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10972800" cy="570585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0" y="6510529"/>
            <a:ext cx="4775200" cy="1675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 eaLnBrk="1" latinLnBrk="0" hangingPunct="1">
              <a:defRPr kumimoji="0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094720" y="6510529"/>
            <a:ext cx="487680" cy="16754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r" eaLnBrk="1" latinLnBrk="0" hangingPunct="1">
              <a:defRPr kumimoji="0"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fld id="{BF51FA78-5F43-4BF5-80B0-BEA9BA77CD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91072"/>
            <a:ext cx="12192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100D9C-674A-F648-927C-6C172F21DB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6419088"/>
            <a:ext cx="2286000" cy="3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7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</p:sldLayoutIdLst>
  <p:hf hdr="0" ftr="0" dt="0"/>
  <p:txStyles>
    <p:titleStyle>
      <a:lvl1pPr algn="l" rtl="0" eaLnBrk="1" latinLnBrk="0" hangingPunct="1">
        <a:lnSpc>
          <a:spcPts val="3500"/>
        </a:lnSpc>
        <a:spcBef>
          <a:spcPct val="0"/>
        </a:spcBef>
        <a:buNone/>
        <a:defRPr kumimoji="0" sz="3200" b="0" kern="120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0" indent="0" algn="l" rtl="0" eaLnBrk="1" latinLnBrk="0" hangingPunct="1">
        <a:lnSpc>
          <a:spcPts val="2500"/>
        </a:lnSpc>
        <a:spcBef>
          <a:spcPts val="400"/>
        </a:spcBef>
        <a:spcAft>
          <a:spcPts val="900"/>
        </a:spcAft>
        <a:buClr>
          <a:schemeClr val="accent1"/>
        </a:buClr>
        <a:buSzPct val="100000"/>
        <a:buFontTx/>
        <a:buNone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8600" indent="-228600" algn="l" rtl="0" eaLnBrk="1" latinLnBrk="0" hangingPunct="1">
        <a:lnSpc>
          <a:spcPts val="2500"/>
        </a:lnSpc>
        <a:spcBef>
          <a:spcPts val="324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rtl="0" eaLnBrk="1" latinLnBrk="0" hangingPunct="1">
        <a:lnSpc>
          <a:spcPts val="2500"/>
        </a:lnSpc>
        <a:spcBef>
          <a:spcPts val="350"/>
        </a:spcBef>
        <a:spcAft>
          <a:spcPts val="9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228600" algn="l" rtl="0" eaLnBrk="1" latinLnBrk="0" hangingPunct="1">
        <a:lnSpc>
          <a:spcPts val="2500"/>
        </a:lnSpc>
        <a:spcBef>
          <a:spcPts val="35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228600" algn="l" rtl="0" eaLnBrk="1" latinLnBrk="0" hangingPunct="1">
        <a:lnSpc>
          <a:spcPts val="2500"/>
        </a:lnSpc>
        <a:spcBef>
          <a:spcPts val="35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kumimoji="0"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hyperlink" Target="mailto:mstepniak@archchicago.org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vm.archchicago.org/weekly-pastoral-newsletter" TargetMode="External"/><Relationship Id="rId2" Type="http://schemas.openxmlformats.org/officeDocument/2006/relationships/hyperlink" Target="https://pvm.archchicago.org/events/covid-19-virtual-events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archchicago.org/statement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FC1FE96-DFC8-44D6-997B-E46CEC276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19400"/>
            <a:ext cx="23288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427BA-B84F-4C10-B6FB-C934FA6722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Spotkanie Liderów programu katechetycznego w języku polskim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173C0-4FD8-472E-A401-D6EB0148B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10363200" cy="2514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</a:t>
            </a:r>
            <a:r>
              <a:rPr lang="pl-PL" dirty="0">
                <a:solidFill>
                  <a:schemeClr val="tx1"/>
                </a:solidFill>
              </a:rPr>
              <a:t>Plan Pomocy dla programu katechetycznego </a:t>
            </a:r>
          </a:p>
          <a:p>
            <a:r>
              <a:rPr lang="pl-PL" dirty="0">
                <a:solidFill>
                  <a:schemeClr val="tx1"/>
                </a:solidFill>
              </a:rPr>
              <a:t>                  polskich szkół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Kwiecień 2, 2020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1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Wskazówki dotyczące Formacji Katechetycznej w domu </a:t>
            </a:r>
            <a:r>
              <a:rPr lang="en-US" sz="2800" dirty="0"/>
              <a:t>(2 </a:t>
            </a:r>
            <a:r>
              <a:rPr lang="pl-PL" sz="2800" dirty="0"/>
              <a:t>z</a:t>
            </a:r>
            <a:r>
              <a:rPr lang="en-US" sz="2800" dirty="0"/>
              <a:t> 2)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EDA9B-A391-45A4-A191-8141A130A5EE}"/>
              </a:ext>
            </a:extLst>
          </p:cNvPr>
          <p:cNvSpPr txBox="1"/>
          <p:nvPr/>
        </p:nvSpPr>
        <p:spPr>
          <a:xfrm>
            <a:off x="622300" y="2022833"/>
            <a:ext cx="11100584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Wspieraj Katechetów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Koordynatorzy katechetyczni powinnin komunikować się z katechetami co tydzień za pośrednictwem internetowych platform konferencyjnych lub telefonicznie, aby zaoferować duchowe wsparcie, modlić się z nimi jak również zapewnić pomoc merytoryczną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Spotykaj  ludzi tam, gdzie oni są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Tam, gdzie nie ma dostępu cyfrowego, koordynatorzy katechetyczni i katecheci mogą komunikować się z rodzinami przez telefon (co tydzień / co dwa tygodnie), aby udzielać porad na temat tego, co mogą robić w domu w nadchodzących tygodniach. Skoncentruj się na prostych sugestiach, takich jak modlitwa w domu, sugerowane czytania Pisma Świętego, tematy  do dyskusji i działania wymagające minimalnych zasobów lub planowania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tfpNumberBubble373021">
            <a:extLst>
              <a:ext uri="{FF2B5EF4-FFF2-40B4-BE49-F238E27FC236}">
                <a16:creationId xmlns:a16="http://schemas.microsoft.com/office/drawing/2014/main" id="{945E5D9D-9785-4CED-8058-D8570E82123F}"/>
              </a:ext>
            </a:extLst>
          </p:cNvPr>
          <p:cNvSpPr/>
          <p:nvPr/>
        </p:nvSpPr>
        <p:spPr bwMode="gray">
          <a:xfrm>
            <a:off x="469117" y="1996987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4A482B-20E5-47E8-9312-B9E09875E0F6}"/>
              </a:ext>
            </a:extLst>
          </p:cNvPr>
          <p:cNvSpPr/>
          <p:nvPr/>
        </p:nvSpPr>
        <p:spPr>
          <a:xfrm>
            <a:off x="11391905" y="6422298"/>
            <a:ext cx="380990" cy="41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tfpNumberBubble373021">
            <a:extLst>
              <a:ext uri="{FF2B5EF4-FFF2-40B4-BE49-F238E27FC236}">
                <a16:creationId xmlns:a16="http://schemas.microsoft.com/office/drawing/2014/main" id="{69D254DC-3860-4C15-817C-222FEB447324}"/>
              </a:ext>
            </a:extLst>
          </p:cNvPr>
          <p:cNvSpPr/>
          <p:nvPr/>
        </p:nvSpPr>
        <p:spPr bwMode="gray">
          <a:xfrm>
            <a:off x="469117" y="3125957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btfpCallout186317">
            <a:extLst>
              <a:ext uri="{FF2B5EF4-FFF2-40B4-BE49-F238E27FC236}">
                <a16:creationId xmlns:a16="http://schemas.microsoft.com/office/drawing/2014/main" id="{6D093D6D-5AC3-4C4C-A88A-DCFA7C8B7BD9}"/>
              </a:ext>
            </a:extLst>
          </p:cNvPr>
          <p:cNvSpPr/>
          <p:nvPr/>
        </p:nvSpPr>
        <p:spPr bwMode="gray">
          <a:xfrm>
            <a:off x="620638" y="4661482"/>
            <a:ext cx="3709822" cy="773137"/>
          </a:xfrm>
          <a:prstGeom prst="wedgeRectCallout">
            <a:avLst>
              <a:gd name="adj1" fmla="val -24687"/>
              <a:gd name="adj2" fmla="val -81817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Dostarczymy Ci pomoce katechetyczne i pomożemy zbudować platformę nauczania E-learning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9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FA8576-AC0C-462A-953E-19EFDE30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08155F-BB7D-4D33-8ED3-A0DE104C3D2A}"/>
              </a:ext>
            </a:extLst>
          </p:cNvPr>
          <p:cNvSpPr/>
          <p:nvPr/>
        </p:nvSpPr>
        <p:spPr>
          <a:xfrm>
            <a:off x="181155" y="1268083"/>
            <a:ext cx="108002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Pomoce , które prześlemy emailem po spotkaniu</a:t>
            </a:r>
          </a:p>
          <a:p>
            <a:endParaRPr lang="pl-PL" b="1" dirty="0"/>
          </a:p>
          <a:p>
            <a:r>
              <a:rPr lang="pl-PL" dirty="0"/>
              <a:t>Jak przeżyć i zachować wiarę gdy zabraknie kościoła i księdza</a:t>
            </a:r>
            <a:r>
              <a:rPr lang="pl-PL" sz="1600" dirty="0"/>
              <a:t>? Poradnik na czasy klęsk, zagrożeń i prześladowań</a:t>
            </a:r>
          </a:p>
          <a:p>
            <a:endParaRPr lang="pl-PL" sz="1600" dirty="0"/>
          </a:p>
          <a:p>
            <a:r>
              <a:rPr lang="pl-PL" dirty="0"/>
              <a:t>Jak przyjmować Komunię duchową?</a:t>
            </a:r>
          </a:p>
          <a:p>
            <a:endParaRPr lang="pl-PL" dirty="0"/>
          </a:p>
          <a:p>
            <a:r>
              <a:rPr lang="pl-PL" dirty="0"/>
              <a:t>Praktyczny kurs modlitwy.</a:t>
            </a:r>
          </a:p>
          <a:p>
            <a:endParaRPr lang="pl-PL" dirty="0"/>
          </a:p>
          <a:p>
            <a:r>
              <a:rPr lang="pl-PL" dirty="0"/>
              <a:t>Jak czytać i rozumieć Pismo Święte?</a:t>
            </a:r>
          </a:p>
          <a:p>
            <a:endParaRPr lang="pl-PL" dirty="0"/>
          </a:p>
          <a:p>
            <a:r>
              <a:rPr lang="pl-PL" dirty="0"/>
              <a:t>Błogosławieństwo pokarmów wielkanocnych</a:t>
            </a:r>
          </a:p>
          <a:p>
            <a:endParaRPr lang="pl-PL" dirty="0"/>
          </a:p>
          <a:p>
            <a:r>
              <a:rPr lang="pl-PL" dirty="0"/>
              <a:t>Przygotowanie duchowe do Wielkiego Tygodnia</a:t>
            </a:r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600" dirty="0"/>
              <a:t>I wiele więcej...</a:t>
            </a:r>
          </a:p>
          <a:p>
            <a:endParaRPr lang="pl-PL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83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93C204C-21E3-4948-9241-40461A58BD04}"/>
              </a:ext>
            </a:extLst>
          </p:cNvPr>
          <p:cNvSpPr/>
          <p:nvPr/>
        </p:nvSpPr>
        <p:spPr>
          <a:xfrm>
            <a:off x="0" y="6158441"/>
            <a:ext cx="12191990" cy="22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Pomysły i narzędzia do wirtualnej komunikacji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btfpColumnHeaderBox270911">
            <a:extLst>
              <a:ext uri="{FF2B5EF4-FFF2-40B4-BE49-F238E27FC236}">
                <a16:creationId xmlns:a16="http://schemas.microsoft.com/office/drawing/2014/main" id="{139C4F6A-76D0-4280-B7AF-9D5A7A8F88A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47700" y="1720617"/>
            <a:ext cx="7449272" cy="349775"/>
            <a:chOff x="3779384" y="1233759"/>
            <a:chExt cx="1205749" cy="349775"/>
          </a:xfrm>
        </p:grpSpPr>
        <p:sp>
          <p:nvSpPr>
            <p:cNvPr id="14" name="btfpColumnHeaderBoxText270911">
              <a:extLst>
                <a:ext uri="{FF2B5EF4-FFF2-40B4-BE49-F238E27FC236}">
                  <a16:creationId xmlns:a16="http://schemas.microsoft.com/office/drawing/2014/main" id="{F355D3EC-5F42-4E5D-BD5B-D2BB4A38F3FF}"/>
                </a:ext>
              </a:extLst>
            </p:cNvPr>
            <p:cNvSpPr txBox="1"/>
            <p:nvPr/>
          </p:nvSpPr>
          <p:spPr bwMode="gray">
            <a:xfrm>
              <a:off x="3779384" y="1233759"/>
              <a:ext cx="1205749" cy="349775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pl-PL" b="1" dirty="0">
                  <a:solidFill>
                    <a:srgbClr val="000000"/>
                  </a:solidFill>
                </a:rPr>
                <a:t>Sposoby i pomysły nowoczesnej komunikacji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5" name="btfpColumnHeaderBoxLine270911">
              <a:extLst>
                <a:ext uri="{FF2B5EF4-FFF2-40B4-BE49-F238E27FC236}">
                  <a16:creationId xmlns:a16="http://schemas.microsoft.com/office/drawing/2014/main" id="{2D3BE54B-666E-4D46-952C-1A0543BB90F2}"/>
                </a:ext>
              </a:extLst>
            </p:cNvPr>
            <p:cNvCxnSpPr/>
            <p:nvPr/>
          </p:nvCxnSpPr>
          <p:spPr bwMode="gray">
            <a:xfrm>
              <a:off x="3779384" y="1583533"/>
              <a:ext cx="118404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btfpColumnHeaderBox270911">
            <a:extLst>
              <a:ext uri="{FF2B5EF4-FFF2-40B4-BE49-F238E27FC236}">
                <a16:creationId xmlns:a16="http://schemas.microsoft.com/office/drawing/2014/main" id="{728579A1-9203-4112-8BA1-4935FA44D44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04860" y="1720616"/>
            <a:ext cx="3559978" cy="349775"/>
            <a:chOff x="3779384" y="1233758"/>
            <a:chExt cx="1280495" cy="349775"/>
          </a:xfrm>
        </p:grpSpPr>
        <p:sp>
          <p:nvSpPr>
            <p:cNvPr id="17" name="btfpColumnHeaderBoxText270911">
              <a:extLst>
                <a:ext uri="{FF2B5EF4-FFF2-40B4-BE49-F238E27FC236}">
                  <a16:creationId xmlns:a16="http://schemas.microsoft.com/office/drawing/2014/main" id="{A1AF4A77-8261-4D36-A66A-8A6E9A67AB4F}"/>
                </a:ext>
              </a:extLst>
            </p:cNvPr>
            <p:cNvSpPr txBox="1"/>
            <p:nvPr/>
          </p:nvSpPr>
          <p:spPr bwMode="gray">
            <a:xfrm>
              <a:off x="3779384" y="1233758"/>
              <a:ext cx="1280495" cy="349775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r>
                <a:rPr lang="pl-PL" b="1" dirty="0">
                  <a:solidFill>
                    <a:srgbClr val="000000"/>
                  </a:solidFill>
                </a:rPr>
                <a:t>Platformy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wirtualn</a:t>
              </a:r>
              <a:r>
                <a:rPr lang="pl-PL" b="1" dirty="0">
                  <a:solidFill>
                    <a:srgbClr val="000000"/>
                  </a:solidFill>
                </a:rPr>
                <a:t>ych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spotka</a:t>
              </a:r>
              <a:r>
                <a:rPr lang="pl-PL" b="1" dirty="0">
                  <a:solidFill>
                    <a:srgbClr val="000000"/>
                  </a:solidFill>
                </a:rPr>
                <a:t>ń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8" name="btfpColumnHeaderBoxLine270911">
              <a:extLst>
                <a:ext uri="{FF2B5EF4-FFF2-40B4-BE49-F238E27FC236}">
                  <a16:creationId xmlns:a16="http://schemas.microsoft.com/office/drawing/2014/main" id="{4F079A9F-673A-4E53-A40A-2E41F3557DA9}"/>
                </a:ext>
              </a:extLst>
            </p:cNvPr>
            <p:cNvCxnSpPr/>
            <p:nvPr/>
          </p:nvCxnSpPr>
          <p:spPr bwMode="gray">
            <a:xfrm>
              <a:off x="3779384" y="1583533"/>
              <a:ext cx="118404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btfpCallout186317">
            <a:extLst>
              <a:ext uri="{FF2B5EF4-FFF2-40B4-BE49-F238E27FC236}">
                <a16:creationId xmlns:a16="http://schemas.microsoft.com/office/drawing/2014/main" id="{85BBC609-1463-4BCA-B1B9-70EF5909F628}"/>
              </a:ext>
            </a:extLst>
          </p:cNvPr>
          <p:cNvSpPr/>
          <p:nvPr/>
        </p:nvSpPr>
        <p:spPr bwMode="gray">
          <a:xfrm>
            <a:off x="8685420" y="5489677"/>
            <a:ext cx="2844001" cy="831222"/>
          </a:xfrm>
          <a:prstGeom prst="wedgeRectCallout">
            <a:avLst>
              <a:gd name="adj1" fmla="val -24687"/>
              <a:gd name="adj2" fmla="val -81817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</a:rPr>
              <a:t>Zaoferujemy szkolenia aby pomóc was nauczyć korzystać efektywnie z tych platform w komunikacji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facebook live">
            <a:extLst>
              <a:ext uri="{FF2B5EF4-FFF2-40B4-BE49-F238E27FC236}">
                <a16:creationId xmlns:a16="http://schemas.microsoft.com/office/drawing/2014/main" id="{2580351A-FCC1-4BFA-A782-34F7175B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10" y="2819400"/>
            <a:ext cx="1123950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crosoft teams logo">
            <a:extLst>
              <a:ext uri="{FF2B5EF4-FFF2-40B4-BE49-F238E27FC236}">
                <a16:creationId xmlns:a16="http://schemas.microsoft.com/office/drawing/2014/main" id="{7BC99F02-C0C3-4CA3-B902-2F9102F4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0" y="2224514"/>
            <a:ext cx="1457851" cy="4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zoom logo">
            <a:extLst>
              <a:ext uri="{FF2B5EF4-FFF2-40B4-BE49-F238E27FC236}">
                <a16:creationId xmlns:a16="http://schemas.microsoft.com/office/drawing/2014/main" id="{25E89694-81CC-4AA5-9CC0-28D8B2F2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71" y="2275119"/>
            <a:ext cx="1025996" cy="3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oogle meet">
            <a:extLst>
              <a:ext uri="{FF2B5EF4-FFF2-40B4-BE49-F238E27FC236}">
                <a16:creationId xmlns:a16="http://schemas.microsoft.com/office/drawing/2014/main" id="{B0E8EC0F-7D7F-45A0-8E6C-A71E74AFD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/>
          <a:stretch/>
        </p:blipFill>
        <p:spPr bwMode="auto">
          <a:xfrm>
            <a:off x="10143325" y="2867885"/>
            <a:ext cx="1595756" cy="5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o to meeting">
            <a:extLst>
              <a:ext uri="{FF2B5EF4-FFF2-40B4-BE49-F238E27FC236}">
                <a16:creationId xmlns:a16="http://schemas.microsoft.com/office/drawing/2014/main" id="{1B23A3AE-B017-42C0-9701-30491297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35" y="3538728"/>
            <a:ext cx="1966976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kype">
            <a:extLst>
              <a:ext uri="{FF2B5EF4-FFF2-40B4-BE49-F238E27FC236}">
                <a16:creationId xmlns:a16="http://schemas.microsoft.com/office/drawing/2014/main" id="{8F49A445-510A-44F2-B5D5-5B1D6484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61" y="3694346"/>
            <a:ext cx="932717" cy="4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uberconference">
            <a:extLst>
              <a:ext uri="{FF2B5EF4-FFF2-40B4-BE49-F238E27FC236}">
                <a16:creationId xmlns:a16="http://schemas.microsoft.com/office/drawing/2014/main" id="{5732FBEF-7850-45F6-89F6-01B954CE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05" y="4749799"/>
            <a:ext cx="1966976" cy="4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free conference call">
            <a:extLst>
              <a:ext uri="{FF2B5EF4-FFF2-40B4-BE49-F238E27FC236}">
                <a16:creationId xmlns:a16="http://schemas.microsoft.com/office/drawing/2014/main" id="{CC075AAC-1409-43A7-A037-6D014F9B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65" y="4256742"/>
            <a:ext cx="2844001" cy="4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0E21AA-4610-4727-9830-B2B66995E4DB}"/>
              </a:ext>
            </a:extLst>
          </p:cNvPr>
          <p:cNvSpPr txBox="1"/>
          <p:nvPr/>
        </p:nvSpPr>
        <p:spPr>
          <a:xfrm>
            <a:off x="622299" y="2209800"/>
            <a:ext cx="7302501" cy="4231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Określ metodę komunikacji, która najbardziej odpowiada Twojej grupie szkolnej (np. E-mail, spotkania wideo, rozmowy telefoniczne itp.)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Rodzice i uczniowie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    Katecheci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Ustal plan komunikowania się : codzienny lub  tygodniowy : przesyłanie e-maili, dzwonienie i / lub spotykanie się wirtualnie oraz komunikowanie tego rodzicom / uczestnikom / katechetom (np .: „Cotygodniowa aktualizacja wiadomości e-mail będzie w środę rano”)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Jeśli korzystasz z nowej wirtualnej platformy, zorganizuj wstępne szkolenie katechetom przed uruchomieniem procesu komunikacji, aby upewnić się, że wszyscy mają dostęp i wiedzą, jak z tej wirtualnej platformy korzystać.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prostu zrób wszystko, co możesz!</a:t>
            </a:r>
          </a:p>
          <a:p>
            <a:pPr>
              <a:spcAft>
                <a:spcPts val="600"/>
              </a:spcAft>
            </a:pPr>
            <a:r>
              <a:rPr lang="pl-PL" sz="1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Wszyscy mają teraz dużo obowiązków, więc staraj się pozostać w kontakcie w prosty, praktyczny sposób, który nie powoduje zbyt dużego stresu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4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Archidiecezja  oferuje wirtualnie 3 sposoby rozwoju duchowego - zachęcamy do skorzystania z tej oferty</a:t>
            </a:r>
            <a:endParaRPr lang="en-US" sz="2400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13</a:t>
            </a:fld>
            <a:endParaRPr lang="en-US"/>
          </a:p>
        </p:txBody>
      </p:sp>
      <p:pic>
        <p:nvPicPr>
          <p:cNvPr id="6" name="Graphic 5" descr="Group">
            <a:extLst>
              <a:ext uri="{FF2B5EF4-FFF2-40B4-BE49-F238E27FC236}">
                <a16:creationId xmlns:a16="http://schemas.microsoft.com/office/drawing/2014/main" id="{B72D6068-6B1D-4E35-A968-15810C6A9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1" y="2081485"/>
            <a:ext cx="724554" cy="724554"/>
          </a:xfrm>
          <a:prstGeom prst="rect">
            <a:avLst/>
          </a:prstGeom>
        </p:spPr>
      </p:pic>
      <p:sp>
        <p:nvSpPr>
          <p:cNvPr id="21" name="btfpBulletedList285141">
            <a:extLst>
              <a:ext uri="{FF2B5EF4-FFF2-40B4-BE49-F238E27FC236}">
                <a16:creationId xmlns:a16="http://schemas.microsoft.com/office/drawing/2014/main" id="{7C97B44A-91BC-4C04-94F9-65A77A2E3F94}"/>
              </a:ext>
            </a:extLst>
          </p:cNvPr>
          <p:cNvSpPr txBox="1"/>
          <p:nvPr/>
        </p:nvSpPr>
        <p:spPr bwMode="gray">
          <a:xfrm>
            <a:off x="1905000" y="2268911"/>
            <a:ext cx="1737360" cy="626701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>
            <a:defPPr>
              <a:defRPr lang="en-US"/>
            </a:defPPr>
            <a:lvl1pPr marL="177800" indent="-177800" algn="l" defTabSz="711200" rtl="0" eaLnBrk="1" latinLnBrk="0" hangingPunct="1">
              <a:spcBef>
                <a:spcPts val="1200"/>
              </a:spcBef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711200" rtl="0" eaLnBrk="1" latinLnBrk="0" hangingPunct="1">
              <a:spcBef>
                <a:spcPts val="600"/>
              </a:spcBef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711200" rtl="0" eaLnBrk="1" latinLnBrk="0" hangingPunct="1">
              <a:spcBef>
                <a:spcPts val="600"/>
              </a:spcBef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7800" algn="l" defTabSz="711200" rtl="0" eaLnBrk="1" latinLnBrk="0" hangingPunct="1">
              <a:spcBef>
                <a:spcPts val="600"/>
              </a:spcBef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9000" indent="-177800" algn="l" defTabSz="711200" rtl="0" eaLnBrk="1" latinLnBrk="0" hangingPunct="1">
              <a:spcBef>
                <a:spcPts val="600"/>
              </a:spcBef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8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6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24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pl-PL" sz="1800" dirty="0">
                <a:latin typeface="+mj-lt"/>
              </a:rPr>
              <a:t>Grupy modlitewne</a:t>
            </a:r>
            <a:endParaRPr lang="en-US" sz="1800" dirty="0">
              <a:latin typeface="+mj-lt"/>
            </a:endParaRPr>
          </a:p>
        </p:txBody>
      </p:sp>
      <p:sp>
        <p:nvSpPr>
          <p:cNvPr id="31" name="btfpBulletedList285141">
            <a:extLst>
              <a:ext uri="{FF2B5EF4-FFF2-40B4-BE49-F238E27FC236}">
                <a16:creationId xmlns:a16="http://schemas.microsoft.com/office/drawing/2014/main" id="{C68E6F33-44FA-418F-86D3-4B2888CE2DCE}"/>
              </a:ext>
            </a:extLst>
          </p:cNvPr>
          <p:cNvSpPr txBox="1"/>
          <p:nvPr/>
        </p:nvSpPr>
        <p:spPr bwMode="gray">
          <a:xfrm>
            <a:off x="1905000" y="3069213"/>
            <a:ext cx="1737360" cy="34970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>
            <a:defPPr>
              <a:defRPr lang="en-US"/>
            </a:defPPr>
            <a:lvl1pPr marL="177800" indent="-177800" algn="l" defTabSz="711200" rtl="0" eaLnBrk="1" latinLnBrk="0" hangingPunct="1">
              <a:spcBef>
                <a:spcPts val="1200"/>
              </a:spcBef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711200" rtl="0" eaLnBrk="1" latinLnBrk="0" hangingPunct="1">
              <a:spcBef>
                <a:spcPts val="600"/>
              </a:spcBef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711200" rtl="0" eaLnBrk="1" latinLnBrk="0" hangingPunct="1">
              <a:spcBef>
                <a:spcPts val="600"/>
              </a:spcBef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7800" algn="l" defTabSz="711200" rtl="0" eaLnBrk="1" latinLnBrk="0" hangingPunct="1">
              <a:spcBef>
                <a:spcPts val="600"/>
              </a:spcBef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9000" indent="-177800" algn="l" defTabSz="711200" rtl="0" eaLnBrk="1" latinLnBrk="0" hangingPunct="1">
              <a:spcBef>
                <a:spcPts val="600"/>
              </a:spcBef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8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6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24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pl-PL" sz="1800" dirty="0">
                <a:latin typeface="+mj-lt"/>
              </a:rPr>
              <a:t>Klub Książki</a:t>
            </a:r>
            <a:endParaRPr lang="en-US" sz="1800" dirty="0">
              <a:latin typeface="+mj-lt"/>
            </a:endParaRPr>
          </a:p>
        </p:txBody>
      </p:sp>
      <p:sp>
        <p:nvSpPr>
          <p:cNvPr id="32" name="btfpBulletedList285141">
            <a:extLst>
              <a:ext uri="{FF2B5EF4-FFF2-40B4-BE49-F238E27FC236}">
                <a16:creationId xmlns:a16="http://schemas.microsoft.com/office/drawing/2014/main" id="{047CE257-D50C-413F-A1F6-E60239E496A9}"/>
              </a:ext>
            </a:extLst>
          </p:cNvPr>
          <p:cNvSpPr txBox="1"/>
          <p:nvPr/>
        </p:nvSpPr>
        <p:spPr bwMode="gray">
          <a:xfrm>
            <a:off x="1905000" y="3941281"/>
            <a:ext cx="1737360" cy="349702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>
            <a:defPPr>
              <a:defRPr lang="en-US"/>
            </a:defPPr>
            <a:lvl1pPr marL="177800" indent="-177800" algn="l" defTabSz="711200" rtl="0" eaLnBrk="1" latinLnBrk="0" hangingPunct="1">
              <a:spcBef>
                <a:spcPts val="1200"/>
              </a:spcBef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711200" rtl="0" eaLnBrk="1" latinLnBrk="0" hangingPunct="1">
              <a:spcBef>
                <a:spcPts val="600"/>
              </a:spcBef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711200" rtl="0" eaLnBrk="1" latinLnBrk="0" hangingPunct="1">
              <a:spcBef>
                <a:spcPts val="600"/>
              </a:spcBef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200" indent="-177800" algn="l" defTabSz="711200" rtl="0" eaLnBrk="1" latinLnBrk="0" hangingPunct="1">
              <a:spcBef>
                <a:spcPts val="600"/>
              </a:spcBef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9000" indent="-177800" algn="l" defTabSz="711200" rtl="0" eaLnBrk="1" latinLnBrk="0" hangingPunct="1">
              <a:spcBef>
                <a:spcPts val="600"/>
              </a:spcBef>
              <a:buChar char="&gt;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68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46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24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0200" indent="-177800" algn="l" defTabSz="711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1800">
                <a:latin typeface="+mj-lt"/>
              </a:rPr>
              <a:t>Trivia</a:t>
            </a:r>
          </a:p>
        </p:txBody>
      </p:sp>
      <p:grpSp>
        <p:nvGrpSpPr>
          <p:cNvPr id="33" name="btfpColumnHeaderBox463106">
            <a:extLst>
              <a:ext uri="{FF2B5EF4-FFF2-40B4-BE49-F238E27FC236}">
                <a16:creationId xmlns:a16="http://schemas.microsoft.com/office/drawing/2014/main" id="{E361A565-89D5-47CF-B7CD-F39D4D25B7A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447063" y="1613966"/>
            <a:ext cx="2194560" cy="362876"/>
            <a:chOff x="558800" y="3551092"/>
            <a:chExt cx="11531600" cy="416071"/>
          </a:xfrm>
          <a:effectLst/>
        </p:grpSpPr>
        <p:sp>
          <p:nvSpPr>
            <p:cNvPr id="34" name="btfpColumnHeaderBoxText463106">
              <a:extLst>
                <a:ext uri="{FF2B5EF4-FFF2-40B4-BE49-F238E27FC236}">
                  <a16:creationId xmlns:a16="http://schemas.microsoft.com/office/drawing/2014/main" id="{1795A3E8-D2A3-4103-B1BD-0BC932566456}"/>
                </a:ext>
              </a:extLst>
            </p:cNvPr>
            <p:cNvSpPr txBox="1"/>
            <p:nvPr/>
          </p:nvSpPr>
          <p:spPr>
            <a:xfrm>
              <a:off x="558800" y="3551092"/>
              <a:ext cx="11531600" cy="401049"/>
            </a:xfrm>
            <a:prstGeom prst="rect">
              <a:avLst/>
            </a:prstGeom>
            <a:noFill/>
            <a:effectLst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pl-PL" b="1" dirty="0">
                  <a:solidFill>
                    <a:srgbClr val="000000"/>
                  </a:solidFill>
                </a:rPr>
                <a:t>Oferta</a:t>
              </a:r>
              <a:endParaRPr lang="en-US" b="1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35" name="btfpColumnHeaderBoxLine463106">
              <a:extLst>
                <a:ext uri="{FF2B5EF4-FFF2-40B4-BE49-F238E27FC236}">
                  <a16:creationId xmlns:a16="http://schemas.microsoft.com/office/drawing/2014/main" id="{3AFF6B05-636B-474C-A70D-3EE3E77FF287}"/>
                </a:ext>
              </a:extLst>
            </p:cNvPr>
            <p:cNvCxnSpPr/>
            <p:nvPr/>
          </p:nvCxnSpPr>
          <p:spPr>
            <a:xfrm>
              <a:off x="558800" y="3967163"/>
              <a:ext cx="11531600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btfpColumnHeaderBox463106">
            <a:extLst>
              <a:ext uri="{FF2B5EF4-FFF2-40B4-BE49-F238E27FC236}">
                <a16:creationId xmlns:a16="http://schemas.microsoft.com/office/drawing/2014/main" id="{DA7B3A07-6F0B-4027-A218-C9CA8C1AAB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86200" y="1613966"/>
            <a:ext cx="7132320" cy="362876"/>
            <a:chOff x="558800" y="3551092"/>
            <a:chExt cx="13035721" cy="416071"/>
          </a:xfrm>
          <a:effectLst/>
        </p:grpSpPr>
        <p:sp>
          <p:nvSpPr>
            <p:cNvPr id="37" name="btfpColumnHeaderBoxText463106">
              <a:extLst>
                <a:ext uri="{FF2B5EF4-FFF2-40B4-BE49-F238E27FC236}">
                  <a16:creationId xmlns:a16="http://schemas.microsoft.com/office/drawing/2014/main" id="{9E3A8B65-B684-46DB-981E-17A0CFE7CAF3}"/>
                </a:ext>
              </a:extLst>
            </p:cNvPr>
            <p:cNvSpPr txBox="1"/>
            <p:nvPr/>
          </p:nvSpPr>
          <p:spPr>
            <a:xfrm>
              <a:off x="558800" y="3551092"/>
              <a:ext cx="12952157" cy="401050"/>
            </a:xfrm>
            <a:prstGeom prst="rect">
              <a:avLst/>
            </a:prstGeom>
            <a:noFill/>
            <a:effectLst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pl-PL" b="1" dirty="0">
                  <a:solidFill>
                    <a:srgbClr val="000000"/>
                  </a:solidFill>
                  <a:effectLst/>
                </a:rPr>
                <a:t>Opis</a:t>
              </a:r>
              <a:endParaRPr lang="en-US" b="1" dirty="0">
                <a:solidFill>
                  <a:srgbClr val="000000"/>
                </a:solidFill>
                <a:effectLst/>
              </a:endParaRPr>
            </a:p>
          </p:txBody>
        </p:sp>
        <p:cxnSp>
          <p:nvCxnSpPr>
            <p:cNvPr id="38" name="btfpColumnHeaderBoxLine463106">
              <a:extLst>
                <a:ext uri="{FF2B5EF4-FFF2-40B4-BE49-F238E27FC236}">
                  <a16:creationId xmlns:a16="http://schemas.microsoft.com/office/drawing/2014/main" id="{154F4F2F-95E2-47EA-A790-C49456FF5786}"/>
                </a:ext>
              </a:extLst>
            </p:cNvPr>
            <p:cNvCxnSpPr/>
            <p:nvPr/>
          </p:nvCxnSpPr>
          <p:spPr>
            <a:xfrm>
              <a:off x="558800" y="3967163"/>
              <a:ext cx="13035721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Gray2">
            <a:extLst>
              <a:ext uri="{FF2B5EF4-FFF2-40B4-BE49-F238E27FC236}">
                <a16:creationId xmlns:a16="http://schemas.microsoft.com/office/drawing/2014/main" id="{6B4B65AD-B920-46BD-BB61-4DB0F0029827}"/>
              </a:ext>
            </a:extLst>
          </p:cNvPr>
          <p:cNvSpPr>
            <a:spLocks noChangeAspect="1"/>
          </p:cNvSpPr>
          <p:nvPr/>
        </p:nvSpPr>
        <p:spPr bwMode="auto">
          <a:xfrm>
            <a:off x="1438107" y="2268911"/>
            <a:ext cx="339931" cy="349702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ctr" eaLnBrk="0" hangingPunct="0">
              <a:buNone/>
              <a:defRPr/>
            </a:pPr>
            <a:r>
              <a:rPr lang="en-GB" b="1">
                <a:solidFill>
                  <a:srgbClr val="FFFFFF"/>
                </a:solidFill>
                <a:cs typeface="+mn-cs"/>
              </a:rPr>
              <a:t>1</a:t>
            </a:r>
          </a:p>
        </p:txBody>
      </p:sp>
      <p:sp>
        <p:nvSpPr>
          <p:cNvPr id="40" name="Gray2">
            <a:extLst>
              <a:ext uri="{FF2B5EF4-FFF2-40B4-BE49-F238E27FC236}">
                <a16:creationId xmlns:a16="http://schemas.microsoft.com/office/drawing/2014/main" id="{DE9788A5-3F35-44F0-B614-7B22F8DA1CA0}"/>
              </a:ext>
            </a:extLst>
          </p:cNvPr>
          <p:cNvSpPr>
            <a:spLocks noChangeAspect="1"/>
          </p:cNvSpPr>
          <p:nvPr/>
        </p:nvSpPr>
        <p:spPr bwMode="auto">
          <a:xfrm>
            <a:off x="1438107" y="3069213"/>
            <a:ext cx="339931" cy="349702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ctr" eaLnBrk="0" hangingPunct="0">
              <a:buNone/>
              <a:defRPr/>
            </a:pPr>
            <a:r>
              <a:rPr lang="en-GB" b="1">
                <a:solidFill>
                  <a:srgbClr val="FFFFFF"/>
                </a:solidFill>
              </a:rPr>
              <a:t>2</a:t>
            </a:r>
            <a:endParaRPr lang="en-GB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1" name="Gray2">
            <a:extLst>
              <a:ext uri="{FF2B5EF4-FFF2-40B4-BE49-F238E27FC236}">
                <a16:creationId xmlns:a16="http://schemas.microsoft.com/office/drawing/2014/main" id="{D5CFC96D-9513-4725-BFE0-3FD73D546709}"/>
              </a:ext>
            </a:extLst>
          </p:cNvPr>
          <p:cNvSpPr>
            <a:spLocks noChangeAspect="1"/>
          </p:cNvSpPr>
          <p:nvPr/>
        </p:nvSpPr>
        <p:spPr bwMode="auto">
          <a:xfrm>
            <a:off x="1447063" y="3964529"/>
            <a:ext cx="339931" cy="349702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0" indent="0" algn="ctr" eaLnBrk="0" hangingPunct="0">
              <a:buNone/>
              <a:defRPr/>
            </a:pPr>
            <a:r>
              <a:rPr lang="en-GB" b="1">
                <a:solidFill>
                  <a:srgbClr val="FFFFFF"/>
                </a:solidFill>
                <a:cs typeface="+mn-cs"/>
              </a:rPr>
              <a:t>3</a:t>
            </a:r>
          </a:p>
        </p:txBody>
      </p:sp>
      <p:pic>
        <p:nvPicPr>
          <p:cNvPr id="42" name="Graphic 41" descr="Books">
            <a:extLst>
              <a:ext uri="{FF2B5EF4-FFF2-40B4-BE49-F238E27FC236}">
                <a16:creationId xmlns:a16="http://schemas.microsoft.com/office/drawing/2014/main" id="{9F15BE65-E773-4DBA-9CDE-34FBACC4A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216" y="2895600"/>
            <a:ext cx="696929" cy="696929"/>
          </a:xfrm>
          <a:prstGeom prst="rect">
            <a:avLst/>
          </a:prstGeom>
        </p:spPr>
      </p:pic>
      <p:pic>
        <p:nvPicPr>
          <p:cNvPr id="43" name="Graphic 42" descr="Questions">
            <a:extLst>
              <a:ext uri="{FF2B5EF4-FFF2-40B4-BE49-F238E27FC236}">
                <a16:creationId xmlns:a16="http://schemas.microsoft.com/office/drawing/2014/main" id="{E09BA69D-F668-4B81-A1B7-1A50EFBC7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551" y="3810000"/>
            <a:ext cx="738505" cy="73850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193BBD0-5025-4450-8400-E965C29736D8}"/>
              </a:ext>
            </a:extLst>
          </p:cNvPr>
          <p:cNvSpPr txBox="1"/>
          <p:nvPr/>
        </p:nvSpPr>
        <p:spPr>
          <a:xfrm>
            <a:off x="3886200" y="2268911"/>
            <a:ext cx="7208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Małe grupy, które regularnie łączą się, aby się modlić, czytać i rozważać Pisma Święte i dzielić się przydatnymi wskazówkami jak się modlić</a:t>
            </a:r>
            <a:endParaRPr lang="en-US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68D6C3-CFA3-4384-90DB-A95C6DE2A81F}"/>
              </a:ext>
            </a:extLst>
          </p:cNvPr>
          <p:cNvSpPr txBox="1"/>
          <p:nvPr/>
        </p:nvSpPr>
        <p:spPr>
          <a:xfrm>
            <a:off x="3886200" y="3941281"/>
            <a:ext cx="71981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Zabawne, cotygodniowe wieczory podczas których uczestnicy (indywidualnie lub w grupach) zadają pytania na różne tematy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A99A98-1B78-433B-B447-D32BE6EBE44C}"/>
              </a:ext>
            </a:extLst>
          </p:cNvPr>
          <p:cNvSpPr txBox="1"/>
          <p:nvPr/>
        </p:nvSpPr>
        <p:spPr>
          <a:xfrm>
            <a:off x="3886200" y="3069213"/>
            <a:ext cx="7208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Małe grupy, które czytają i omawiają książkę zgodnie z ustalonym harmonogramem czytania</a:t>
            </a:r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B56A05-BA24-46F9-B346-BFB02BCFCD8E}"/>
              </a:ext>
            </a:extLst>
          </p:cNvPr>
          <p:cNvSpPr/>
          <p:nvPr/>
        </p:nvSpPr>
        <p:spPr>
          <a:xfrm>
            <a:off x="1102192" y="4972643"/>
            <a:ext cx="9378417" cy="1077889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Jeżeli jesteś zainteresowany być liderem albo uczestnikiem  jednej z ofert , proszę skontaktuj się z Martą Stępniak  630.439.5568 lub </a:t>
            </a:r>
            <a:r>
              <a:rPr lang="pl-PL" sz="1600" dirty="0">
                <a:solidFill>
                  <a:schemeClr val="tx1"/>
                </a:solidFill>
                <a:hlinkClick r:id="rId10"/>
              </a:rPr>
              <a:t>mstepniak@archchicago.org</a:t>
            </a:r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Informacje o możliwości uczestniczenia w szkoleniach będą systematycznie komunikowane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2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1AC56-8140-4343-A7F2-9382B83F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0117EB-5E56-49FD-A7AD-3F6C6E6E94E4}"/>
              </a:ext>
            </a:extLst>
          </p:cNvPr>
          <p:cNvSpPr/>
          <p:nvPr/>
        </p:nvSpPr>
        <p:spPr>
          <a:xfrm>
            <a:off x="362309" y="767751"/>
            <a:ext cx="9972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Komunikacja informacji przez Archidiecezję ( po angielsku)</a:t>
            </a:r>
          </a:p>
          <a:p>
            <a:endParaRPr lang="pl-PL" sz="1600" dirty="0"/>
          </a:p>
          <a:p>
            <a:r>
              <a:rPr lang="en-US" sz="1400" dirty="0"/>
              <a:t>COVID-19 Virtual Events page  </a:t>
            </a:r>
            <a:r>
              <a:rPr lang="en-US" sz="1400" dirty="0">
                <a:hlinkClick r:id="rId2"/>
              </a:rPr>
              <a:t>https://pvm.archchicago.org/events/covid-19-virtual-events</a:t>
            </a:r>
            <a:endParaRPr lang="en-US" sz="1400" dirty="0"/>
          </a:p>
          <a:p>
            <a:r>
              <a:rPr lang="en-US" sz="1400" dirty="0"/>
              <a:t>COVID-19 Weekly Pastoral Newsletter </a:t>
            </a:r>
            <a:r>
              <a:rPr lang="en-US" sz="1400" dirty="0">
                <a:hlinkClick r:id="rId3"/>
              </a:rPr>
              <a:t>https://pvm.archchicago.org/weekly-pastoral-newsletter</a:t>
            </a:r>
            <a:endParaRPr lang="pl-PL" sz="1400" dirty="0"/>
          </a:p>
          <a:p>
            <a:r>
              <a:rPr lang="en-US" sz="1400" dirty="0"/>
              <a:t>Archdiocesan statements </a:t>
            </a:r>
            <a:r>
              <a:rPr lang="en-US" sz="1400" dirty="0">
                <a:hlinkClick r:id="rId4"/>
              </a:rPr>
              <a:t>https://www.archchicago.org/statements</a:t>
            </a:r>
            <a:endParaRPr lang="pl-PL" sz="14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EF3053-8043-4ABE-A675-BE30CAEBC1CD}"/>
              </a:ext>
            </a:extLst>
          </p:cNvPr>
          <p:cNvSpPr/>
          <p:nvPr/>
        </p:nvSpPr>
        <p:spPr>
          <a:xfrm>
            <a:off x="439947" y="2275856"/>
            <a:ext cx="87040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Komunikacja</a:t>
            </a:r>
            <a:r>
              <a:rPr lang="en-US" sz="1600" b="1" dirty="0"/>
              <a:t> </a:t>
            </a:r>
            <a:r>
              <a:rPr lang="en-US" sz="1600" b="1" dirty="0" err="1"/>
              <a:t>informacji</a:t>
            </a:r>
            <a:r>
              <a:rPr lang="en-US" sz="1600" b="1" dirty="0"/>
              <a:t> </a:t>
            </a:r>
            <a:r>
              <a:rPr lang="en-US" sz="1600" b="1" dirty="0" err="1"/>
              <a:t>przez</a:t>
            </a:r>
            <a:r>
              <a:rPr lang="en-US" sz="1600" b="1" dirty="0"/>
              <a:t> </a:t>
            </a:r>
            <a:r>
              <a:rPr lang="pl-PL" sz="1600" b="1" dirty="0"/>
              <a:t>Biuro Katechetyczne</a:t>
            </a:r>
            <a:endParaRPr lang="pl-PL" sz="1600" dirty="0"/>
          </a:p>
          <a:p>
            <a:r>
              <a:rPr lang="en-US" sz="1400" dirty="0"/>
              <a:t>Email/ </a:t>
            </a:r>
            <a:r>
              <a:rPr lang="pl-PL" sz="1400" dirty="0"/>
              <a:t>Telefonicznie</a:t>
            </a:r>
          </a:p>
          <a:p>
            <a:r>
              <a:rPr lang="pl-PL" sz="1400" dirty="0"/>
              <a:t>Email od Ks. Marka Smółki- Polish Council Ministry</a:t>
            </a:r>
          </a:p>
          <a:p>
            <a:endParaRPr lang="pl-PL" sz="1400" dirty="0"/>
          </a:p>
          <a:p>
            <a:r>
              <a:rPr lang="pl-PL" sz="1400" dirty="0"/>
              <a:t>Godzina spotkań w Biurze- spotkania na platformie ZOOM- </a:t>
            </a:r>
            <a:r>
              <a:rPr lang="pl-PL" sz="1400" b="1" dirty="0"/>
              <a:t>co tydzień we środy od godziny 7 pm do 8 pm-</a:t>
            </a:r>
            <a:r>
              <a:rPr lang="pl-PL" sz="1400" dirty="0"/>
              <a:t> link Zoom prześlemy wkrótce- pierwsze spotkanie 8 kwietnia</a:t>
            </a:r>
          </a:p>
          <a:p>
            <a:endParaRPr lang="pl-PL" sz="1600" dirty="0"/>
          </a:p>
          <a:p>
            <a:r>
              <a:rPr lang="pl-PL" sz="1600" b="1" dirty="0"/>
              <a:t>Komunikacja szkoleń</a:t>
            </a:r>
          </a:p>
          <a:p>
            <a:r>
              <a:rPr lang="pl-PL" sz="1400" dirty="0"/>
              <a:t>Przesyłanie link na ZOOM – Google Form</a:t>
            </a:r>
          </a:p>
          <a:p>
            <a:r>
              <a:rPr lang="pl-PL" sz="1400" dirty="0"/>
              <a:t>                                              Zoom</a:t>
            </a:r>
          </a:p>
          <a:p>
            <a:r>
              <a:rPr lang="pl-PL" sz="1400" dirty="0"/>
              <a:t>                                              Grupy modlitewne</a:t>
            </a:r>
          </a:p>
          <a:p>
            <a:r>
              <a:rPr lang="pl-PL" sz="1400" dirty="0"/>
              <a:t>                                              Alpha Internetowo</a:t>
            </a:r>
          </a:p>
          <a:p>
            <a:endParaRPr lang="pl-PL" sz="1400" dirty="0"/>
          </a:p>
          <a:p>
            <a:r>
              <a:rPr lang="pl-PL" sz="1400" b="1" dirty="0"/>
              <a:t>Wkrótce</a:t>
            </a:r>
            <a:r>
              <a:rPr lang="pl-PL" sz="1400" dirty="0"/>
              <a:t>- Polish Ministry Facebook</a:t>
            </a:r>
          </a:p>
          <a:p>
            <a:r>
              <a:rPr lang="pl-PL" sz="1400" dirty="0"/>
              <a:t>                Website</a:t>
            </a:r>
          </a:p>
          <a:p>
            <a:r>
              <a:rPr lang="pl-PL" sz="1400" dirty="0"/>
              <a:t>                Newsletter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087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Plan Spotkania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5" name="btfpTable631277">
            <a:extLst>
              <a:ext uri="{FF2B5EF4-FFF2-40B4-BE49-F238E27FC236}">
                <a16:creationId xmlns:a16="http://schemas.microsoft.com/office/drawing/2014/main" id="{F8142551-D748-46DA-A72A-C027CAC0C84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3672315"/>
              </p:ext>
            </p:extLst>
          </p:nvPr>
        </p:nvGraphicFramePr>
        <p:xfrm>
          <a:off x="1742536" y="1607626"/>
          <a:ext cx="9180417" cy="29487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608417">
                  <a:extLst>
                    <a:ext uri="{9D8B030D-6E8A-4147-A177-3AD203B41FA5}">
                      <a16:colId xmlns:a16="http://schemas.microsoft.com/office/drawing/2014/main" val="14159559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61670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59604569"/>
                    </a:ext>
                  </a:extLst>
                </a:gridCol>
              </a:tblGrid>
              <a:tr h="31652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Temat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 Czas 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Prezenter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571401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Modlitwa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Ks. Marek Smółka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63077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Rzeczywistość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dnia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codziennego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0753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Plan Pomocy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~1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7073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Regulacje o Komunikacji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6697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Q&amp;A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06355"/>
                  </a:ext>
                </a:extLst>
              </a:tr>
            </a:tbl>
          </a:graphicData>
        </a:graphic>
      </p:graphicFrame>
      <p:sp>
        <p:nvSpPr>
          <p:cNvPr id="26" name="btfpNumberBubble373021">
            <a:extLst>
              <a:ext uri="{FF2B5EF4-FFF2-40B4-BE49-F238E27FC236}">
                <a16:creationId xmlns:a16="http://schemas.microsoft.com/office/drawing/2014/main" id="{142EC07C-7845-4406-B6B0-BEFF3C4DADE6}"/>
              </a:ext>
            </a:extLst>
          </p:cNvPr>
          <p:cNvSpPr/>
          <p:nvPr/>
        </p:nvSpPr>
        <p:spPr bwMode="gray">
          <a:xfrm>
            <a:off x="1429237" y="208689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btfpNumberBubble373021">
            <a:extLst>
              <a:ext uri="{FF2B5EF4-FFF2-40B4-BE49-F238E27FC236}">
                <a16:creationId xmlns:a16="http://schemas.microsoft.com/office/drawing/2014/main" id="{EDFD19A9-2900-46C2-BD46-07AE45C5D69F}"/>
              </a:ext>
            </a:extLst>
          </p:cNvPr>
          <p:cNvSpPr/>
          <p:nvPr/>
        </p:nvSpPr>
        <p:spPr bwMode="gray">
          <a:xfrm>
            <a:off x="1429237" y="260315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btfpNumberBubble373021">
            <a:extLst>
              <a:ext uri="{FF2B5EF4-FFF2-40B4-BE49-F238E27FC236}">
                <a16:creationId xmlns:a16="http://schemas.microsoft.com/office/drawing/2014/main" id="{8DAF1BCF-0472-4F1B-BB88-0BFAB9E5C07A}"/>
              </a:ext>
            </a:extLst>
          </p:cNvPr>
          <p:cNvSpPr/>
          <p:nvPr/>
        </p:nvSpPr>
        <p:spPr bwMode="gray">
          <a:xfrm>
            <a:off x="1429237" y="311940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btfpNumberBubble373021">
            <a:extLst>
              <a:ext uri="{FF2B5EF4-FFF2-40B4-BE49-F238E27FC236}">
                <a16:creationId xmlns:a16="http://schemas.microsoft.com/office/drawing/2014/main" id="{BADF8D45-8520-43D7-AB55-AD9CAFFAE456}"/>
              </a:ext>
            </a:extLst>
          </p:cNvPr>
          <p:cNvSpPr/>
          <p:nvPr/>
        </p:nvSpPr>
        <p:spPr bwMode="gray">
          <a:xfrm>
            <a:off x="1429237" y="363566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btfpNumberBubble373021">
            <a:extLst>
              <a:ext uri="{FF2B5EF4-FFF2-40B4-BE49-F238E27FC236}">
                <a16:creationId xmlns:a16="http://schemas.microsoft.com/office/drawing/2014/main" id="{79E7EB04-D295-425F-A882-F6923B093082}"/>
              </a:ext>
            </a:extLst>
          </p:cNvPr>
          <p:cNvSpPr/>
          <p:nvPr/>
        </p:nvSpPr>
        <p:spPr bwMode="gray">
          <a:xfrm>
            <a:off x="1429237" y="415191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3AD64-81E5-44EE-9F3A-98EBA85548E1}"/>
              </a:ext>
            </a:extLst>
          </p:cNvPr>
          <p:cNvSpPr/>
          <p:nvPr/>
        </p:nvSpPr>
        <p:spPr>
          <a:xfrm>
            <a:off x="1295399" y="3558901"/>
            <a:ext cx="9467364" cy="505887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845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6147A3-42B1-45CF-BF87-0D6E0E5F35D2}"/>
              </a:ext>
            </a:extLst>
          </p:cNvPr>
          <p:cNvSpPr/>
          <p:nvPr/>
        </p:nvSpPr>
        <p:spPr>
          <a:xfrm>
            <a:off x="0" y="5898106"/>
            <a:ext cx="12191990" cy="22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Polisa Komunikacji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E9B314-7652-4153-9671-68D7CCFE875E}"/>
              </a:ext>
            </a:extLst>
          </p:cNvPr>
          <p:cNvSpPr/>
          <p:nvPr/>
        </p:nvSpPr>
        <p:spPr>
          <a:xfrm>
            <a:off x="379562" y="1448082"/>
            <a:ext cx="11050438" cy="85290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Przechodząc na model nauczania internetowego </a:t>
            </a:r>
            <a:r>
              <a:rPr lang="pl-PL" sz="1600" b="1" dirty="0">
                <a:solidFill>
                  <a:schemeClr val="tx1"/>
                </a:solidFill>
              </a:rPr>
              <a:t>tzw.E-learning </a:t>
            </a:r>
            <a:r>
              <a:rPr lang="pl-PL" sz="1600" dirty="0">
                <a:solidFill>
                  <a:schemeClr val="tx1"/>
                </a:solidFill>
              </a:rPr>
              <a:t>i wirtualnego spotykania się, ważne jest,aby liderzy katechetyczni, katecheci i wolontariusze znali praktyki bezpiecznej komunikacji elektronicznej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E7C9F-0F02-4E29-BDFE-7057D428B86D}"/>
              </a:ext>
            </a:extLst>
          </p:cNvPr>
          <p:cNvSpPr txBox="1"/>
          <p:nvPr/>
        </p:nvSpPr>
        <p:spPr>
          <a:xfrm>
            <a:off x="285751" y="2340406"/>
            <a:ext cx="11601449" cy="36779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pl-PL" sz="1600" b="1" dirty="0">
                <a:ea typeface="+mn-lt"/>
                <a:cs typeface="+mn-lt"/>
              </a:rPr>
              <a:t>     Komunikacja przez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Podczas komunikacji ze studentami używaj oficjalnego konta e-mail (udostępnionego przez szkołę, parafię lub archidiecezję)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E-maile powinny trafiać na szkolne, parafialne lub archidiecezjalne konta e-mailowe zaznaczając odpowiedniego odbiorcę.Jeśli odbiorca nie ma takiego konta, powinie założyć konta specjalnie do użytku komunikacji do programu katechetycznego. </a:t>
            </a:r>
            <a:r>
              <a:rPr lang="pl-PL" sz="1200" b="1" dirty="0">
                <a:ea typeface="+mn-lt"/>
                <a:cs typeface="+mn-lt"/>
              </a:rPr>
              <a:t>Nie można używać konta prywatnego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b="1" dirty="0"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pl-PL" sz="1600" b="1" dirty="0">
                <a:ea typeface="+mn-lt"/>
                <a:cs typeface="+mn-lt"/>
              </a:rPr>
              <a:t>     Wiadomości tekstowane / telefony komórkowe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Możesz korzystać z platform społecznościowych, takich jak Remind lub GroupMe, o ile postępujesz zgodnie z procesem i wytycznymi dotyczącymi zatwierdzania platformy przez pastora lub dyrektora szkoły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Wykonywanie połączeń telefonicznych tylko z osobami dorosłymi. Nie dzwoń na telefony komórkowe do uczniów uczestniczących w programie katechetycznym Zamiast tego zadzwoń do rodzica lub opiekuna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Nie komunikuj się z uczniami za pośrednictwem bezpośredniego SMS-a. Ta forma komunikacji musi być zatwierdzona przez Rodzica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1" dirty="0">
                <a:ea typeface="+mn-lt"/>
                <a:cs typeface="+mn-lt"/>
              </a:rPr>
              <a:t>Korzystanie z mediów społecznościowych / platform internetowych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Użyj oficjalnego parafialnego lub szkolnego konta w mediach społecznościowych i upewnij się, że pastor lub dyrektor szkoły ma dostęp administracyjny. Nie komunikuj się z uczniami i rodzicami za pośrednictwem osobistych kont społecznościowych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200" dirty="0">
                <a:ea typeface="+mn-lt"/>
                <a:cs typeface="+mn-lt"/>
              </a:rPr>
              <a:t>Przed utworzeniem platformy mediów społecznościowych lub witryny internetowej należy wypełnić formularz, aby  został on zatwierdzonyprzez proboszcza lub dyrektora szkoły odpowiadając odpowiednim przepisom tej formy komunikacji.</a:t>
            </a:r>
            <a:endParaRPr lang="en-US" sz="1200" dirty="0">
              <a:ea typeface="+mn-lt"/>
              <a:cs typeface="+mn-lt"/>
            </a:endParaRPr>
          </a:p>
        </p:txBody>
      </p:sp>
      <p:sp>
        <p:nvSpPr>
          <p:cNvPr id="11" name="btfpNumberBubble373021">
            <a:extLst>
              <a:ext uri="{FF2B5EF4-FFF2-40B4-BE49-F238E27FC236}">
                <a16:creationId xmlns:a16="http://schemas.microsoft.com/office/drawing/2014/main" id="{6645A7E4-D1DC-455F-9D7A-042198BA5827}"/>
              </a:ext>
            </a:extLst>
          </p:cNvPr>
          <p:cNvSpPr/>
          <p:nvPr/>
        </p:nvSpPr>
        <p:spPr bwMode="gray">
          <a:xfrm>
            <a:off x="206714" y="2358687"/>
            <a:ext cx="303043" cy="277608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btfpNumberBubble373021">
            <a:extLst>
              <a:ext uri="{FF2B5EF4-FFF2-40B4-BE49-F238E27FC236}">
                <a16:creationId xmlns:a16="http://schemas.microsoft.com/office/drawing/2014/main" id="{7F88778F-FCCF-409F-A352-0A7973E59CAE}"/>
              </a:ext>
            </a:extLst>
          </p:cNvPr>
          <p:cNvSpPr/>
          <p:nvPr/>
        </p:nvSpPr>
        <p:spPr bwMode="gray">
          <a:xfrm>
            <a:off x="206714" y="3429000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btfpNumberBubble373021">
            <a:extLst>
              <a:ext uri="{FF2B5EF4-FFF2-40B4-BE49-F238E27FC236}">
                <a16:creationId xmlns:a16="http://schemas.microsoft.com/office/drawing/2014/main" id="{0CB660C1-708E-434A-9919-16E7340B8704}"/>
              </a:ext>
            </a:extLst>
          </p:cNvPr>
          <p:cNvSpPr/>
          <p:nvPr/>
        </p:nvSpPr>
        <p:spPr bwMode="gray">
          <a:xfrm>
            <a:off x="206714" y="4802357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btfpCallout186317">
            <a:extLst>
              <a:ext uri="{FF2B5EF4-FFF2-40B4-BE49-F238E27FC236}">
                <a16:creationId xmlns:a16="http://schemas.microsoft.com/office/drawing/2014/main" id="{C33D1FCC-BD52-47C6-9535-6410F772DF1E}"/>
              </a:ext>
            </a:extLst>
          </p:cNvPr>
          <p:cNvSpPr/>
          <p:nvPr/>
        </p:nvSpPr>
        <p:spPr bwMode="gray">
          <a:xfrm>
            <a:off x="6096000" y="5898106"/>
            <a:ext cx="5201052" cy="573005"/>
          </a:xfrm>
          <a:prstGeom prst="wedgeRectCallout">
            <a:avLst>
              <a:gd name="adj1" fmla="val -21956"/>
              <a:gd name="adj2" fmla="val -2243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400" b="1" dirty="0">
                <a:solidFill>
                  <a:schemeClr val="tx1"/>
                </a:solidFill>
              </a:rPr>
              <a:t>Uwaga: </a:t>
            </a:r>
            <a:r>
              <a:rPr lang="pl-PL" sz="1200" dirty="0">
                <a:solidFill>
                  <a:schemeClr val="tx1"/>
                </a:solidFill>
              </a:rPr>
              <a:t>to tylko przypomnienie naszych zasad. Dostarczymy Ci oficjalne zasady / formularze, wytyczne abyś posiadał te jakże ważne informacje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9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Program Spotkania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25" name="btfpTable631277">
            <a:extLst>
              <a:ext uri="{FF2B5EF4-FFF2-40B4-BE49-F238E27FC236}">
                <a16:creationId xmlns:a16="http://schemas.microsoft.com/office/drawing/2014/main" id="{F8142551-D748-46DA-A72A-C027CAC0C84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1416282"/>
              </p:ext>
            </p:extLst>
          </p:nvPr>
        </p:nvGraphicFramePr>
        <p:xfrm>
          <a:off x="1768415" y="1607626"/>
          <a:ext cx="8975785" cy="29487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403785">
                  <a:extLst>
                    <a:ext uri="{9D8B030D-6E8A-4147-A177-3AD203B41FA5}">
                      <a16:colId xmlns:a16="http://schemas.microsoft.com/office/drawing/2014/main" val="14159559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61670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59604569"/>
                    </a:ext>
                  </a:extLst>
                </a:gridCol>
              </a:tblGrid>
              <a:tr h="31652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Temat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 Czas 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Prezenter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571401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Modlitwa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Ks. Marek Smółka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63077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Rzeczywistość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dnia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codziennego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0753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Plan Pomocy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~1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7073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Regulacji o Komunikacji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072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Q&amp;A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71246"/>
                  </a:ext>
                </a:extLst>
              </a:tr>
            </a:tbl>
          </a:graphicData>
        </a:graphic>
      </p:graphicFrame>
      <p:sp>
        <p:nvSpPr>
          <p:cNvPr id="26" name="btfpNumberBubble373021">
            <a:extLst>
              <a:ext uri="{FF2B5EF4-FFF2-40B4-BE49-F238E27FC236}">
                <a16:creationId xmlns:a16="http://schemas.microsoft.com/office/drawing/2014/main" id="{142EC07C-7845-4406-B6B0-BEFF3C4DADE6}"/>
              </a:ext>
            </a:extLst>
          </p:cNvPr>
          <p:cNvSpPr/>
          <p:nvPr/>
        </p:nvSpPr>
        <p:spPr bwMode="gray">
          <a:xfrm>
            <a:off x="1429237" y="208689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btfpNumberBubble373021">
            <a:extLst>
              <a:ext uri="{FF2B5EF4-FFF2-40B4-BE49-F238E27FC236}">
                <a16:creationId xmlns:a16="http://schemas.microsoft.com/office/drawing/2014/main" id="{EDFD19A9-2900-46C2-BD46-07AE45C5D69F}"/>
              </a:ext>
            </a:extLst>
          </p:cNvPr>
          <p:cNvSpPr/>
          <p:nvPr/>
        </p:nvSpPr>
        <p:spPr bwMode="gray">
          <a:xfrm>
            <a:off x="1429237" y="260315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btfpNumberBubble373021">
            <a:extLst>
              <a:ext uri="{FF2B5EF4-FFF2-40B4-BE49-F238E27FC236}">
                <a16:creationId xmlns:a16="http://schemas.microsoft.com/office/drawing/2014/main" id="{8DAF1BCF-0472-4F1B-BB88-0BFAB9E5C07A}"/>
              </a:ext>
            </a:extLst>
          </p:cNvPr>
          <p:cNvSpPr/>
          <p:nvPr/>
        </p:nvSpPr>
        <p:spPr bwMode="gray">
          <a:xfrm>
            <a:off x="1429237" y="311940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btfpNumberBubble373021">
            <a:extLst>
              <a:ext uri="{FF2B5EF4-FFF2-40B4-BE49-F238E27FC236}">
                <a16:creationId xmlns:a16="http://schemas.microsoft.com/office/drawing/2014/main" id="{BADF8D45-8520-43D7-AB55-AD9CAFFAE456}"/>
              </a:ext>
            </a:extLst>
          </p:cNvPr>
          <p:cNvSpPr/>
          <p:nvPr/>
        </p:nvSpPr>
        <p:spPr bwMode="gray">
          <a:xfrm>
            <a:off x="1429237" y="363566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btfpNumberBubble373021">
            <a:extLst>
              <a:ext uri="{FF2B5EF4-FFF2-40B4-BE49-F238E27FC236}">
                <a16:creationId xmlns:a16="http://schemas.microsoft.com/office/drawing/2014/main" id="{79E7EB04-D295-425F-A882-F6923B093082}"/>
              </a:ext>
            </a:extLst>
          </p:cNvPr>
          <p:cNvSpPr/>
          <p:nvPr/>
        </p:nvSpPr>
        <p:spPr bwMode="gray">
          <a:xfrm>
            <a:off x="1429237" y="415191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3AD64-81E5-44EE-9F3A-98EBA85548E1}"/>
              </a:ext>
            </a:extLst>
          </p:cNvPr>
          <p:cNvSpPr/>
          <p:nvPr/>
        </p:nvSpPr>
        <p:spPr>
          <a:xfrm>
            <a:off x="1429237" y="4067469"/>
            <a:ext cx="9467364" cy="505887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484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D92760-5051-4C3B-A3E3-36FAB308AA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2AB8AA-C11B-4973-9042-396E9E657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192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Image result for archdiocese of chicago logo">
            <a:extLst>
              <a:ext uri="{FF2B5EF4-FFF2-40B4-BE49-F238E27FC236}">
                <a16:creationId xmlns:a16="http://schemas.microsoft.com/office/drawing/2014/main" id="{CE3BA636-9A10-4BA4-9660-43E3D67F7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0"/>
          <a:stretch/>
        </p:blipFill>
        <p:spPr bwMode="auto">
          <a:xfrm>
            <a:off x="9525001" y="228601"/>
            <a:ext cx="809629" cy="11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Questions">
            <a:extLst>
              <a:ext uri="{FF2B5EF4-FFF2-40B4-BE49-F238E27FC236}">
                <a16:creationId xmlns:a16="http://schemas.microsoft.com/office/drawing/2014/main" id="{73D02821-AE0D-4A6A-A6B2-CBB2A7554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3840" y="12573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9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Plan Spotkania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5" name="btfpTable631277">
            <a:extLst>
              <a:ext uri="{FF2B5EF4-FFF2-40B4-BE49-F238E27FC236}">
                <a16:creationId xmlns:a16="http://schemas.microsoft.com/office/drawing/2014/main" id="{F8142551-D748-46DA-A72A-C027CAC0C84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058729"/>
              </p:ext>
            </p:extLst>
          </p:nvPr>
        </p:nvGraphicFramePr>
        <p:xfrm>
          <a:off x="1768415" y="1607626"/>
          <a:ext cx="8975785" cy="29487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403785">
                  <a:extLst>
                    <a:ext uri="{9D8B030D-6E8A-4147-A177-3AD203B41FA5}">
                      <a16:colId xmlns:a16="http://schemas.microsoft.com/office/drawing/2014/main" val="14159559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61670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59604569"/>
                    </a:ext>
                  </a:extLst>
                </a:gridCol>
              </a:tblGrid>
              <a:tr h="31652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Temat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  Czas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Prezenter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571401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Modlitwa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Ks. Marek Smółka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63077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Rzeczywistość dnia codziennego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0753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Plan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Pomocy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~1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7073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Regulacje o  Komunikacji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072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Q&amp;A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 minutes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71246"/>
                  </a:ext>
                </a:extLst>
              </a:tr>
            </a:tbl>
          </a:graphicData>
        </a:graphic>
      </p:graphicFrame>
      <p:sp>
        <p:nvSpPr>
          <p:cNvPr id="26" name="btfpNumberBubble373021">
            <a:extLst>
              <a:ext uri="{FF2B5EF4-FFF2-40B4-BE49-F238E27FC236}">
                <a16:creationId xmlns:a16="http://schemas.microsoft.com/office/drawing/2014/main" id="{142EC07C-7845-4406-B6B0-BEFF3C4DADE6}"/>
              </a:ext>
            </a:extLst>
          </p:cNvPr>
          <p:cNvSpPr/>
          <p:nvPr/>
        </p:nvSpPr>
        <p:spPr bwMode="gray">
          <a:xfrm>
            <a:off x="1429237" y="208689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btfpNumberBubble373021">
            <a:extLst>
              <a:ext uri="{FF2B5EF4-FFF2-40B4-BE49-F238E27FC236}">
                <a16:creationId xmlns:a16="http://schemas.microsoft.com/office/drawing/2014/main" id="{EDFD19A9-2900-46C2-BD46-07AE45C5D69F}"/>
              </a:ext>
            </a:extLst>
          </p:cNvPr>
          <p:cNvSpPr/>
          <p:nvPr/>
        </p:nvSpPr>
        <p:spPr bwMode="gray">
          <a:xfrm>
            <a:off x="1429237" y="260315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btfpNumberBubble373021">
            <a:extLst>
              <a:ext uri="{FF2B5EF4-FFF2-40B4-BE49-F238E27FC236}">
                <a16:creationId xmlns:a16="http://schemas.microsoft.com/office/drawing/2014/main" id="{8DAF1BCF-0472-4F1B-BB88-0BFAB9E5C07A}"/>
              </a:ext>
            </a:extLst>
          </p:cNvPr>
          <p:cNvSpPr/>
          <p:nvPr/>
        </p:nvSpPr>
        <p:spPr bwMode="gray">
          <a:xfrm>
            <a:off x="1429237" y="311940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btfpNumberBubble373021">
            <a:extLst>
              <a:ext uri="{FF2B5EF4-FFF2-40B4-BE49-F238E27FC236}">
                <a16:creationId xmlns:a16="http://schemas.microsoft.com/office/drawing/2014/main" id="{BADF8D45-8520-43D7-AB55-AD9CAFFAE456}"/>
              </a:ext>
            </a:extLst>
          </p:cNvPr>
          <p:cNvSpPr/>
          <p:nvPr/>
        </p:nvSpPr>
        <p:spPr bwMode="gray">
          <a:xfrm>
            <a:off x="1429237" y="363566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btfpNumberBubble373021">
            <a:extLst>
              <a:ext uri="{FF2B5EF4-FFF2-40B4-BE49-F238E27FC236}">
                <a16:creationId xmlns:a16="http://schemas.microsoft.com/office/drawing/2014/main" id="{79E7EB04-D295-425F-A882-F6923B093082}"/>
              </a:ext>
            </a:extLst>
          </p:cNvPr>
          <p:cNvSpPr/>
          <p:nvPr/>
        </p:nvSpPr>
        <p:spPr bwMode="gray">
          <a:xfrm>
            <a:off x="1429237" y="415191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btfpNumberBubble373021">
            <a:extLst>
              <a:ext uri="{FF2B5EF4-FFF2-40B4-BE49-F238E27FC236}">
                <a16:creationId xmlns:a16="http://schemas.microsoft.com/office/drawing/2014/main" id="{247AFB01-A9C9-40CD-9D08-10F571FE9689}"/>
              </a:ext>
            </a:extLst>
          </p:cNvPr>
          <p:cNvSpPr/>
          <p:nvPr/>
        </p:nvSpPr>
        <p:spPr bwMode="gray">
          <a:xfrm>
            <a:off x="1429237" y="5700680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0052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Modlitwa</a:t>
            </a:r>
            <a:r>
              <a:rPr lang="en-US" dirty="0"/>
              <a:t> 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bottle, man, holding, helmet&#10;&#10;Description automatically generated">
            <a:extLst>
              <a:ext uri="{FF2B5EF4-FFF2-40B4-BE49-F238E27FC236}">
                <a16:creationId xmlns:a16="http://schemas.microsoft.com/office/drawing/2014/main" id="{107249D4-23A2-4930-9561-443F3AB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0"/>
            <a:ext cx="3322319" cy="1376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6E6CF0-ECA7-4188-A014-86D8240558C3}"/>
              </a:ext>
            </a:extLst>
          </p:cNvPr>
          <p:cNvSpPr txBox="1"/>
          <p:nvPr/>
        </p:nvSpPr>
        <p:spPr>
          <a:xfrm>
            <a:off x="182880" y="1544320"/>
            <a:ext cx="11770360" cy="5032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b="1" dirty="0"/>
              <a:t>Ks. Marek Smółka </a:t>
            </a:r>
          </a:p>
          <a:p>
            <a:r>
              <a:rPr lang="pl-PL" b="1" dirty="0"/>
              <a:t> </a:t>
            </a:r>
          </a:p>
          <a:p>
            <a:r>
              <a:rPr lang="en-US" b="1" dirty="0"/>
              <a:t>W </a:t>
            </a:r>
            <a:r>
              <a:rPr lang="en-US" b="1" dirty="0" err="1"/>
              <a:t>Imi</a:t>
            </a:r>
            <a:r>
              <a:rPr lang="pl-PL" b="1" dirty="0"/>
              <a:t>ę</a:t>
            </a:r>
            <a:r>
              <a:rPr lang="en-US" b="1" dirty="0"/>
              <a:t> </a:t>
            </a:r>
            <a:r>
              <a:rPr lang="en-US" b="1" dirty="0" err="1"/>
              <a:t>Ojca</a:t>
            </a:r>
            <a:r>
              <a:rPr lang="en-US" b="1" dirty="0"/>
              <a:t> </a:t>
            </a:r>
            <a:r>
              <a:rPr lang="pl-PL" b="1" dirty="0"/>
              <a:t>i</a:t>
            </a:r>
            <a:r>
              <a:rPr lang="en-US" b="1" dirty="0"/>
              <a:t> </a:t>
            </a:r>
            <a:r>
              <a:rPr lang="en-US" b="1" dirty="0" err="1"/>
              <a:t>Syna</a:t>
            </a:r>
            <a:r>
              <a:rPr lang="en-US" b="1" dirty="0"/>
              <a:t>, </a:t>
            </a:r>
            <a:r>
              <a:rPr lang="pl-PL" b="1" dirty="0"/>
              <a:t>i</a:t>
            </a:r>
            <a:r>
              <a:rPr lang="en-US" b="1" dirty="0"/>
              <a:t> </a:t>
            </a:r>
            <a:r>
              <a:rPr lang="en-US" b="1" dirty="0" err="1"/>
              <a:t>Ducha</a:t>
            </a:r>
            <a:r>
              <a:rPr lang="en-US" b="1" dirty="0"/>
              <a:t> </a:t>
            </a:r>
            <a:r>
              <a:rPr lang="pl-PL" b="1" dirty="0"/>
              <a:t>Ś</a:t>
            </a:r>
            <a:r>
              <a:rPr lang="en-US" b="1" dirty="0" err="1"/>
              <a:t>wi</a:t>
            </a:r>
            <a:r>
              <a:rPr lang="pl-PL" b="1" dirty="0"/>
              <a:t>ę</a:t>
            </a:r>
            <a:r>
              <a:rPr lang="en-US" b="1" dirty="0" err="1"/>
              <a:t>tego</a:t>
            </a:r>
            <a:r>
              <a:rPr lang="pl-PL" b="1" dirty="0"/>
              <a:t>, Amen</a:t>
            </a:r>
          </a:p>
          <a:p>
            <a:endParaRPr lang="pl-PL" sz="1100" b="1" dirty="0"/>
          </a:p>
          <a:p>
            <a:r>
              <a:rPr lang="pl-PL" sz="1600" b="1" dirty="0"/>
              <a:t>Aby udało się jak najszybciej opanować epidemię, przywróć zdrowie zakażonym i pokój miejscom, do których koronawirus dotarł.</a:t>
            </a:r>
          </a:p>
          <a:p>
            <a:endParaRPr lang="pl-PL" sz="1600" b="1" dirty="0"/>
          </a:p>
          <a:p>
            <a:r>
              <a:rPr lang="pl-PL" sz="1600" b="1" dirty="0"/>
              <a:t>Módlmy się wspólnie prosząc :</a:t>
            </a:r>
          </a:p>
          <a:p>
            <a:endParaRPr lang="pl-PL" sz="1200" b="1" dirty="0"/>
          </a:p>
          <a:p>
            <a:r>
              <a:rPr lang="pl-PL" sz="1600" dirty="0"/>
              <a:t>Ojcze nasz, pełni ufności prosimy Ciebie,</a:t>
            </a:r>
          </a:p>
          <a:p>
            <a:r>
              <a:rPr lang="pl-PL" sz="1600" dirty="0"/>
              <a:t> aby koronawirus z Wuhan nie siał więcej zniszczeń</a:t>
            </a:r>
          </a:p>
          <a:p>
            <a:r>
              <a:rPr lang="pl-PL" sz="1600" dirty="0"/>
              <a:t>i aby udało się jak najszybciej opanować epidemię.</a:t>
            </a:r>
          </a:p>
          <a:p>
            <a:endParaRPr lang="pl-PL" sz="1600" dirty="0"/>
          </a:p>
          <a:p>
            <a:r>
              <a:rPr lang="pl-PL" sz="1600" dirty="0"/>
              <a:t>Prosimy, abyś przywrócił zdrowie zakażonym</a:t>
            </a:r>
          </a:p>
          <a:p>
            <a:r>
              <a:rPr lang="pl-PL" sz="1600" dirty="0"/>
              <a:t> i pokój miejscom, do których koronawirus już dotarł.</a:t>
            </a:r>
          </a:p>
          <a:p>
            <a:endParaRPr lang="pl-PL" sz="1600" dirty="0"/>
          </a:p>
          <a:p>
            <a:r>
              <a:rPr lang="pl-PL" sz="1600" dirty="0"/>
              <a:t>Przyjmij tych, którzy zmarli na skutek tej choroby,</a:t>
            </a:r>
          </a:p>
          <a:p>
            <a:r>
              <a:rPr lang="pl-PL" sz="1600" dirty="0"/>
              <a:t> pociesz ich rodziny.</a:t>
            </a:r>
          </a:p>
          <a:p>
            <a:endParaRPr lang="pl-PL" sz="1600" dirty="0"/>
          </a:p>
          <a:p>
            <a:endParaRPr lang="en-US" sz="1600" dirty="0"/>
          </a:p>
          <a:p>
            <a:pPr algn="r"/>
            <a:r>
              <a:rPr lang="en-US" sz="1000" b="1" dirty="0"/>
              <a:t> 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168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D7585A-0DE7-4F2E-BD66-9D3D55AA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FA78-5F43-4BF5-80B0-BEA9BA77CDB0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7C6FE5-A1EE-4B94-912C-95551286E8A6}"/>
              </a:ext>
            </a:extLst>
          </p:cNvPr>
          <p:cNvSpPr/>
          <p:nvPr/>
        </p:nvSpPr>
        <p:spPr>
          <a:xfrm>
            <a:off x="181155" y="862643"/>
            <a:ext cx="89628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Wspieraj i chroń personel medyczny zwalczający wirus,</a:t>
            </a:r>
          </a:p>
          <a:p>
            <a:r>
              <a:rPr lang="pl-PL" dirty="0"/>
              <a:t> inspiruj i błogosław tym, którzy starają się opanować sytuację.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Panie Jezu, lekarzu naszych dusz i ciał.</a:t>
            </a:r>
          </a:p>
          <a:p>
            <a:r>
              <a:rPr lang="pl-PL" dirty="0"/>
              <a:t>czujemy się bezradni</a:t>
            </a:r>
          </a:p>
          <a:p>
            <a:r>
              <a:rPr lang="pl-PL" dirty="0"/>
              <a:t> w tej sytuacji ogólnoświatowego zagrożenia,</a:t>
            </a:r>
          </a:p>
          <a:p>
            <a:r>
              <a:rPr lang="pl-PL" dirty="0"/>
              <a:t> ale ufamy Tobie,</a:t>
            </a:r>
          </a:p>
          <a:p>
            <a:r>
              <a:rPr lang="pl-PL" dirty="0"/>
              <a:t> udziel nam pokoju i zdrowia.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Matko Boża, chroń nas i opiekuj się nami,</a:t>
            </a:r>
          </a:p>
          <a:p>
            <a:r>
              <a:rPr lang="pl-PL" dirty="0"/>
              <a:t> prowadź nas w miłości do Twojego Syna, Jezusa</a:t>
            </a:r>
          </a:p>
          <a:p>
            <a:endParaRPr lang="pl-PL" dirty="0"/>
          </a:p>
          <a:p>
            <a:r>
              <a:rPr lang="pl-PL" dirty="0"/>
              <a:t>Amen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A000C-619F-43D9-B76F-E9F047C6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21" y="3260785"/>
            <a:ext cx="4115157" cy="23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8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Plan Spotkania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5" name="btfpTable631277">
            <a:extLst>
              <a:ext uri="{FF2B5EF4-FFF2-40B4-BE49-F238E27FC236}">
                <a16:creationId xmlns:a16="http://schemas.microsoft.com/office/drawing/2014/main" id="{F8142551-D748-46DA-A72A-C027CAC0C84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3664615"/>
              </p:ext>
            </p:extLst>
          </p:nvPr>
        </p:nvGraphicFramePr>
        <p:xfrm>
          <a:off x="1752600" y="1607626"/>
          <a:ext cx="8991600" cy="29487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4159559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61670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59604569"/>
                    </a:ext>
                  </a:extLst>
                </a:gridCol>
              </a:tblGrid>
              <a:tr h="31652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Temat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 Czas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Prezenter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571401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Modlitwa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Ks. Marek Smółka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63077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Rzeczywistość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dnia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codziennego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0753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Plan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Pomocy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~1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7073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Regulacje o Komunikacji 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072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Q&amp;A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71246"/>
                  </a:ext>
                </a:extLst>
              </a:tr>
            </a:tbl>
          </a:graphicData>
        </a:graphic>
      </p:graphicFrame>
      <p:sp>
        <p:nvSpPr>
          <p:cNvPr id="26" name="btfpNumberBubble373021">
            <a:extLst>
              <a:ext uri="{FF2B5EF4-FFF2-40B4-BE49-F238E27FC236}">
                <a16:creationId xmlns:a16="http://schemas.microsoft.com/office/drawing/2014/main" id="{142EC07C-7845-4406-B6B0-BEFF3C4DADE6}"/>
              </a:ext>
            </a:extLst>
          </p:cNvPr>
          <p:cNvSpPr/>
          <p:nvPr/>
        </p:nvSpPr>
        <p:spPr bwMode="gray">
          <a:xfrm>
            <a:off x="1429237" y="208689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btfpNumberBubble373021">
            <a:extLst>
              <a:ext uri="{FF2B5EF4-FFF2-40B4-BE49-F238E27FC236}">
                <a16:creationId xmlns:a16="http://schemas.microsoft.com/office/drawing/2014/main" id="{EDFD19A9-2900-46C2-BD46-07AE45C5D69F}"/>
              </a:ext>
            </a:extLst>
          </p:cNvPr>
          <p:cNvSpPr/>
          <p:nvPr/>
        </p:nvSpPr>
        <p:spPr bwMode="gray">
          <a:xfrm>
            <a:off x="1429237" y="260315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btfpNumberBubble373021">
            <a:extLst>
              <a:ext uri="{FF2B5EF4-FFF2-40B4-BE49-F238E27FC236}">
                <a16:creationId xmlns:a16="http://schemas.microsoft.com/office/drawing/2014/main" id="{8DAF1BCF-0472-4F1B-BB88-0BFAB9E5C07A}"/>
              </a:ext>
            </a:extLst>
          </p:cNvPr>
          <p:cNvSpPr/>
          <p:nvPr/>
        </p:nvSpPr>
        <p:spPr bwMode="gray">
          <a:xfrm>
            <a:off x="1429237" y="311940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btfpNumberBubble373021">
            <a:extLst>
              <a:ext uri="{FF2B5EF4-FFF2-40B4-BE49-F238E27FC236}">
                <a16:creationId xmlns:a16="http://schemas.microsoft.com/office/drawing/2014/main" id="{BADF8D45-8520-43D7-AB55-AD9CAFFAE456}"/>
              </a:ext>
            </a:extLst>
          </p:cNvPr>
          <p:cNvSpPr/>
          <p:nvPr/>
        </p:nvSpPr>
        <p:spPr bwMode="gray">
          <a:xfrm>
            <a:off x="1429237" y="363566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btfpNumberBubble373021">
            <a:extLst>
              <a:ext uri="{FF2B5EF4-FFF2-40B4-BE49-F238E27FC236}">
                <a16:creationId xmlns:a16="http://schemas.microsoft.com/office/drawing/2014/main" id="{79E7EB04-D295-425F-A882-F6923B093082}"/>
              </a:ext>
            </a:extLst>
          </p:cNvPr>
          <p:cNvSpPr/>
          <p:nvPr/>
        </p:nvSpPr>
        <p:spPr bwMode="gray">
          <a:xfrm>
            <a:off x="1429237" y="415191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3AD64-81E5-44EE-9F3A-98EBA85548E1}"/>
              </a:ext>
            </a:extLst>
          </p:cNvPr>
          <p:cNvSpPr/>
          <p:nvPr/>
        </p:nvSpPr>
        <p:spPr>
          <a:xfrm>
            <a:off x="1295399" y="2486232"/>
            <a:ext cx="9467364" cy="505887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37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CB3AF3-223D-4C15-862B-1565306BCE8B}"/>
              </a:ext>
            </a:extLst>
          </p:cNvPr>
          <p:cNvSpPr/>
          <p:nvPr/>
        </p:nvSpPr>
        <p:spPr>
          <a:xfrm>
            <a:off x="0" y="6158441"/>
            <a:ext cx="12191990" cy="22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8F24438-27E5-4FB6-B5F3-BE69766B7EAD}"/>
              </a:ext>
            </a:extLst>
          </p:cNvPr>
          <p:cNvSpPr/>
          <p:nvPr/>
        </p:nvSpPr>
        <p:spPr>
          <a:xfrm>
            <a:off x="2285999" y="4878984"/>
            <a:ext cx="9448793" cy="15218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1800" dirty="0"/>
            </a:br>
            <a:r>
              <a:rPr lang="pl-PL" sz="2000" b="1" dirty="0"/>
              <a:t>Czas próby. Czas nowych możliwości . </a:t>
            </a:r>
            <a:br>
              <a:rPr lang="pl-PL" sz="2000" b="1" dirty="0"/>
            </a:br>
            <a:r>
              <a:rPr lang="pl-PL" sz="2000" b="1" dirty="0"/>
              <a:t>Czas odnowy naszej relacji z Bogiem i drugim człowiekiem</a:t>
            </a:r>
            <a:endParaRPr lang="en-US" sz="2000" b="1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D8FE63-7C02-4536-9669-C05A64A1FF19}"/>
              </a:ext>
            </a:extLst>
          </p:cNvPr>
          <p:cNvGrpSpPr/>
          <p:nvPr/>
        </p:nvGrpSpPr>
        <p:grpSpPr>
          <a:xfrm>
            <a:off x="304800" y="4275998"/>
            <a:ext cx="1447800" cy="2105137"/>
            <a:chOff x="400050" y="4645789"/>
            <a:chExt cx="1219200" cy="1450211"/>
          </a:xfrm>
        </p:grpSpPr>
        <p:sp>
          <p:nvSpPr>
            <p:cNvPr id="7" name="btfpRowHeaderBoxText809901">
              <a:extLst>
                <a:ext uri="{FF2B5EF4-FFF2-40B4-BE49-F238E27FC236}">
                  <a16:creationId xmlns:a16="http://schemas.microsoft.com/office/drawing/2014/main" id="{A34FE704-0092-4C00-8BEF-50CDB0C48238}"/>
                </a:ext>
              </a:extLst>
            </p:cNvPr>
            <p:cNvSpPr txBox="1"/>
            <p:nvPr/>
          </p:nvSpPr>
          <p:spPr>
            <a:xfrm>
              <a:off x="400050" y="4645789"/>
              <a:ext cx="1219200" cy="1450206"/>
            </a:xfrm>
            <a:prstGeom prst="rect">
              <a:avLst/>
            </a:prstGeom>
            <a:noFill/>
          </p:spPr>
          <p:txBody>
            <a:bodyPr vert="horz" wrap="square" lIns="36036" tIns="36036" rIns="180181" bIns="36036" rtlCol="0" anchor="t">
              <a:noAutofit/>
            </a:bodyPr>
            <a:lstStyle/>
            <a:p>
              <a:r>
                <a:rPr lang="pl-PL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Możliwości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btfpRowHeaderBoxLine809901">
              <a:extLst>
                <a:ext uri="{FF2B5EF4-FFF2-40B4-BE49-F238E27FC236}">
                  <a16:creationId xmlns:a16="http://schemas.microsoft.com/office/drawing/2014/main" id="{F0AA9354-00A2-43E9-A9F2-008A9C76E7E6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50" y="4645789"/>
              <a:ext cx="0" cy="1450211"/>
            </a:xfrm>
            <a:prstGeom prst="line">
              <a:avLst/>
            </a:prstGeom>
            <a:ln w="152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5811A7-14C3-4C7B-A8CF-4CC4C02C0788}"/>
              </a:ext>
            </a:extLst>
          </p:cNvPr>
          <p:cNvGrpSpPr/>
          <p:nvPr/>
        </p:nvGrpSpPr>
        <p:grpSpPr>
          <a:xfrm>
            <a:off x="304801" y="1687131"/>
            <a:ext cx="1447800" cy="2431435"/>
            <a:chOff x="342955" y="1739606"/>
            <a:chExt cx="1276295" cy="2785378"/>
          </a:xfrm>
        </p:grpSpPr>
        <p:sp>
          <p:nvSpPr>
            <p:cNvPr id="12" name="btfpRowHeaderBoxText809901">
              <a:extLst>
                <a:ext uri="{FF2B5EF4-FFF2-40B4-BE49-F238E27FC236}">
                  <a16:creationId xmlns:a16="http://schemas.microsoft.com/office/drawing/2014/main" id="{29834FFA-63F4-45CE-8B5C-A0439547E093}"/>
                </a:ext>
              </a:extLst>
            </p:cNvPr>
            <p:cNvSpPr txBox="1"/>
            <p:nvPr/>
          </p:nvSpPr>
          <p:spPr>
            <a:xfrm>
              <a:off x="342955" y="1739606"/>
              <a:ext cx="1276295" cy="2785378"/>
            </a:xfrm>
            <a:prstGeom prst="rect">
              <a:avLst/>
            </a:prstGeom>
            <a:noFill/>
          </p:spPr>
          <p:txBody>
            <a:bodyPr vert="horz" wrap="square" lIns="36036" tIns="36036" rIns="180181" bIns="36036" rtlCol="0" anchor="t">
              <a:noAutofit/>
            </a:bodyPr>
            <a:lstStyle/>
            <a:p>
              <a:r>
                <a:rPr lang="pl-PL" sz="1600" b="1" dirty="0">
                  <a:solidFill>
                    <a:srgbClr val="B4B4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Obecna</a:t>
              </a:r>
            </a:p>
            <a:p>
              <a:r>
                <a:rPr lang="pl-PL" sz="1600" b="1" dirty="0">
                  <a:solidFill>
                    <a:srgbClr val="B4B4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Sytuacja</a:t>
              </a:r>
              <a:endParaRPr lang="en-US" sz="1600" b="1" dirty="0">
                <a:solidFill>
                  <a:srgbClr val="B4B4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btfpRowHeaderBoxLine809901">
              <a:extLst>
                <a:ext uri="{FF2B5EF4-FFF2-40B4-BE49-F238E27FC236}">
                  <a16:creationId xmlns:a16="http://schemas.microsoft.com/office/drawing/2014/main" id="{9C973CF9-E719-4E7D-BD14-157B94348645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50" y="1739606"/>
              <a:ext cx="0" cy="2785378"/>
            </a:xfrm>
            <a:prstGeom prst="line">
              <a:avLst/>
            </a:prstGeom>
            <a:ln w="152400">
              <a:solidFill>
                <a:srgbClr val="B4B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4ACC8C3-5272-4FAB-903F-0EF5DF21E412}"/>
              </a:ext>
            </a:extLst>
          </p:cNvPr>
          <p:cNvSpPr txBox="1"/>
          <p:nvPr/>
        </p:nvSpPr>
        <p:spPr>
          <a:xfrm>
            <a:off x="1981200" y="1687131"/>
            <a:ext cx="9905993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600" dirty="0"/>
              <a:t>W Chicago i na całym świecie rozprzestrzenianie się COVID-19 zasadniczo zmieniło nasze życie codzienne: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     </a:t>
            </a:r>
            <a:r>
              <a:rPr lang="pl-PL" sz="1600" u="sng" dirty="0"/>
              <a:t>Jak pracujemy</a:t>
            </a:r>
            <a:r>
              <a:rPr lang="pl-PL" sz="1600" dirty="0"/>
              <a:t> :     We wielu branżach pracownicy pracują z domu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     </a:t>
            </a:r>
            <a:r>
              <a:rPr lang="pl-PL" sz="1600" u="sng" dirty="0"/>
              <a:t>Jak się uczymy</a:t>
            </a:r>
            <a:r>
              <a:rPr lang="pl-PL" sz="1600" dirty="0"/>
              <a:t>:      Szkoły są zamknięte, a uczniowie uczestniczą w zajęciach online z domu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     </a:t>
            </a:r>
            <a:r>
              <a:rPr lang="pl-PL" sz="1600" u="sng" dirty="0"/>
              <a:t>Jak się modlimy</a:t>
            </a:r>
            <a:r>
              <a:rPr lang="pl-PL" sz="1600" dirty="0"/>
              <a:t>:     Parafie są zamknięte, a publiczne celebrowanie Mszy jest zawieszone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/>
              <a:t>     </a:t>
            </a:r>
            <a:r>
              <a:rPr lang="pl-PL" sz="1600" u="sng" dirty="0"/>
              <a:t>Jak żyjemy</a:t>
            </a:r>
            <a:r>
              <a:rPr lang="pl-PL" sz="1600" dirty="0"/>
              <a:t>:             Mamy pozostać w domu i unikać spotkań towarzyskich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     </a:t>
            </a:r>
            <a:r>
              <a:rPr lang="pl-PL" sz="1600" u="sng" dirty="0"/>
              <a:t>Jak się czujemy:</a:t>
            </a:r>
            <a:r>
              <a:rPr lang="pl-PL" sz="1600" dirty="0"/>
              <a:t>      Wielu czuje strach i / lub niepewność w czasie społecznej izolacji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Nie ma konsensusu co do terminu, w którym wirus zostanie powstrzymany lub kiedy możemy spodziewać się powrotu do normalnego codziennego funkcjonowania</a:t>
            </a:r>
            <a:endParaRPr lang="en-US" sz="16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DDD830-404B-47FC-BF07-5DF849DB24E9}"/>
              </a:ext>
            </a:extLst>
          </p:cNvPr>
          <p:cNvCxnSpPr>
            <a:cxnSpLocks/>
          </p:cNvCxnSpPr>
          <p:nvPr/>
        </p:nvCxnSpPr>
        <p:spPr>
          <a:xfrm>
            <a:off x="1991353" y="4191001"/>
            <a:ext cx="9972047" cy="0"/>
          </a:xfrm>
          <a:prstGeom prst="line">
            <a:avLst/>
          </a:prstGeom>
          <a:ln>
            <a:solidFill>
              <a:srgbClr val="B4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A0DB99-169C-4D12-9033-15FE96793A3F}"/>
              </a:ext>
            </a:extLst>
          </p:cNvPr>
          <p:cNvSpPr txBox="1"/>
          <p:nvPr/>
        </p:nvSpPr>
        <p:spPr>
          <a:xfrm>
            <a:off x="1981200" y="4275999"/>
            <a:ext cx="990599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/>
              <a:t>W czasach zmian i niepewności musimy jako uczniowie ,misjonarze Chrystusa odkrywać nowe sposoby służenia i katechizawania</a:t>
            </a:r>
            <a:endParaRPr lang="en-US" sz="16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FCD38C9-9050-49E7-834A-F14BB2F9F518}"/>
              </a:ext>
            </a:extLst>
          </p:cNvPr>
          <p:cNvSpPr/>
          <p:nvPr/>
        </p:nvSpPr>
        <p:spPr>
          <a:xfrm>
            <a:off x="6563360" y="4995924"/>
            <a:ext cx="64008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9CCC8C-B18B-4983-9099-CF8AA3AD4A42}"/>
              </a:ext>
            </a:extLst>
          </p:cNvPr>
          <p:cNvSpPr/>
          <p:nvPr/>
        </p:nvSpPr>
        <p:spPr>
          <a:xfrm>
            <a:off x="6563360" y="5678722"/>
            <a:ext cx="64008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72B560-FB7C-49CA-9759-35148410E7D3}"/>
              </a:ext>
            </a:extLst>
          </p:cNvPr>
          <p:cNvSpPr txBox="1"/>
          <p:nvPr/>
        </p:nvSpPr>
        <p:spPr>
          <a:xfrm>
            <a:off x="2464598" y="4995925"/>
            <a:ext cx="394499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400" dirty="0"/>
              <a:t>Wiele programów formacyjnych we wszystkich grupach wiekowych nie ma już regularnych sesji prowadzonych przez katechetę w szkole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B4711E-7FA0-4AB9-8633-6A9B7396954E}"/>
              </a:ext>
            </a:extLst>
          </p:cNvPr>
          <p:cNvSpPr txBox="1"/>
          <p:nvPr/>
        </p:nvSpPr>
        <p:spPr>
          <a:xfrm>
            <a:off x="7391401" y="5009081"/>
            <a:ext cx="36668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400" dirty="0"/>
              <a:t>Musimy wzmocnić formację rodzinną w „domowu i zapewnić odpowiednie  pomocnice</a:t>
            </a:r>
            <a:endParaRPr lang="en-US" sz="1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80C323-663E-4CB6-ABD9-97AD0F37ABA6}"/>
              </a:ext>
            </a:extLst>
          </p:cNvPr>
          <p:cNvSpPr txBox="1"/>
          <p:nvPr/>
        </p:nvSpPr>
        <p:spPr>
          <a:xfrm>
            <a:off x="2398143" y="5759197"/>
            <a:ext cx="415505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400" dirty="0"/>
              <a:t>Wielu koordynatorów katechetycznych przechodzi na wirtualne pomoce do katechezy i szuka wskazówek i wsparcia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7D69BD-6B6D-4060-9083-2A86788D38B8}"/>
              </a:ext>
            </a:extLst>
          </p:cNvPr>
          <p:cNvSpPr txBox="1"/>
          <p:nvPr/>
        </p:nvSpPr>
        <p:spPr>
          <a:xfrm>
            <a:off x="7391400" y="5691879"/>
            <a:ext cx="427307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400" dirty="0"/>
              <a:t>Musimy zapewnić pomoce katechetyczne  i szkolenia do wirtualnego nauczania a także komunikacji z rodzicami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4201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Plan Spotkania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5" name="btfpTable631277">
            <a:extLst>
              <a:ext uri="{FF2B5EF4-FFF2-40B4-BE49-F238E27FC236}">
                <a16:creationId xmlns:a16="http://schemas.microsoft.com/office/drawing/2014/main" id="{F8142551-D748-46DA-A72A-C027CAC0C84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1156049"/>
              </p:ext>
            </p:extLst>
          </p:nvPr>
        </p:nvGraphicFramePr>
        <p:xfrm>
          <a:off x="1752600" y="1607626"/>
          <a:ext cx="8991600" cy="294874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4159559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616703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59604569"/>
                    </a:ext>
                  </a:extLst>
                </a:gridCol>
              </a:tblGrid>
              <a:tr h="31652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Temat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 Czas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j-lt"/>
                        </a:rPr>
                        <a:t>Prezenter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571401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Modlitwa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Ks. Marek Smółka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463077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Rzeczywistość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dnia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codziennego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20753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Plan Pomocy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~1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70732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Regulacje o Kominikacji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~5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minut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0729"/>
                  </a:ext>
                </a:extLst>
              </a:tr>
              <a:tr h="516597"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Q&amp;A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~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 minutes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11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Marta Stepniak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71246"/>
                  </a:ext>
                </a:extLst>
              </a:tr>
            </a:tbl>
          </a:graphicData>
        </a:graphic>
      </p:graphicFrame>
      <p:sp>
        <p:nvSpPr>
          <p:cNvPr id="26" name="btfpNumberBubble373021">
            <a:extLst>
              <a:ext uri="{FF2B5EF4-FFF2-40B4-BE49-F238E27FC236}">
                <a16:creationId xmlns:a16="http://schemas.microsoft.com/office/drawing/2014/main" id="{142EC07C-7845-4406-B6B0-BEFF3C4DADE6}"/>
              </a:ext>
            </a:extLst>
          </p:cNvPr>
          <p:cNvSpPr/>
          <p:nvPr/>
        </p:nvSpPr>
        <p:spPr bwMode="gray">
          <a:xfrm>
            <a:off x="1429237" y="208689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btfpNumberBubble373021">
            <a:extLst>
              <a:ext uri="{FF2B5EF4-FFF2-40B4-BE49-F238E27FC236}">
                <a16:creationId xmlns:a16="http://schemas.microsoft.com/office/drawing/2014/main" id="{EDFD19A9-2900-46C2-BD46-07AE45C5D69F}"/>
              </a:ext>
            </a:extLst>
          </p:cNvPr>
          <p:cNvSpPr/>
          <p:nvPr/>
        </p:nvSpPr>
        <p:spPr bwMode="gray">
          <a:xfrm>
            <a:off x="1429237" y="260315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btfpNumberBubble373021">
            <a:extLst>
              <a:ext uri="{FF2B5EF4-FFF2-40B4-BE49-F238E27FC236}">
                <a16:creationId xmlns:a16="http://schemas.microsoft.com/office/drawing/2014/main" id="{8DAF1BCF-0472-4F1B-BB88-0BFAB9E5C07A}"/>
              </a:ext>
            </a:extLst>
          </p:cNvPr>
          <p:cNvSpPr/>
          <p:nvPr/>
        </p:nvSpPr>
        <p:spPr bwMode="gray">
          <a:xfrm>
            <a:off x="1429237" y="311940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btfpNumberBubble373021">
            <a:extLst>
              <a:ext uri="{FF2B5EF4-FFF2-40B4-BE49-F238E27FC236}">
                <a16:creationId xmlns:a16="http://schemas.microsoft.com/office/drawing/2014/main" id="{BADF8D45-8520-43D7-AB55-AD9CAFFAE456}"/>
              </a:ext>
            </a:extLst>
          </p:cNvPr>
          <p:cNvSpPr/>
          <p:nvPr/>
        </p:nvSpPr>
        <p:spPr bwMode="gray">
          <a:xfrm>
            <a:off x="1429237" y="363566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btfpNumberBubble373021">
            <a:extLst>
              <a:ext uri="{FF2B5EF4-FFF2-40B4-BE49-F238E27FC236}">
                <a16:creationId xmlns:a16="http://schemas.microsoft.com/office/drawing/2014/main" id="{79E7EB04-D295-425F-A882-F6923B093082}"/>
              </a:ext>
            </a:extLst>
          </p:cNvPr>
          <p:cNvSpPr/>
          <p:nvPr/>
        </p:nvSpPr>
        <p:spPr bwMode="gray">
          <a:xfrm>
            <a:off x="1429237" y="4151916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3AD64-81E5-44EE-9F3A-98EBA85548E1}"/>
              </a:ext>
            </a:extLst>
          </p:cNvPr>
          <p:cNvSpPr/>
          <p:nvPr/>
        </p:nvSpPr>
        <p:spPr>
          <a:xfrm>
            <a:off x="1295399" y="3012315"/>
            <a:ext cx="9467364" cy="505887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3271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9EC99-A6EB-4D8E-ABED-DF4963EEFBC6}"/>
              </a:ext>
            </a:extLst>
          </p:cNvPr>
          <p:cNvSpPr/>
          <p:nvPr/>
        </p:nvSpPr>
        <p:spPr>
          <a:xfrm>
            <a:off x="0" y="6158441"/>
            <a:ext cx="12191990" cy="22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Nie jesteś sam! Jesteśmy tutaj, aby cię wspierać, podczas okresu epidemii COVID-19</a:t>
            </a:r>
            <a:endParaRPr lang="en-US" sz="2800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AFAADD-C61F-429A-B516-4164CEAA890F}"/>
              </a:ext>
            </a:extLst>
          </p:cNvPr>
          <p:cNvSpPr/>
          <p:nvPr/>
        </p:nvSpPr>
        <p:spPr>
          <a:xfrm>
            <a:off x="609600" y="1607413"/>
            <a:ext cx="11372849" cy="54054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Dołożymy wszelkich starań, aby wasze programy formacyjne były kontynuowane i prosperowały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w tym trudnym czasie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btfpColumnHeaderBox270911">
            <a:extLst>
              <a:ext uri="{FF2B5EF4-FFF2-40B4-BE49-F238E27FC236}">
                <a16:creationId xmlns:a16="http://schemas.microsoft.com/office/drawing/2014/main" id="{48594300-0334-4487-825E-DD609D1088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3281" y="2373914"/>
            <a:ext cx="5029200" cy="349775"/>
            <a:chOff x="3779384" y="1233758"/>
            <a:chExt cx="1184048" cy="349775"/>
          </a:xfrm>
        </p:grpSpPr>
        <p:sp>
          <p:nvSpPr>
            <p:cNvPr id="20" name="btfpColumnHeaderBoxText270911">
              <a:extLst>
                <a:ext uri="{FF2B5EF4-FFF2-40B4-BE49-F238E27FC236}">
                  <a16:creationId xmlns:a16="http://schemas.microsoft.com/office/drawing/2014/main" id="{71C57A02-0EEF-4750-9F6A-D8E126DB6E7D}"/>
                </a:ext>
              </a:extLst>
            </p:cNvPr>
            <p:cNvSpPr txBox="1"/>
            <p:nvPr/>
          </p:nvSpPr>
          <p:spPr bwMode="gray">
            <a:xfrm>
              <a:off x="3779384" y="1233758"/>
              <a:ext cx="1184048" cy="349775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pl-PL" b="1" dirty="0">
                  <a:solidFill>
                    <a:srgbClr val="000000"/>
                  </a:solidFill>
                </a:rPr>
                <a:t>Jaką ofertę pomocy mamy obecnie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1" name="btfpColumnHeaderBoxLine270911">
              <a:extLst>
                <a:ext uri="{FF2B5EF4-FFF2-40B4-BE49-F238E27FC236}">
                  <a16:creationId xmlns:a16="http://schemas.microsoft.com/office/drawing/2014/main" id="{9E3EFF46-F4B4-4076-AF77-FE03720CD58F}"/>
                </a:ext>
              </a:extLst>
            </p:cNvPr>
            <p:cNvCxnSpPr/>
            <p:nvPr/>
          </p:nvCxnSpPr>
          <p:spPr bwMode="gray">
            <a:xfrm>
              <a:off x="3779384" y="1583533"/>
              <a:ext cx="118404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btfpColumnHeaderBox270911">
            <a:extLst>
              <a:ext uri="{FF2B5EF4-FFF2-40B4-BE49-F238E27FC236}">
                <a16:creationId xmlns:a16="http://schemas.microsoft.com/office/drawing/2014/main" id="{45643B79-BBF2-47BE-9E6F-C06ACCD002E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81800" y="2373914"/>
            <a:ext cx="5029200" cy="349775"/>
            <a:chOff x="3779384" y="1233758"/>
            <a:chExt cx="1184048" cy="349775"/>
          </a:xfrm>
        </p:grpSpPr>
        <p:sp>
          <p:nvSpPr>
            <p:cNvPr id="23" name="btfpColumnHeaderBoxText270911">
              <a:extLst>
                <a:ext uri="{FF2B5EF4-FFF2-40B4-BE49-F238E27FC236}">
                  <a16:creationId xmlns:a16="http://schemas.microsoft.com/office/drawing/2014/main" id="{559940DB-856C-4C83-A616-61052F928062}"/>
                </a:ext>
              </a:extLst>
            </p:cNvPr>
            <p:cNvSpPr txBox="1"/>
            <p:nvPr/>
          </p:nvSpPr>
          <p:spPr bwMode="gray">
            <a:xfrm>
              <a:off x="3779384" y="1233758"/>
              <a:ext cx="1184048" cy="349775"/>
            </a:xfrm>
            <a:prstGeom prst="rect">
              <a:avLst/>
            </a:prstGeom>
            <a:noFill/>
          </p:spPr>
          <p:txBody>
            <a:bodyPr vert="horz" wrap="square" lIns="36036" tIns="36036" rIns="36036" bIns="36036" rtlCol="0" anchor="b">
              <a:spAutoFit/>
            </a:bodyPr>
            <a:lstStyle/>
            <a:p>
              <a:pPr marL="0" indent="0">
                <a:spcBef>
                  <a:spcPts val="0"/>
                </a:spcBef>
                <a:buNone/>
              </a:pPr>
              <a:r>
                <a:rPr lang="pl-PL" b="1" dirty="0">
                  <a:solidFill>
                    <a:srgbClr val="000000"/>
                  </a:solidFill>
                </a:rPr>
                <a:t>Kontynuacja pomocy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btfpColumnHeaderBoxLine270911">
              <a:extLst>
                <a:ext uri="{FF2B5EF4-FFF2-40B4-BE49-F238E27FC236}">
                  <a16:creationId xmlns:a16="http://schemas.microsoft.com/office/drawing/2014/main" id="{27C3E2EC-F8E6-4809-A2CC-6380E0389FFE}"/>
                </a:ext>
              </a:extLst>
            </p:cNvPr>
            <p:cNvCxnSpPr/>
            <p:nvPr/>
          </p:nvCxnSpPr>
          <p:spPr bwMode="gray">
            <a:xfrm>
              <a:off x="3779384" y="1583533"/>
              <a:ext cx="1184048" cy="0"/>
            </a:xfrm>
            <a:prstGeom prst="line">
              <a:avLst/>
            </a:prstGeom>
            <a:ln w="9525" cap="flat">
              <a:solidFill>
                <a:srgbClr val="000000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btfpCallout186317">
            <a:extLst>
              <a:ext uri="{FF2B5EF4-FFF2-40B4-BE49-F238E27FC236}">
                <a16:creationId xmlns:a16="http://schemas.microsoft.com/office/drawing/2014/main" id="{E8103532-190F-4B3B-8A02-E79E79A60D47}"/>
              </a:ext>
            </a:extLst>
          </p:cNvPr>
          <p:cNvSpPr/>
          <p:nvPr/>
        </p:nvSpPr>
        <p:spPr bwMode="gray">
          <a:xfrm>
            <a:off x="3357881" y="5940956"/>
            <a:ext cx="4638806" cy="737118"/>
          </a:xfrm>
          <a:prstGeom prst="wedgeRectCallout">
            <a:avLst>
              <a:gd name="adj1" fmla="val -29865"/>
              <a:gd name="adj2" fmla="val -76304"/>
            </a:avLst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73" tIns="72073" rIns="72073" bIns="720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</a:rPr>
              <a:t>Omówimy niektóre z tych tematów podczas dzisiejszej sesji i będziemy kontynuować pomoc jak długo będzie to potrzebne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A1858-3E67-42B6-B118-C7DC94224BE1}"/>
              </a:ext>
            </a:extLst>
          </p:cNvPr>
          <p:cNvSpPr txBox="1"/>
          <p:nvPr/>
        </p:nvSpPr>
        <p:spPr>
          <a:xfrm>
            <a:off x="843281" y="2883456"/>
            <a:ext cx="502920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1. Jak katechizować w domu: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Katecheza dzieci i młodzieży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Przygotowanie sakramentalne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Duszpasterstwo młodzieży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Formacja dla dorosłych</a:t>
            </a:r>
          </a:p>
          <a:p>
            <a:pPr>
              <a:spcAft>
                <a:spcPts val="6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2.Jak wykorzystywać zasoby techniczne/ wirtualne: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Wskazówki dotyczące komunikacji</a:t>
            </a: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Pomysły na wirtualną komunikację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4C68FF-12E6-41DA-B301-5A6BC3B6F8DD}"/>
              </a:ext>
            </a:extLst>
          </p:cNvPr>
          <p:cNvSpPr txBox="1"/>
          <p:nvPr/>
        </p:nvSpPr>
        <p:spPr>
          <a:xfrm>
            <a:off x="6781800" y="2883456"/>
            <a:ext cx="5029200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Pomoce katechetyczne i wskazówkami ,które mogą być pomocne programowi katechetycznemu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Cotygodniowe spotkania koordynatorów i katechetów aby dzielić się pomocami, pomysłami a także wspierać się wzajemnie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Opracować plan komunikacji do rodziców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Oferta szkoleniowa – nowa forma wirtualnej ewangelizacji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4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D03FEA-A197-4A58-85FB-AFBFFCA17787}"/>
              </a:ext>
            </a:extLst>
          </p:cNvPr>
          <p:cNvCxnSpPr/>
          <p:nvPr/>
        </p:nvCxnSpPr>
        <p:spPr>
          <a:xfrm>
            <a:off x="285751" y="6867704"/>
            <a:ext cx="110113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5B2E969-9EF9-48F0-B852-FF92F648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Wskazówki dotyczące Formacji Katechetycznej w domu (1 z 2)</a:t>
            </a:r>
            <a:endParaRPr lang="en-US" sz="2800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DAF50F4-C174-4E8A-98CB-57E1CBD6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4720" y="6510529"/>
            <a:ext cx="487680" cy="167545"/>
          </a:xfrm>
        </p:spPr>
        <p:txBody>
          <a:bodyPr/>
          <a:lstStyle/>
          <a:p>
            <a:fld id="{BF51FA78-5F43-4BF5-80B0-BEA9BA77CDB0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EDA9B-A391-45A4-A191-8141A130A5EE}"/>
              </a:ext>
            </a:extLst>
          </p:cNvPr>
          <p:cNvSpPr txBox="1"/>
          <p:nvPr/>
        </p:nvSpPr>
        <p:spPr>
          <a:xfrm>
            <a:off x="609600" y="2485913"/>
            <a:ext cx="11341101" cy="312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Opracuj uproszczony program nauczania katechezy na online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Przejrzyj wytyczne programu nauczania katechezy. Zastanów się jak możesz wykorzystać podręczniki jako pomoc rodzicom do realizacji programu.Dostosuj plany przekazu wiadomości używając platformy E-learning.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Opracuj plan komunikacji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Ustal tygodniowy harmonogram komunikacji między katechetami a rodzinami. Rozważ możliwość regularnych spotkań z rodzicami za pomocą wirtualnej platformy i udostępniaj rodzicom proste plany lekcji, instrukcje i pomoce katechetyczne za pośrednictwem e-maila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Pomóż rodzicom stworzyć „świętą” przestrzeń w domu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Opracuj poradnik dla rodziców, jak stworzyć świętą przestrzeń do modlitwy w domu, jak poprowadzić rodzinną modlitwę, jak przeżyć mszę oglądajć ją w domu, jak przyjąć Komunię duchową. Jak poprowadzić katechezę - lekcję wiary w domu.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tfpNumberBubble373021">
            <a:extLst>
              <a:ext uri="{FF2B5EF4-FFF2-40B4-BE49-F238E27FC236}">
                <a16:creationId xmlns:a16="http://schemas.microsoft.com/office/drawing/2014/main" id="{BFA263F2-FE1B-492C-889A-9DD7181B5C61}"/>
              </a:ext>
            </a:extLst>
          </p:cNvPr>
          <p:cNvSpPr/>
          <p:nvPr/>
        </p:nvSpPr>
        <p:spPr bwMode="gray">
          <a:xfrm>
            <a:off x="469117" y="2507079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3" name="btfpNumberBubble373021">
            <a:extLst>
              <a:ext uri="{FF2B5EF4-FFF2-40B4-BE49-F238E27FC236}">
                <a16:creationId xmlns:a16="http://schemas.microsoft.com/office/drawing/2014/main" id="{1BAF5799-6C16-48BB-8060-8727B89429D7}"/>
              </a:ext>
            </a:extLst>
          </p:cNvPr>
          <p:cNvSpPr/>
          <p:nvPr/>
        </p:nvSpPr>
        <p:spPr bwMode="gray">
          <a:xfrm>
            <a:off x="469117" y="3598582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7519C3-31A8-4C06-B822-4259838D093A}"/>
              </a:ext>
            </a:extLst>
          </p:cNvPr>
          <p:cNvSpPr/>
          <p:nvPr/>
        </p:nvSpPr>
        <p:spPr>
          <a:xfrm>
            <a:off x="609601" y="1664225"/>
            <a:ext cx="10972800" cy="57371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solidFill>
                  <a:schemeClr val="tx1"/>
                </a:solidFill>
              </a:rPr>
              <a:t>Najważniejszym priorytetem jest upewnienie się, że rodziny czują się wspierane we wzmacnianiu wiary w swoich domach. Oto kilka rzeczy, o których należy pamiętać: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btfpNumberBubble373021">
            <a:extLst>
              <a:ext uri="{FF2B5EF4-FFF2-40B4-BE49-F238E27FC236}">
                <a16:creationId xmlns:a16="http://schemas.microsoft.com/office/drawing/2014/main" id="{95769663-FFD7-458C-8EE6-4FADC25B67D0}"/>
              </a:ext>
            </a:extLst>
          </p:cNvPr>
          <p:cNvSpPr/>
          <p:nvPr/>
        </p:nvSpPr>
        <p:spPr bwMode="gray">
          <a:xfrm>
            <a:off x="458078" y="4690641"/>
            <a:ext cx="303043" cy="303043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4A482B-20E5-47E8-9312-B9E09875E0F6}"/>
              </a:ext>
            </a:extLst>
          </p:cNvPr>
          <p:cNvSpPr/>
          <p:nvPr/>
        </p:nvSpPr>
        <p:spPr>
          <a:xfrm>
            <a:off x="11391905" y="6422298"/>
            <a:ext cx="380990" cy="41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272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chdiocese of Chicago Standard">
  <a:themeElements>
    <a:clrScheme name="Archdiocese of Chicago">
      <a:dk1>
        <a:sysClr val="windowText" lastClr="000000"/>
      </a:dk1>
      <a:lt1>
        <a:sysClr val="window" lastClr="FFFFFF"/>
      </a:lt1>
      <a:dk2>
        <a:srgbClr val="000000"/>
      </a:dk2>
      <a:lt2>
        <a:srgbClr val="D9E4EC"/>
      </a:lt2>
      <a:accent1>
        <a:srgbClr val="004D80"/>
      </a:accent1>
      <a:accent2>
        <a:srgbClr val="D71920"/>
      </a:accent2>
      <a:accent3>
        <a:srgbClr val="FACD31"/>
      </a:accent3>
      <a:accent4>
        <a:srgbClr val="808285"/>
      </a:accent4>
      <a:accent5>
        <a:srgbClr val="B1B3B6"/>
      </a:accent5>
      <a:accent6>
        <a:srgbClr val="004D80"/>
      </a:accent6>
      <a:hlink>
        <a:srgbClr val="D71920"/>
      </a:hlink>
      <a:folHlink>
        <a:srgbClr val="44B9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oC_PowerPoint_widescreen_16-9" id="{578903A9-5328-4643-8177-69787B5AC09E}" vid="{95F72E75-0D66-1545-A10D-608374D250C5}"/>
    </a:ext>
  </a:extLst>
</a:theme>
</file>

<file path=ppt/theme/theme2.xml><?xml version="1.0" encoding="utf-8"?>
<a:theme xmlns:a="http://schemas.openxmlformats.org/drawingml/2006/main" name="No Title for Large Content">
  <a:themeElements>
    <a:clrScheme name="Archdiocese of Chicago">
      <a:dk1>
        <a:sysClr val="windowText" lastClr="000000"/>
      </a:dk1>
      <a:lt1>
        <a:sysClr val="window" lastClr="FFFFFF"/>
      </a:lt1>
      <a:dk2>
        <a:srgbClr val="000000"/>
      </a:dk2>
      <a:lt2>
        <a:srgbClr val="D9E4EC"/>
      </a:lt2>
      <a:accent1>
        <a:srgbClr val="004D80"/>
      </a:accent1>
      <a:accent2>
        <a:srgbClr val="D71920"/>
      </a:accent2>
      <a:accent3>
        <a:srgbClr val="FACD31"/>
      </a:accent3>
      <a:accent4>
        <a:srgbClr val="808285"/>
      </a:accent4>
      <a:accent5>
        <a:srgbClr val="B1B3B6"/>
      </a:accent5>
      <a:accent6>
        <a:srgbClr val="004D80"/>
      </a:accent6>
      <a:hlink>
        <a:srgbClr val="D71920"/>
      </a:hlink>
      <a:folHlink>
        <a:srgbClr val="44B9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oC_PowerPoint_widescreen_16-9" id="{578903A9-5328-4643-8177-69787B5AC09E}" vid="{5D49997A-52FB-7645-B961-8FA27A0B7D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C216EE215394094A0EBDD3F2A7F8A" ma:contentTypeVersion="13" ma:contentTypeDescription="Create a new document." ma:contentTypeScope="" ma:versionID="73b361724d517cb49e09c4e1f90da986">
  <xsd:schema xmlns:xsd="http://www.w3.org/2001/XMLSchema" xmlns:xs="http://www.w3.org/2001/XMLSchema" xmlns:p="http://schemas.microsoft.com/office/2006/metadata/properties" xmlns:ns3="8dd41841-58ec-46cd-9b21-9831d93665e6" xmlns:ns4="9c361e1f-e975-495a-891c-f93da20770a2" targetNamespace="http://schemas.microsoft.com/office/2006/metadata/properties" ma:root="true" ma:fieldsID="a7e78e821db29e3f799ac9d68e5bd880" ns3:_="" ns4:_="">
    <xsd:import namespace="8dd41841-58ec-46cd-9b21-9831d93665e6"/>
    <xsd:import namespace="9c361e1f-e975-495a-891c-f93da20770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1841-58ec-46cd-9b21-9831d93665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61e1f-e975-495a-891c-f93da20770a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43EE9-D5D3-4C85-87FE-C7F06DC3C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FFE7A-CFDC-4FAE-8DFF-27F6DAD3A620}">
  <ds:schemaRefs>
    <ds:schemaRef ds:uri="http://purl.org/dc/terms/"/>
    <ds:schemaRef ds:uri="8dd41841-58ec-46cd-9b21-9831d93665e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361e1f-e975-495a-891c-f93da20770a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E10299-E8D8-408E-AB61-48388FFEA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d41841-58ec-46cd-9b21-9831d93665e6"/>
    <ds:schemaRef ds:uri="9c361e1f-e975-495a-891c-f93da2077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AoC_PowerPoint_widescreen</Template>
  <TotalTime>211</TotalTime>
  <Words>1788</Words>
  <Application>Microsoft Office PowerPoint</Application>
  <PresentationFormat>Widescreen</PresentationFormat>
  <Paragraphs>314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Wingdings 2</vt:lpstr>
      <vt:lpstr>Archdiocese of Chicago Standard</vt:lpstr>
      <vt:lpstr>No Title for Large Content</vt:lpstr>
      <vt:lpstr>Spotkanie Liderów programu katechetycznego w języku polskim</vt:lpstr>
      <vt:lpstr>Plan Spotkania</vt:lpstr>
      <vt:lpstr>Modlitwa </vt:lpstr>
      <vt:lpstr>PowerPoint Presentation</vt:lpstr>
      <vt:lpstr>Plan Spotkania</vt:lpstr>
      <vt:lpstr> Czas próby. Czas nowych możliwości .  Czas odnowy naszej relacji z Bogiem i drugim człowiekiem</vt:lpstr>
      <vt:lpstr>Plan Spotkania</vt:lpstr>
      <vt:lpstr>Nie jesteś sam! Jesteśmy tutaj, aby cię wspierać, podczas okresu epidemii COVID-19</vt:lpstr>
      <vt:lpstr>Wskazówki dotyczące Formacji Katechetycznej w domu (1 z 2)</vt:lpstr>
      <vt:lpstr>Wskazówki dotyczące Formacji Katechetycznej w domu (2 z 2)</vt:lpstr>
      <vt:lpstr>PowerPoint Presentation</vt:lpstr>
      <vt:lpstr>Pomysły i narzędzia do wirtualnej komunikacji</vt:lpstr>
      <vt:lpstr>Archidiecezja  oferuje wirtualnie 3 sposoby rozwoju duchowego - zachęcamy do skorzystania z tej oferty</vt:lpstr>
      <vt:lpstr>PowerPoint Presentation</vt:lpstr>
      <vt:lpstr>Plan Spotkania</vt:lpstr>
      <vt:lpstr>Polisa Komunikacji</vt:lpstr>
      <vt:lpstr>Program Spotkania</vt:lpstr>
      <vt:lpstr>PowerPoint Presentation</vt:lpstr>
    </vt:vector>
  </TitlesOfParts>
  <Company>Archdiocese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PowerPoint Template</dc:title>
  <dc:creator>Marco Oropeza</dc:creator>
  <cp:lastModifiedBy>Kevin Foy</cp:lastModifiedBy>
  <cp:revision>47</cp:revision>
  <cp:lastPrinted>2020-02-03T19:24:46Z</cp:lastPrinted>
  <dcterms:created xsi:type="dcterms:W3CDTF">2019-06-25T19:07:19Z</dcterms:created>
  <dcterms:modified xsi:type="dcterms:W3CDTF">2020-04-01T13:48:21Z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0x0101002D1C216EE215394094A0EBDD3F2A7F8A</vt:lpwstr>
  </property>
</Properties>
</file>