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1.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4"/>
  </p:notesMasterIdLst>
  <p:handoutMasterIdLst>
    <p:handoutMasterId r:id="rId135"/>
  </p:handoutMasterIdLst>
  <p:sldIdLst>
    <p:sldId id="1341" r:id="rId2"/>
    <p:sldId id="1342" r:id="rId3"/>
    <p:sldId id="1333" r:id="rId4"/>
    <p:sldId id="1334" r:id="rId5"/>
    <p:sldId id="1250" r:id="rId6"/>
    <p:sldId id="1149" r:id="rId7"/>
    <p:sldId id="1205" r:id="rId8"/>
    <p:sldId id="1343" r:id="rId9"/>
    <p:sldId id="262" r:id="rId10"/>
    <p:sldId id="279" r:id="rId11"/>
    <p:sldId id="1345" r:id="rId12"/>
    <p:sldId id="1346" r:id="rId13"/>
    <p:sldId id="1491" r:id="rId14"/>
    <p:sldId id="1271" r:id="rId15"/>
    <p:sldId id="1302" r:id="rId16"/>
    <p:sldId id="1272" r:id="rId17"/>
    <p:sldId id="453" r:id="rId18"/>
    <p:sldId id="1273" r:id="rId19"/>
    <p:sldId id="1128" r:id="rId20"/>
    <p:sldId id="552" r:id="rId21"/>
    <p:sldId id="1129" r:id="rId22"/>
    <p:sldId id="302" r:id="rId23"/>
    <p:sldId id="1130" r:id="rId24"/>
    <p:sldId id="307" r:id="rId25"/>
    <p:sldId id="1348" r:id="rId26"/>
    <p:sldId id="1308" r:id="rId27"/>
    <p:sldId id="1347" r:id="rId28"/>
    <p:sldId id="1243" r:id="rId29"/>
    <p:sldId id="1325" r:id="rId30"/>
    <p:sldId id="1317" r:id="rId31"/>
    <p:sldId id="1206" r:id="rId32"/>
    <p:sldId id="1246" r:id="rId33"/>
    <p:sldId id="1171" r:id="rId34"/>
    <p:sldId id="914" r:id="rId35"/>
    <p:sldId id="1118" r:id="rId36"/>
    <p:sldId id="1119" r:id="rId37"/>
    <p:sldId id="1401" r:id="rId38"/>
    <p:sldId id="1402" r:id="rId39"/>
    <p:sldId id="1403" r:id="rId40"/>
    <p:sldId id="1404" r:id="rId41"/>
    <p:sldId id="1405" r:id="rId42"/>
    <p:sldId id="1455" r:id="rId43"/>
    <p:sldId id="1278" r:id="rId44"/>
    <p:sldId id="1279" r:id="rId45"/>
    <p:sldId id="1280" r:id="rId46"/>
    <p:sldId id="1407" r:id="rId47"/>
    <p:sldId id="1406" r:id="rId48"/>
    <p:sldId id="645" r:id="rId49"/>
    <p:sldId id="647" r:id="rId50"/>
    <p:sldId id="648" r:id="rId51"/>
    <p:sldId id="650" r:id="rId52"/>
    <p:sldId id="653" r:id="rId53"/>
    <p:sldId id="651" r:id="rId54"/>
    <p:sldId id="1505" r:id="rId55"/>
    <p:sldId id="1506" r:id="rId56"/>
    <p:sldId id="1507" r:id="rId57"/>
    <p:sldId id="1508" r:id="rId58"/>
    <p:sldId id="1509" r:id="rId59"/>
    <p:sldId id="1510" r:id="rId60"/>
    <p:sldId id="1511" r:id="rId61"/>
    <p:sldId id="1512" r:id="rId62"/>
    <p:sldId id="1513" r:id="rId63"/>
    <p:sldId id="1514" r:id="rId64"/>
    <p:sldId id="1294" r:id="rId65"/>
    <p:sldId id="1516" r:id="rId66"/>
    <p:sldId id="1517" r:id="rId67"/>
    <p:sldId id="1518" r:id="rId68"/>
    <p:sldId id="1523" r:id="rId69"/>
    <p:sldId id="1340" r:id="rId70"/>
    <p:sldId id="1525" r:id="rId71"/>
    <p:sldId id="1522" r:id="rId72"/>
    <p:sldId id="805" r:id="rId73"/>
    <p:sldId id="1469" r:id="rId74"/>
    <p:sldId id="1174" r:id="rId75"/>
    <p:sldId id="1223" r:id="rId76"/>
    <p:sldId id="1055" r:id="rId77"/>
    <p:sldId id="1331" r:id="rId78"/>
    <p:sldId id="1442" r:id="rId79"/>
    <p:sldId id="1492" r:id="rId80"/>
    <p:sldId id="1263" r:id="rId81"/>
    <p:sldId id="1268" r:id="rId82"/>
    <p:sldId id="1493" r:id="rId83"/>
    <p:sldId id="1269" r:id="rId84"/>
    <p:sldId id="1270" r:id="rId85"/>
    <p:sldId id="1494" r:id="rId86"/>
    <p:sldId id="1495" r:id="rId87"/>
    <p:sldId id="1496" r:id="rId88"/>
    <p:sldId id="1497" r:id="rId89"/>
    <p:sldId id="1498" r:id="rId90"/>
    <p:sldId id="1499" r:id="rId91"/>
    <p:sldId id="289" r:id="rId92"/>
    <p:sldId id="291" r:id="rId93"/>
    <p:sldId id="1500" r:id="rId94"/>
    <p:sldId id="1501" r:id="rId95"/>
    <p:sldId id="1274" r:id="rId96"/>
    <p:sldId id="1275" r:id="rId97"/>
    <p:sldId id="1502" r:id="rId98"/>
    <p:sldId id="1503" r:id="rId99"/>
    <p:sldId id="311" r:id="rId100"/>
    <p:sldId id="312" r:id="rId101"/>
    <p:sldId id="316" r:id="rId102"/>
    <p:sldId id="1422" r:id="rId103"/>
    <p:sldId id="1311" r:id="rId104"/>
    <p:sldId id="1316" r:id="rId105"/>
    <p:sldId id="677" r:id="rId106"/>
    <p:sldId id="1312" r:id="rId107"/>
    <p:sldId id="682" r:id="rId108"/>
    <p:sldId id="681" r:id="rId109"/>
    <p:sldId id="1232" r:id="rId110"/>
    <p:sldId id="1231" r:id="rId111"/>
    <p:sldId id="712" r:id="rId112"/>
    <p:sldId id="1234" r:id="rId113"/>
    <p:sldId id="1235" r:id="rId114"/>
    <p:sldId id="1313" r:id="rId115"/>
    <p:sldId id="695" r:id="rId116"/>
    <p:sldId id="1242" r:id="rId117"/>
    <p:sldId id="1314" r:id="rId118"/>
    <p:sldId id="684" r:id="rId119"/>
    <p:sldId id="888" r:id="rId120"/>
    <p:sldId id="1238" r:id="rId121"/>
    <p:sldId id="889" r:id="rId122"/>
    <p:sldId id="687" r:id="rId123"/>
    <p:sldId id="1421" r:id="rId124"/>
    <p:sldId id="1291" r:id="rId125"/>
    <p:sldId id="1019" r:id="rId126"/>
    <p:sldId id="1020" r:id="rId127"/>
    <p:sldId id="1021" r:id="rId128"/>
    <p:sldId id="1221" r:id="rId129"/>
    <p:sldId id="1420" r:id="rId130"/>
    <p:sldId id="806" r:id="rId131"/>
    <p:sldId id="809" r:id="rId132"/>
    <p:sldId id="808" r:id="rId1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5BABF4C3-806E-FD4D-8ED5-A82F5AF62F99}">
          <p14:sldIdLst>
            <p14:sldId id="1341"/>
            <p14:sldId id="1342"/>
            <p14:sldId id="1333"/>
            <p14:sldId id="1334"/>
          </p14:sldIdLst>
        </p14:section>
        <p14:section name="Mission &amp; Goals" id="{1347908A-7C73-B344-AFC2-1C2D6B29B9F2}">
          <p14:sldIdLst>
            <p14:sldId id="1250"/>
            <p14:sldId id="1149"/>
            <p14:sldId id="1205"/>
          </p14:sldIdLst>
        </p14:section>
        <p14:section name="First Person: Leslie's Story" id="{19187855-6F1A-374F-8018-1501D1DE3F79}">
          <p14:sldIdLst>
            <p14:sldId id="1343"/>
          </p14:sldIdLst>
        </p14:section>
        <p14:section name="DV Dynamics &amp; Staff Interactions" id="{C8C9B6B3-9F6F-4240-8B41-BD3D51E98699}">
          <p14:sldIdLst>
            <p14:sldId id="262"/>
            <p14:sldId id="279"/>
            <p14:sldId id="1345"/>
            <p14:sldId id="1346"/>
            <p14:sldId id="1491"/>
            <p14:sldId id="1271"/>
            <p14:sldId id="1302"/>
            <p14:sldId id="1272"/>
            <p14:sldId id="453"/>
            <p14:sldId id="1273"/>
            <p14:sldId id="1128"/>
            <p14:sldId id="552"/>
            <p14:sldId id="1129"/>
            <p14:sldId id="302"/>
            <p14:sldId id="1130"/>
            <p14:sldId id="307"/>
            <p14:sldId id="1348"/>
            <p14:sldId id="1308"/>
            <p14:sldId id="1347"/>
            <p14:sldId id="1243"/>
            <p14:sldId id="1325"/>
            <p14:sldId id="1317"/>
            <p14:sldId id="1206"/>
            <p14:sldId id="1246"/>
            <p14:sldId id="1171"/>
          </p14:sldIdLst>
        </p14:section>
        <p14:section name="First Person: Nicci's Story" id="{228EAEDA-7FAF-0049-AC02-F96533D7E8A3}">
          <p14:sldIdLst>
            <p14:sldId id="914"/>
            <p14:sldId id="1118"/>
            <p14:sldId id="1119"/>
            <p14:sldId id="1401"/>
            <p14:sldId id="1402"/>
            <p14:sldId id="1403"/>
            <p14:sldId id="1404"/>
            <p14:sldId id="1405"/>
            <p14:sldId id="1455"/>
            <p14:sldId id="1278"/>
            <p14:sldId id="1279"/>
            <p14:sldId id="1280"/>
            <p14:sldId id="1407"/>
          </p14:sldIdLst>
        </p14:section>
        <p14:section name="Bishops on DV" id="{6479761F-7A2D-594B-977D-86D21B859106}">
          <p14:sldIdLst>
            <p14:sldId id="1406"/>
            <p14:sldId id="645"/>
            <p14:sldId id="647"/>
            <p14:sldId id="648"/>
            <p14:sldId id="650"/>
            <p14:sldId id="653"/>
            <p14:sldId id="651"/>
          </p14:sldIdLst>
        </p14:section>
        <p14:section name="A S P" id="{E04EDA76-FB88-8743-95DD-2E46C3279625}">
          <p14:sldIdLst>
            <p14:sldId id="1505"/>
            <p14:sldId id="1506"/>
            <p14:sldId id="1507"/>
            <p14:sldId id="1508"/>
            <p14:sldId id="1509"/>
            <p14:sldId id="1510"/>
            <p14:sldId id="1511"/>
            <p14:sldId id="1512"/>
            <p14:sldId id="1513"/>
            <p14:sldId id="1514"/>
            <p14:sldId id="1294"/>
            <p14:sldId id="1516"/>
            <p14:sldId id="1517"/>
            <p14:sldId id="1518"/>
            <p14:sldId id="1523"/>
            <p14:sldId id="1340"/>
            <p14:sldId id="1525"/>
            <p14:sldId id="1522"/>
            <p14:sldId id="805"/>
          </p14:sldIdLst>
        </p14:section>
        <p14:section name="Related Issues" id="{017A4931-C59C-6F44-B688-A4138CC9C43D}">
          <p14:sldIdLst>
            <p14:sldId id="1469"/>
          </p14:sldIdLst>
        </p14:section>
        <p14:section name="Closing Remarks &amp; Evaluation" id="{323E1254-08C4-F048-9E86-15CA3DDED178}">
          <p14:sldIdLst>
            <p14:sldId id="1174"/>
            <p14:sldId id="1223"/>
            <p14:sldId id="1055"/>
            <p14:sldId id="1331"/>
            <p14:sldId id="1442"/>
            <p14:sldId id="1492"/>
            <p14:sldId id="1263"/>
            <p14:sldId id="1268"/>
            <p14:sldId id="1493"/>
            <p14:sldId id="1269"/>
            <p14:sldId id="1270"/>
            <p14:sldId id="1494"/>
            <p14:sldId id="1495"/>
            <p14:sldId id="1496"/>
            <p14:sldId id="1497"/>
            <p14:sldId id="1498"/>
            <p14:sldId id="1499"/>
            <p14:sldId id="289"/>
            <p14:sldId id="291"/>
            <p14:sldId id="1500"/>
            <p14:sldId id="1501"/>
            <p14:sldId id="1274"/>
            <p14:sldId id="1275"/>
            <p14:sldId id="1502"/>
            <p14:sldId id="1503"/>
            <p14:sldId id="311"/>
            <p14:sldId id="312"/>
            <p14:sldId id="316"/>
            <p14:sldId id="1422"/>
            <p14:sldId id="1311"/>
            <p14:sldId id="1316"/>
            <p14:sldId id="677"/>
            <p14:sldId id="1312"/>
            <p14:sldId id="682"/>
            <p14:sldId id="681"/>
            <p14:sldId id="1232"/>
            <p14:sldId id="1231"/>
            <p14:sldId id="712"/>
            <p14:sldId id="1234"/>
            <p14:sldId id="1235"/>
            <p14:sldId id="1313"/>
            <p14:sldId id="695"/>
            <p14:sldId id="1242"/>
            <p14:sldId id="1314"/>
            <p14:sldId id="684"/>
            <p14:sldId id="888"/>
            <p14:sldId id="1238"/>
            <p14:sldId id="889"/>
            <p14:sldId id="687"/>
            <p14:sldId id="1421"/>
            <p14:sldId id="1291"/>
            <p14:sldId id="1019"/>
            <p14:sldId id="1020"/>
            <p14:sldId id="1021"/>
            <p14:sldId id="1221"/>
            <p14:sldId id="1420"/>
            <p14:sldId id="806"/>
            <p14:sldId id="809"/>
            <p14:sldId id="80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 Siebert" initials="" lastIdx="25" clrIdx="0"/>
  <p:cmAuthor id="1" name="Carole &amp; John Monaco" initials="CM" lastIdx="1" clrIdx="1"/>
  <p:cmAuthor id="2" name="John Monaco" initials="JM" lastIdx="3" clrIdx="2"/>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77823" autoAdjust="0"/>
  </p:normalViewPr>
  <p:slideViewPr>
    <p:cSldViewPr snapToGrid="0" snapToObjects="1">
      <p:cViewPr varScale="1">
        <p:scale>
          <a:sx n="98" d="100"/>
          <a:sy n="98" d="100"/>
        </p:scale>
        <p:origin x="1576" y="192"/>
      </p:cViewPr>
      <p:guideLst>
        <p:guide orient="horz" pos="2160"/>
        <p:guide pos="2880"/>
      </p:guideLst>
    </p:cSldViewPr>
  </p:slideViewPr>
  <p:outlineViewPr>
    <p:cViewPr>
      <p:scale>
        <a:sx n="33" d="100"/>
        <a:sy n="33" d="100"/>
      </p:scale>
      <p:origin x="160" y="16648"/>
    </p:cViewPr>
  </p:outlineViewPr>
  <p:notesTextViewPr>
    <p:cViewPr>
      <p:scale>
        <a:sx n="100" d="100"/>
        <a:sy n="100" d="100"/>
      </p:scale>
      <p:origin x="0" y="0"/>
    </p:cViewPr>
  </p:notesTextViewPr>
  <p:sorterViewPr>
    <p:cViewPr>
      <p:scale>
        <a:sx n="66" d="100"/>
        <a:sy n="66" d="100"/>
      </p:scale>
      <p:origin x="0" y="24"/>
    </p:cViewPr>
  </p:sorterViewPr>
  <p:notesViewPr>
    <p:cSldViewPr snapToGrid="0" snapToObjects="1">
      <p:cViewPr>
        <p:scale>
          <a:sx n="100" d="100"/>
          <a:sy n="100" d="100"/>
        </p:scale>
        <p:origin x="1936" y="-1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139"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6-03-30T18:04:30.529" idx="1">
    <p:pos x="6384" y="2920"/>
    <p:text>Making excuses for a dating partner’s behavior
Noticeable changes in eating or sleeping patterns, or alcohol or drug use
Loss of self-confidence
</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AC7FC7-09AF-5D49-9804-6BF8083F470F}" type="datetimeFigureOut">
              <a:rPr lang="en-US" smtClean="0"/>
              <a:t>11/11/20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534414-E0FB-E241-9C1F-407222D1B355}" type="slidenum">
              <a:rPr lang="en-US" smtClean="0"/>
              <a:t>‹#›</a:t>
            </a:fld>
            <a:endParaRPr lang="en-US"/>
          </a:p>
        </p:txBody>
      </p:sp>
    </p:spTree>
    <p:extLst>
      <p:ext uri="{BB962C8B-B14F-4D97-AF65-F5344CB8AC3E}">
        <p14:creationId xmlns:p14="http://schemas.microsoft.com/office/powerpoint/2010/main" val="8575958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B37BA6-8F95-764F-B8E7-121125F1A1E6}" type="datetimeFigureOut">
              <a:rPr lang="en-US" smtClean="0"/>
              <a:t>11/11/20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8B0116-5172-0547-B1BE-F7840736433C}" type="slidenum">
              <a:rPr lang="en-US" smtClean="0"/>
              <a:t>‹#›</a:t>
            </a:fld>
            <a:endParaRPr lang="en-US"/>
          </a:p>
        </p:txBody>
      </p:sp>
    </p:spTree>
    <p:extLst>
      <p:ext uri="{BB962C8B-B14F-4D97-AF65-F5344CB8AC3E}">
        <p14:creationId xmlns:p14="http://schemas.microsoft.com/office/powerpoint/2010/main" val="35760850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charset="2"/>
              <a:buChar char="Ø"/>
            </a:pPr>
            <a:r>
              <a:rPr lang="en-US" dirty="0"/>
              <a:t>1995 Hope Delores Tapia</a:t>
            </a:r>
          </a:p>
          <a:p>
            <a:pPr lvl="1">
              <a:buFont typeface="Wingdings" charset="2"/>
              <a:buChar char="Ø"/>
            </a:pPr>
            <a:r>
              <a:rPr lang="en-US" dirty="0"/>
              <a:t>2007 Fr. Chuck Preaching</a:t>
            </a:r>
          </a:p>
          <a:p>
            <a:pPr lvl="1">
              <a:buFont typeface="Wingdings" charset="2"/>
              <a:buChar char="Ø"/>
            </a:pPr>
            <a:r>
              <a:rPr lang="en-US" dirty="0"/>
              <a:t>2010 Connect</a:t>
            </a:r>
            <a:r>
              <a:rPr lang="en-US" baseline="0" dirty="0"/>
              <a:t> with Fr. Chuck and began building a organization.</a:t>
            </a:r>
            <a:endParaRPr lang="en-US" dirty="0"/>
          </a:p>
          <a:p>
            <a:pPr lvl="1">
              <a:buFont typeface="Wingdings" charset="2"/>
              <a:buChar char="Ø"/>
            </a:pPr>
            <a:r>
              <a:rPr lang="en-US" dirty="0"/>
              <a:t>2011 Appointed</a:t>
            </a:r>
          </a:p>
          <a:p>
            <a:pPr lvl="1">
              <a:buFont typeface="Wingdings" charset="2"/>
              <a:buChar char="Ø"/>
            </a:pPr>
            <a:r>
              <a:rPr lang="en-US" dirty="0"/>
              <a:t>2020 150 parishes </a:t>
            </a:r>
            <a:r>
              <a:rPr lang="mr-IN" dirty="0"/>
              <a:t>–</a:t>
            </a:r>
            <a:r>
              <a:rPr lang="en-US" dirty="0"/>
              <a:t> 75</a:t>
            </a:r>
            <a:r>
              <a:rPr lang="en-US" baseline="0" dirty="0"/>
              <a:t> active</a:t>
            </a:r>
            <a:endParaRPr lang="en-US" dirty="0"/>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a:t>
            </a:fld>
            <a:endParaRPr lang="en-US"/>
          </a:p>
        </p:txBody>
      </p:sp>
    </p:spTree>
    <p:extLst>
      <p:ext uri="{BB962C8B-B14F-4D97-AF65-F5344CB8AC3E}">
        <p14:creationId xmlns:p14="http://schemas.microsoft.com/office/powerpoint/2010/main" val="3052119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Contact sexual violence </a:t>
            </a:r>
            <a:r>
              <a:rPr lang="en-US" sz="1200" kern="1200" dirty="0">
                <a:solidFill>
                  <a:schemeClr val="tx1"/>
                </a:solidFill>
                <a:effectLst/>
                <a:latin typeface="+mn-lt"/>
                <a:ea typeface="+mn-ea"/>
                <a:cs typeface="+mn-cs"/>
              </a:rPr>
              <a:t>includes </a:t>
            </a:r>
            <a:r>
              <a:rPr lang="en-US" sz="1200" b="1" kern="1200" dirty="0">
                <a:solidFill>
                  <a:schemeClr val="tx1"/>
                </a:solidFill>
                <a:effectLst/>
                <a:latin typeface="+mn-lt"/>
                <a:ea typeface="+mn-ea"/>
                <a:cs typeface="+mn-cs"/>
              </a:rPr>
              <a:t>rape (21.3 all women), </a:t>
            </a:r>
            <a:r>
              <a:rPr lang="en-US" sz="1200" kern="1200" dirty="0">
                <a:solidFill>
                  <a:schemeClr val="tx1"/>
                </a:solidFill>
                <a:effectLst/>
                <a:latin typeface="+mn-lt"/>
                <a:ea typeface="+mn-ea"/>
                <a:cs typeface="+mn-cs"/>
              </a:rPr>
              <a:t>being </a:t>
            </a:r>
            <a:r>
              <a:rPr lang="en-US" sz="1200" b="1" kern="1200" dirty="0">
                <a:solidFill>
                  <a:schemeClr val="tx1"/>
                </a:solidFill>
                <a:effectLst/>
                <a:latin typeface="+mn-lt"/>
                <a:ea typeface="+mn-ea"/>
                <a:cs typeface="+mn-cs"/>
              </a:rPr>
              <a:t>made to penetrate </a:t>
            </a:r>
            <a:r>
              <a:rPr lang="en-US" sz="1200" kern="1200" dirty="0">
                <a:solidFill>
                  <a:schemeClr val="tx1"/>
                </a:solidFill>
                <a:effectLst/>
                <a:latin typeface="+mn-lt"/>
                <a:ea typeface="+mn-ea"/>
                <a:cs typeface="+mn-cs"/>
              </a:rPr>
              <a:t>someone else, </a:t>
            </a:r>
            <a:r>
              <a:rPr lang="en-US" sz="1200" b="1" kern="1200" dirty="0">
                <a:solidFill>
                  <a:schemeClr val="tx1"/>
                </a:solidFill>
                <a:effectLst/>
                <a:latin typeface="+mn-lt"/>
                <a:ea typeface="+mn-ea"/>
                <a:cs typeface="+mn-cs"/>
              </a:rPr>
              <a:t>sexual coercion, </a:t>
            </a:r>
            <a:r>
              <a:rPr lang="en-US" sz="1200" kern="1200" dirty="0">
                <a:solidFill>
                  <a:schemeClr val="tx1"/>
                </a:solidFill>
                <a:effectLst/>
                <a:latin typeface="+mn-lt"/>
                <a:ea typeface="+mn-ea"/>
                <a:cs typeface="+mn-cs"/>
              </a:rPr>
              <a:t>and/or </a:t>
            </a:r>
            <a:r>
              <a:rPr lang="en-US" sz="1200" b="1" kern="1200" dirty="0">
                <a:solidFill>
                  <a:schemeClr val="tx1"/>
                </a:solidFill>
                <a:effectLst/>
                <a:latin typeface="+mn-lt"/>
                <a:ea typeface="+mn-ea"/>
                <a:cs typeface="+mn-cs"/>
              </a:rPr>
              <a:t>unwanted sexual contact</a:t>
            </a:r>
            <a:r>
              <a:rPr lang="en-US" sz="1200" kern="1200" dirty="0">
                <a:solidFill>
                  <a:schemeClr val="tx1"/>
                </a:solidFill>
                <a:effectLst/>
                <a:latin typeface="+mn-lt"/>
                <a:ea typeface="+mn-ea"/>
                <a:cs typeface="+mn-cs"/>
              </a:rPr>
              <a:t>. </a:t>
            </a:r>
            <a:endParaRPr lang="en-US" dirty="0">
              <a:effectLs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Sev</a:t>
            </a:r>
            <a:r>
              <a:rPr lang="en-US" sz="1200" kern="1200" dirty="0">
                <a:solidFill>
                  <a:schemeClr val="tx1"/>
                </a:solidFill>
                <a:effectLst/>
                <a:latin typeface="+mn-lt"/>
                <a:ea typeface="+mn-ea"/>
                <a:cs typeface="+mn-cs"/>
              </a:rPr>
              <a:t>ere </a:t>
            </a:r>
            <a:r>
              <a:rPr lang="en-US" sz="1200" b="1" kern="1200" dirty="0">
                <a:solidFill>
                  <a:schemeClr val="tx1"/>
                </a:solidFill>
                <a:effectLst/>
                <a:latin typeface="+mn-lt"/>
                <a:ea typeface="+mn-ea"/>
                <a:cs typeface="+mn-cs"/>
              </a:rPr>
              <a:t>physical violence (21.4) </a:t>
            </a:r>
            <a:r>
              <a:rPr lang="en-US" sz="1200" kern="1200" dirty="0">
                <a:solidFill>
                  <a:schemeClr val="tx1"/>
                </a:solidFill>
                <a:effectLst/>
                <a:latin typeface="+mn-lt"/>
                <a:ea typeface="+mn-ea"/>
                <a:cs typeface="+mn-cs"/>
              </a:rPr>
              <a:t>includes </a:t>
            </a:r>
            <a:r>
              <a:rPr lang="en-US" sz="1200" b="1" kern="1200" dirty="0">
                <a:solidFill>
                  <a:schemeClr val="tx1"/>
                </a:solidFill>
                <a:effectLst/>
                <a:latin typeface="+mn-lt"/>
                <a:ea typeface="+mn-ea"/>
                <a:cs typeface="+mn-cs"/>
              </a:rPr>
              <a:t>hit with a fist </a:t>
            </a:r>
            <a:r>
              <a:rPr lang="en-US" sz="1200" kern="1200" dirty="0">
                <a:solidFill>
                  <a:schemeClr val="tx1"/>
                </a:solidFill>
                <a:effectLst/>
                <a:latin typeface="+mn-lt"/>
                <a:ea typeface="+mn-ea"/>
                <a:cs typeface="+mn-cs"/>
              </a:rPr>
              <a:t>or something hard, </a:t>
            </a:r>
            <a:r>
              <a:rPr lang="en-US" sz="1200" b="1" kern="1200" dirty="0">
                <a:solidFill>
                  <a:schemeClr val="tx1"/>
                </a:solidFill>
                <a:effectLst/>
                <a:latin typeface="+mn-lt"/>
                <a:ea typeface="+mn-ea"/>
                <a:cs typeface="+mn-cs"/>
              </a:rPr>
              <a:t>kicked</a:t>
            </a:r>
            <a:r>
              <a:rPr lang="en-US" sz="1200" kern="1200" dirty="0">
                <a:solidFill>
                  <a:schemeClr val="tx1"/>
                </a:solidFill>
                <a:effectLst/>
                <a:latin typeface="+mn-lt"/>
                <a:ea typeface="+mn-ea"/>
                <a:cs typeface="+mn-cs"/>
              </a:rPr>
              <a:t>, hurt by pulling hair, </a:t>
            </a:r>
            <a:r>
              <a:rPr lang="en-US" sz="1200" b="1" kern="1200" dirty="0">
                <a:solidFill>
                  <a:schemeClr val="tx1"/>
                </a:solidFill>
                <a:effectLst/>
                <a:latin typeface="+mn-lt"/>
                <a:ea typeface="+mn-ea"/>
                <a:cs typeface="+mn-cs"/>
              </a:rPr>
              <a:t>slammed against something, </a:t>
            </a:r>
            <a:r>
              <a:rPr lang="en-US" sz="1200" kern="1200" dirty="0">
                <a:solidFill>
                  <a:schemeClr val="tx1"/>
                </a:solidFill>
                <a:effectLst/>
                <a:latin typeface="+mn-lt"/>
                <a:ea typeface="+mn-ea"/>
                <a:cs typeface="+mn-cs"/>
              </a:rPr>
              <a:t>tried to </a:t>
            </a:r>
            <a:r>
              <a:rPr lang="en-US" sz="1200" b="1" kern="1200" dirty="0">
                <a:solidFill>
                  <a:schemeClr val="tx1"/>
                </a:solidFill>
                <a:effectLst/>
                <a:latin typeface="+mn-lt"/>
                <a:ea typeface="+mn-ea"/>
                <a:cs typeface="+mn-cs"/>
              </a:rPr>
              <a:t>hurt by choking </a:t>
            </a:r>
            <a:r>
              <a:rPr lang="en-US" sz="1200" kern="1200" dirty="0">
                <a:solidFill>
                  <a:schemeClr val="tx1"/>
                </a:solidFill>
                <a:effectLst/>
                <a:latin typeface="+mn-lt"/>
                <a:ea typeface="+mn-ea"/>
                <a:cs typeface="+mn-cs"/>
              </a:rPr>
              <a:t>or suffocating</a:t>
            </a:r>
            <a:r>
              <a:rPr lang="en-US" sz="1200" b="1" kern="1200" dirty="0">
                <a:solidFill>
                  <a:schemeClr val="tx1"/>
                </a:solidFill>
                <a:effectLst/>
                <a:latin typeface="+mn-lt"/>
                <a:ea typeface="+mn-ea"/>
                <a:cs typeface="+mn-cs"/>
              </a:rPr>
              <a:t>, beaten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burned </a:t>
            </a:r>
            <a:r>
              <a:rPr lang="en-US" sz="1200" kern="1200" dirty="0">
                <a:solidFill>
                  <a:schemeClr val="tx1"/>
                </a:solidFill>
                <a:effectLst/>
                <a:latin typeface="+mn-lt"/>
                <a:ea typeface="+mn-ea"/>
                <a:cs typeface="+mn-cs"/>
              </a:rPr>
              <a:t>on purpose, </a:t>
            </a:r>
            <a:r>
              <a:rPr lang="en-US" sz="1200" b="1" kern="1200" dirty="0">
                <a:solidFill>
                  <a:schemeClr val="tx1"/>
                </a:solidFill>
                <a:effectLst/>
                <a:latin typeface="+mn-lt"/>
                <a:ea typeface="+mn-ea"/>
                <a:cs typeface="+mn-cs"/>
              </a:rPr>
              <a:t>used a knife or gun.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IVP – Impact </a:t>
            </a:r>
            <a:r>
              <a:rPr lang="en-US" sz="1200" kern="1200" dirty="0">
                <a:solidFill>
                  <a:schemeClr val="tx1"/>
                </a:solidFill>
                <a:effectLst/>
                <a:latin typeface="+mn-lt"/>
                <a:ea typeface="+mn-ea"/>
                <a:cs typeface="+mn-cs"/>
              </a:rPr>
              <a:t>Includes experiencing any of the following: being </a:t>
            </a:r>
            <a:r>
              <a:rPr lang="en-US" sz="1200" b="1" kern="1200" dirty="0">
                <a:solidFill>
                  <a:schemeClr val="tx1"/>
                </a:solidFill>
                <a:effectLst/>
                <a:latin typeface="+mn-lt"/>
                <a:ea typeface="+mn-ea"/>
                <a:cs typeface="+mn-cs"/>
              </a:rPr>
              <a:t>fearfu</a:t>
            </a:r>
            <a:r>
              <a:rPr lang="en-US" sz="1200" kern="1200" dirty="0">
                <a:solidFill>
                  <a:schemeClr val="tx1"/>
                </a:solidFill>
                <a:effectLst/>
                <a:latin typeface="+mn-lt"/>
                <a:ea typeface="+mn-ea"/>
                <a:cs typeface="+mn-cs"/>
              </a:rPr>
              <a:t>l, </a:t>
            </a:r>
            <a:r>
              <a:rPr lang="en-US" sz="1200" b="1" kern="1200" dirty="0">
                <a:solidFill>
                  <a:schemeClr val="tx1"/>
                </a:solidFill>
                <a:effectLst/>
                <a:latin typeface="+mn-lt"/>
                <a:ea typeface="+mn-ea"/>
                <a:cs typeface="+mn-cs"/>
              </a:rPr>
              <a:t>concerned for safety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injury,</a:t>
            </a:r>
            <a:r>
              <a:rPr lang="en-US" sz="1200" kern="1200" dirty="0">
                <a:solidFill>
                  <a:schemeClr val="tx1"/>
                </a:solidFill>
                <a:effectLst/>
                <a:latin typeface="+mn-lt"/>
                <a:ea typeface="+mn-ea"/>
                <a:cs typeface="+mn-cs"/>
              </a:rPr>
              <a:t> need for medical care, </a:t>
            </a:r>
            <a:r>
              <a:rPr lang="en-US" sz="1200" b="1" kern="1200" dirty="0">
                <a:solidFill>
                  <a:schemeClr val="tx1"/>
                </a:solidFill>
                <a:effectLst/>
                <a:latin typeface="+mn-lt"/>
                <a:ea typeface="+mn-ea"/>
                <a:cs typeface="+mn-cs"/>
              </a:rPr>
              <a:t>needed help from law enforcement</a:t>
            </a:r>
            <a:r>
              <a:rPr lang="en-US" sz="1200" kern="1200" dirty="0">
                <a:solidFill>
                  <a:schemeClr val="tx1"/>
                </a:solidFill>
                <a:effectLst/>
                <a:latin typeface="+mn-lt"/>
                <a:ea typeface="+mn-ea"/>
                <a:cs typeface="+mn-cs"/>
              </a:rPr>
              <a:t>, missed at least one day of work, missed at least one day of school. </a:t>
            </a:r>
            <a:r>
              <a:rPr lang="en-US" sz="1200" b="1" kern="1200" dirty="0">
                <a:solidFill>
                  <a:schemeClr val="tx1"/>
                </a:solidFill>
                <a:effectLst/>
                <a:latin typeface="+mn-lt"/>
                <a:ea typeface="+mn-ea"/>
                <a:cs typeface="+mn-cs"/>
              </a:rPr>
              <a:t>PTSD</a:t>
            </a:r>
            <a:r>
              <a:rPr lang="en-US" sz="1200" kern="1200" dirty="0">
                <a:solidFill>
                  <a:schemeClr val="tx1"/>
                </a:solidFill>
                <a:effectLst/>
                <a:latin typeface="+mn-lt"/>
                <a:ea typeface="+mn-ea"/>
                <a:cs typeface="+mn-cs"/>
              </a:rPr>
              <a:t> any post-traumatic stress disorder symptoms, need for </a:t>
            </a:r>
            <a:r>
              <a:rPr lang="en-US" sz="1200" b="1" kern="1200" dirty="0">
                <a:solidFill>
                  <a:schemeClr val="tx1"/>
                </a:solidFill>
                <a:effectLst/>
                <a:latin typeface="+mn-lt"/>
                <a:ea typeface="+mn-ea"/>
                <a:cs typeface="+mn-cs"/>
              </a:rPr>
              <a:t>housing services,</a:t>
            </a:r>
            <a:r>
              <a:rPr lang="en-US" sz="1200" kern="1200" dirty="0">
                <a:solidFill>
                  <a:schemeClr val="tx1"/>
                </a:solidFill>
                <a:effectLst/>
                <a:latin typeface="+mn-lt"/>
                <a:ea typeface="+mn-ea"/>
                <a:cs typeface="+mn-cs"/>
              </a:rPr>
              <a:t> need for </a:t>
            </a:r>
            <a:r>
              <a:rPr lang="en-US" sz="1200" b="1" kern="1200" dirty="0">
                <a:solidFill>
                  <a:schemeClr val="tx1"/>
                </a:solidFill>
                <a:effectLst/>
                <a:latin typeface="+mn-lt"/>
                <a:ea typeface="+mn-ea"/>
                <a:cs typeface="+mn-cs"/>
              </a:rPr>
              <a:t>victim advocate </a:t>
            </a:r>
            <a:r>
              <a:rPr lang="en-US" sz="1200" kern="1200" dirty="0">
                <a:solidFill>
                  <a:schemeClr val="tx1"/>
                </a:solidFill>
                <a:effectLst/>
                <a:latin typeface="+mn-lt"/>
                <a:ea typeface="+mn-ea"/>
                <a:cs typeface="+mn-cs"/>
              </a:rPr>
              <a:t>services, need for legal services and contacting a </a:t>
            </a:r>
            <a:r>
              <a:rPr lang="en-US" sz="1200" b="1" kern="1200" dirty="0">
                <a:solidFill>
                  <a:schemeClr val="tx1"/>
                </a:solidFill>
                <a:effectLst/>
                <a:latin typeface="+mn-lt"/>
                <a:ea typeface="+mn-ea"/>
                <a:cs typeface="+mn-cs"/>
              </a:rPr>
              <a:t>crisis hotline. </a:t>
            </a:r>
            <a:br>
              <a:rPr lang="en-US" sz="1200" b="1" kern="1200" dirty="0">
                <a:solidFill>
                  <a:schemeClr val="tx1"/>
                </a:solidFill>
                <a:effectLst/>
                <a:latin typeface="+mn-lt"/>
                <a:ea typeface="+mn-ea"/>
                <a:cs typeface="+mn-cs"/>
              </a:rPr>
            </a:br>
            <a:endParaRPr lang="en-US" b="1" dirty="0">
              <a:effectLst/>
            </a:endParaRPr>
          </a:p>
          <a:p>
            <a:pPr lvl="1">
              <a:buFont typeface="Arial"/>
              <a:buChar char="•"/>
            </a:pPr>
            <a:r>
              <a:rPr lang="en-US" sz="11600" dirty="0"/>
              <a:t>All variables:                 </a:t>
            </a:r>
            <a:r>
              <a:rPr lang="en-US" sz="11600" dirty="0">
                <a:solidFill>
                  <a:srgbClr val="C00000"/>
                </a:solidFill>
              </a:rPr>
              <a:t>36.4%</a:t>
            </a:r>
            <a:r>
              <a:rPr lang="en-US" sz="11600" dirty="0"/>
              <a:t>,</a:t>
            </a:r>
            <a:r>
              <a:rPr lang="en-US" sz="11600" dirty="0">
                <a:solidFill>
                  <a:srgbClr val="C00000"/>
                </a:solidFill>
              </a:rPr>
              <a:t> 43.6</a:t>
            </a:r>
            <a:r>
              <a:rPr lang="en-US" sz="11600" dirty="0"/>
              <a:t> </a:t>
            </a:r>
            <a:r>
              <a:rPr lang="en-US" sz="11600" dirty="0">
                <a:solidFill>
                  <a:srgbClr val="C00000"/>
                </a:solidFill>
              </a:rPr>
              <a:t>million</a:t>
            </a:r>
          </a:p>
          <a:p>
            <a:pPr marL="457200" lvl="1" indent="0">
              <a:buNone/>
            </a:pPr>
            <a:endParaRPr lang="en-US" sz="11600" dirty="0"/>
          </a:p>
          <a:p>
            <a:pPr lvl="2"/>
            <a:r>
              <a:rPr lang="en-US" sz="11200" dirty="0"/>
              <a:t>Contact Sexual:  </a:t>
            </a:r>
            <a:r>
              <a:rPr lang="en-US" sz="11200" dirty="0">
                <a:solidFill>
                  <a:srgbClr val="C00000"/>
                </a:solidFill>
              </a:rPr>
              <a:t>18.3%</a:t>
            </a:r>
            <a:r>
              <a:rPr lang="en-US" sz="11200" dirty="0"/>
              <a:t>,</a:t>
            </a:r>
            <a:r>
              <a:rPr lang="en-US" sz="11200" dirty="0">
                <a:solidFill>
                  <a:srgbClr val="C00000"/>
                </a:solidFill>
              </a:rPr>
              <a:t> 21.9</a:t>
            </a:r>
            <a:r>
              <a:rPr lang="en-US" sz="11200" dirty="0"/>
              <a:t> </a:t>
            </a:r>
            <a:r>
              <a:rPr lang="en-US" sz="11200" dirty="0">
                <a:solidFill>
                  <a:srgbClr val="C00000"/>
                </a:solidFill>
              </a:rPr>
              <a:t>million</a:t>
            </a:r>
            <a:r>
              <a:rPr lang="en-US" sz="11200" dirty="0"/>
              <a:t>                    </a:t>
            </a:r>
          </a:p>
          <a:p>
            <a:pPr lvl="2"/>
            <a:r>
              <a:rPr lang="en-US" sz="11200" dirty="0"/>
              <a:t>Physical:              </a:t>
            </a:r>
            <a:r>
              <a:rPr lang="en-US" sz="11200" dirty="0">
                <a:solidFill>
                  <a:srgbClr val="C00000"/>
                </a:solidFill>
              </a:rPr>
              <a:t>30.6%</a:t>
            </a:r>
            <a:r>
              <a:rPr lang="en-US" sz="11200" dirty="0"/>
              <a:t>,</a:t>
            </a:r>
            <a:r>
              <a:rPr lang="en-US" sz="11200" dirty="0">
                <a:solidFill>
                  <a:srgbClr val="C00000"/>
                </a:solidFill>
              </a:rPr>
              <a:t> 36.6</a:t>
            </a:r>
            <a:r>
              <a:rPr lang="en-US" sz="11200" dirty="0"/>
              <a:t> </a:t>
            </a:r>
            <a:r>
              <a:rPr lang="en-US" sz="11200" dirty="0">
                <a:solidFill>
                  <a:srgbClr val="C00000"/>
                </a:solidFill>
              </a:rPr>
              <a:t>million</a:t>
            </a:r>
            <a:r>
              <a:rPr lang="en-US" sz="11200" dirty="0"/>
              <a:t> </a:t>
            </a:r>
          </a:p>
          <a:p>
            <a:pPr lvl="2"/>
            <a:r>
              <a:rPr lang="en-US" sz="11200" dirty="0"/>
              <a:t>Stalking:               </a:t>
            </a:r>
            <a:r>
              <a:rPr lang="en-US" sz="11200" dirty="0">
                <a:solidFill>
                  <a:srgbClr val="C00000"/>
                </a:solidFill>
              </a:rPr>
              <a:t>10.4%</a:t>
            </a:r>
            <a:r>
              <a:rPr lang="en-US" sz="11200" dirty="0"/>
              <a:t>,</a:t>
            </a:r>
            <a:r>
              <a:rPr lang="en-US" sz="11200" dirty="0">
                <a:solidFill>
                  <a:srgbClr val="C00000"/>
                </a:solidFill>
              </a:rPr>
              <a:t> 12.5</a:t>
            </a:r>
            <a:r>
              <a:rPr lang="en-US" sz="11200" dirty="0"/>
              <a:t> </a:t>
            </a:r>
            <a:r>
              <a:rPr lang="en-US" sz="11200" dirty="0">
                <a:solidFill>
                  <a:srgbClr val="C00000"/>
                </a:solidFill>
              </a:rPr>
              <a:t>million</a:t>
            </a:r>
            <a:r>
              <a:rPr lang="en-US" sz="11200" dirty="0"/>
              <a:t> </a:t>
            </a:r>
          </a:p>
          <a:p>
            <a:pPr marL="457200" lvl="1" indent="0">
              <a:buNone/>
            </a:pPr>
            <a:endParaRPr lang="en-US" sz="11600" dirty="0"/>
          </a:p>
          <a:p>
            <a:pPr lvl="1">
              <a:buFont typeface="Arial"/>
              <a:buChar char="•"/>
            </a:pPr>
            <a:r>
              <a:rPr lang="en-US" sz="11600" dirty="0"/>
              <a:t>IPV</a:t>
            </a:r>
            <a:r>
              <a:rPr lang="en-US" sz="11200" baseline="30000" dirty="0"/>
              <a:t>*</a:t>
            </a:r>
            <a:r>
              <a:rPr lang="en-US" sz="11600" dirty="0"/>
              <a:t>-Impact:                 </a:t>
            </a:r>
            <a:r>
              <a:rPr lang="en-US" sz="11600" dirty="0">
                <a:solidFill>
                  <a:srgbClr val="C00000"/>
                </a:solidFill>
              </a:rPr>
              <a:t>25.1%</a:t>
            </a:r>
            <a:r>
              <a:rPr lang="en-US" sz="11600" dirty="0"/>
              <a:t>,</a:t>
            </a:r>
            <a:r>
              <a:rPr lang="en-US" sz="11600" dirty="0">
                <a:solidFill>
                  <a:srgbClr val="C00000"/>
                </a:solidFill>
              </a:rPr>
              <a:t> 30.0</a:t>
            </a:r>
            <a:r>
              <a:rPr lang="en-US" sz="11600" dirty="0"/>
              <a:t> </a:t>
            </a:r>
            <a:r>
              <a:rPr lang="en-US" sz="11600" dirty="0">
                <a:solidFill>
                  <a:srgbClr val="C00000"/>
                </a:solidFill>
              </a:rPr>
              <a:t>million</a:t>
            </a:r>
            <a:r>
              <a:rPr lang="en-US" sz="11600" dirty="0"/>
              <a:t> </a:t>
            </a:r>
          </a:p>
          <a:p>
            <a:pPr marL="171450" indent="-171450">
              <a:buFont typeface="Arial" panose="020B0604020202020204" pitchFamily="34" charset="0"/>
              <a:buChar char="•"/>
            </a:pPr>
            <a:endParaRPr lang="en-US" b="1" dirty="0">
              <a:effectLst/>
            </a:endParaRPr>
          </a:p>
          <a:p>
            <a:pPr marL="457200" marR="0" lvl="1" indent="0" algn="l" defTabSz="457200" rtl="0" eaLnBrk="1" fontAlgn="auto" latinLnBrk="0" hangingPunct="1">
              <a:lnSpc>
                <a:spcPct val="100000"/>
              </a:lnSpc>
              <a:spcBef>
                <a:spcPts val="0"/>
              </a:spcBef>
              <a:spcAft>
                <a:spcPts val="0"/>
              </a:spcAft>
              <a:buClrTx/>
              <a:buSzTx/>
              <a:buFont typeface="Wingdings" charset="2"/>
              <a:buNone/>
              <a:tabLst/>
              <a:defRPr/>
            </a:pPr>
            <a:r>
              <a:rPr lang="en-US" sz="1200" kern="1200" dirty="0">
                <a:solidFill>
                  <a:schemeClr val="tx1"/>
                </a:solidFill>
                <a:effectLst/>
                <a:latin typeface="+mn-lt"/>
                <a:ea typeface="+mn-ea"/>
                <a:cs typeface="+mn-cs"/>
              </a:rPr>
              <a:t> </a:t>
            </a:r>
            <a:endParaRPr lang="en-US" dirty="0">
              <a:effectLst/>
            </a:endParaRPr>
          </a:p>
          <a:p>
            <a:pPr marL="628650" lvl="1" indent="-171450">
              <a:buFont typeface="Wingdings" charset="2"/>
              <a:buChar char="Ø"/>
            </a:pP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14</a:t>
            </a:fld>
            <a:endParaRPr lang="en-US"/>
          </a:p>
        </p:txBody>
      </p:sp>
    </p:spTree>
    <p:extLst>
      <p:ext uri="{BB962C8B-B14F-4D97-AF65-F5344CB8AC3E}">
        <p14:creationId xmlns:p14="http://schemas.microsoft.com/office/powerpoint/2010/main" val="2317906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Women: 95.8% – hetero. 2.2% bisexual, 1.3% lesbian. Total 3.8% Men; 96.8% heterosexual. 1.2% bisexual, 2.0% gay. Total 3.2% Grand total: 6.7%</a:t>
            </a:r>
            <a:br>
              <a:rPr lang="en-US" sz="1200" b="1" kern="1200" dirty="0">
                <a:solidFill>
                  <a:schemeClr val="tx1"/>
                </a:solidFill>
                <a:effectLst/>
                <a:latin typeface="+mn-lt"/>
                <a:ea typeface="+mn-ea"/>
                <a:cs typeface="+mn-cs"/>
              </a:rPr>
            </a:br>
            <a:endParaRPr lang="en-US" b="1" dirty="0">
              <a:effectLst/>
            </a:endParaRPr>
          </a:p>
          <a:p>
            <a:pPr lvl="1">
              <a:buFont typeface="Arial"/>
              <a:buChar char="•"/>
            </a:pPr>
            <a:r>
              <a:rPr lang="en-US" sz="11600" dirty="0"/>
              <a:t>Bisexual:                 </a:t>
            </a:r>
            <a:r>
              <a:rPr lang="en-US" sz="11600" dirty="0">
                <a:solidFill>
                  <a:srgbClr val="C00000"/>
                </a:solidFill>
              </a:rPr>
              <a:t>61.1%</a:t>
            </a:r>
            <a:r>
              <a:rPr lang="en-US" sz="11600" dirty="0"/>
              <a:t>,</a:t>
            </a:r>
            <a:r>
              <a:rPr lang="en-US" sz="11600" dirty="0">
                <a:solidFill>
                  <a:srgbClr val="C00000"/>
                </a:solidFill>
              </a:rPr>
              <a:t>   2.0</a:t>
            </a:r>
            <a:r>
              <a:rPr lang="en-US" sz="11600" dirty="0"/>
              <a:t> </a:t>
            </a:r>
            <a:r>
              <a:rPr lang="en-US" sz="11600" dirty="0">
                <a:solidFill>
                  <a:srgbClr val="C00000"/>
                </a:solidFill>
              </a:rPr>
              <a:t>million</a:t>
            </a:r>
          </a:p>
          <a:p>
            <a:pPr marL="457200" lvl="1" indent="0">
              <a:buNone/>
            </a:pPr>
            <a:endParaRPr lang="en-US" sz="4800" dirty="0"/>
          </a:p>
          <a:p>
            <a:pPr lvl="1">
              <a:buFont typeface="Arial"/>
              <a:buChar char="•"/>
            </a:pPr>
            <a:r>
              <a:rPr lang="en-US" sz="11600" dirty="0"/>
              <a:t>IPV-Impact:            </a:t>
            </a:r>
            <a:r>
              <a:rPr lang="en-US" sz="11600" dirty="0">
                <a:solidFill>
                  <a:srgbClr val="C00000"/>
                </a:solidFill>
              </a:rPr>
              <a:t>57.4%</a:t>
            </a:r>
            <a:r>
              <a:rPr lang="en-US" sz="11600" dirty="0"/>
              <a:t>,</a:t>
            </a:r>
            <a:r>
              <a:rPr lang="en-US" sz="11600" dirty="0">
                <a:solidFill>
                  <a:srgbClr val="C00000"/>
                </a:solidFill>
              </a:rPr>
              <a:t>   1.9</a:t>
            </a:r>
            <a:r>
              <a:rPr lang="en-US" sz="11600" dirty="0"/>
              <a:t> </a:t>
            </a:r>
            <a:r>
              <a:rPr lang="en-US" sz="11600" dirty="0">
                <a:solidFill>
                  <a:srgbClr val="C00000"/>
                </a:solidFill>
              </a:rPr>
              <a:t>million</a:t>
            </a:r>
          </a:p>
          <a:p>
            <a:pPr marL="457200" lvl="1" indent="0">
              <a:buNone/>
            </a:pPr>
            <a:endParaRPr lang="en-US" sz="8000" dirty="0"/>
          </a:p>
          <a:p>
            <a:pPr lvl="1">
              <a:buFont typeface="Arial"/>
              <a:buChar char="•"/>
            </a:pPr>
            <a:r>
              <a:rPr lang="en-US" sz="11600" dirty="0"/>
              <a:t>Lesbian:                 </a:t>
            </a:r>
            <a:r>
              <a:rPr lang="en-US" sz="11600" dirty="0">
                <a:solidFill>
                  <a:srgbClr val="C00000"/>
                </a:solidFill>
              </a:rPr>
              <a:t>43.8%</a:t>
            </a:r>
            <a:r>
              <a:rPr lang="en-US" sz="11600" dirty="0"/>
              <a:t>,</a:t>
            </a:r>
            <a:r>
              <a:rPr lang="en-US" sz="11600" dirty="0">
                <a:solidFill>
                  <a:srgbClr val="C00000"/>
                </a:solidFill>
              </a:rPr>
              <a:t> 714</a:t>
            </a:r>
            <a:r>
              <a:rPr lang="en-US" sz="11600" dirty="0"/>
              <a:t> </a:t>
            </a:r>
            <a:r>
              <a:rPr lang="en-US" sz="11600" dirty="0">
                <a:solidFill>
                  <a:srgbClr val="C00000"/>
                </a:solidFill>
              </a:rPr>
              <a:t>thousand</a:t>
            </a:r>
          </a:p>
          <a:p>
            <a:pPr marL="457200" lvl="1" indent="0">
              <a:buNone/>
            </a:pPr>
            <a:endParaRPr lang="en-US" sz="4800" dirty="0"/>
          </a:p>
          <a:p>
            <a:pPr lvl="1">
              <a:buFont typeface="Arial"/>
              <a:buChar char="•"/>
            </a:pPr>
            <a:r>
              <a:rPr lang="en-US" sz="11600" dirty="0"/>
              <a:t>IPV-Impact:           </a:t>
            </a:r>
            <a:r>
              <a:rPr lang="en-US" sz="11600" dirty="0">
                <a:solidFill>
                  <a:srgbClr val="C00000"/>
                </a:solidFill>
              </a:rPr>
              <a:t>33.5%</a:t>
            </a:r>
            <a:r>
              <a:rPr lang="en-US" sz="11600" dirty="0"/>
              <a:t>,</a:t>
            </a:r>
            <a:r>
              <a:rPr lang="en-US" sz="11600" dirty="0">
                <a:solidFill>
                  <a:srgbClr val="C00000"/>
                </a:solidFill>
              </a:rPr>
              <a:t> 547 thousand</a:t>
            </a:r>
            <a:r>
              <a:rPr lang="en-US" sz="11600" dirty="0"/>
              <a:t> </a:t>
            </a:r>
            <a:endParaRPr lang="en-US" b="1" dirty="0">
              <a:effectLst/>
            </a:endParaRPr>
          </a:p>
          <a:p>
            <a:pPr marL="457200" marR="0" lvl="1" indent="0" algn="l" defTabSz="457200" rtl="0" eaLnBrk="1" fontAlgn="auto" latinLnBrk="0" hangingPunct="1">
              <a:lnSpc>
                <a:spcPct val="100000"/>
              </a:lnSpc>
              <a:spcBef>
                <a:spcPts val="0"/>
              </a:spcBef>
              <a:spcAft>
                <a:spcPts val="0"/>
              </a:spcAft>
              <a:buClrTx/>
              <a:buSzTx/>
              <a:buFont typeface="Wingdings" charset="2"/>
              <a:buNone/>
              <a:tabLst/>
              <a:defRPr/>
            </a:pPr>
            <a:r>
              <a:rPr lang="en-US" sz="1200" kern="1200" dirty="0">
                <a:solidFill>
                  <a:schemeClr val="tx1"/>
                </a:solidFill>
                <a:effectLst/>
                <a:latin typeface="+mn-lt"/>
                <a:ea typeface="+mn-ea"/>
                <a:cs typeface="+mn-cs"/>
              </a:rPr>
              <a:t> </a:t>
            </a:r>
            <a:endParaRPr lang="en-US" dirty="0">
              <a:effectLst/>
            </a:endParaRPr>
          </a:p>
          <a:p>
            <a:pPr marL="628650" lvl="1" indent="-171450">
              <a:buFont typeface="Wingdings" charset="2"/>
              <a:buChar char="Ø"/>
            </a:pP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15</a:t>
            </a:fld>
            <a:endParaRPr lang="en-US"/>
          </a:p>
        </p:txBody>
      </p:sp>
    </p:spTree>
    <p:extLst>
      <p:ext uri="{BB962C8B-B14F-4D97-AF65-F5344CB8AC3E}">
        <p14:creationId xmlns:p14="http://schemas.microsoft.com/office/powerpoint/2010/main" val="882117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57150">
              <a:buFont typeface="Arial"/>
              <a:buNone/>
            </a:pPr>
            <a:r>
              <a:rPr lang="en-US" sz="2600" b="1" dirty="0"/>
              <a:t>Expressive aggression</a:t>
            </a:r>
          </a:p>
          <a:p>
            <a:pPr marL="342900" lvl="1" indent="-342900">
              <a:buFont typeface="Arial" panose="020B0604020202020204" pitchFamily="34" charset="0"/>
              <a:buChar char="•"/>
            </a:pPr>
            <a:r>
              <a:rPr lang="en-US" sz="2400" dirty="0"/>
              <a:t>Acted very angry in a way that seemed dangerous</a:t>
            </a:r>
          </a:p>
          <a:p>
            <a:pPr marL="342900" lvl="1" indent="-342900">
              <a:buFont typeface="Arial" panose="020B0604020202020204" pitchFamily="34" charset="0"/>
              <a:buChar char="•"/>
            </a:pPr>
            <a:r>
              <a:rPr lang="en-US" sz="2400" dirty="0"/>
              <a:t>Told they were a loser, a failure, or not good enough</a:t>
            </a:r>
          </a:p>
          <a:p>
            <a:pPr marL="342900" lvl="1" indent="-342900">
              <a:buFont typeface="Arial" panose="020B0604020202020204" pitchFamily="34" charset="0"/>
              <a:buChar char="•"/>
            </a:pPr>
            <a:r>
              <a:rPr lang="en-US" sz="2400" dirty="0"/>
              <a:t>Called names like ugly, fat, crazy, stupid</a:t>
            </a:r>
          </a:p>
          <a:p>
            <a:pPr marL="342900" lvl="1" indent="-342900">
              <a:buFont typeface="Arial" panose="020B0604020202020204" pitchFamily="34" charset="0"/>
              <a:buChar char="•"/>
            </a:pPr>
            <a:r>
              <a:rPr lang="en-US" sz="2400" dirty="0"/>
              <a:t>Told no one else would want them</a:t>
            </a:r>
          </a:p>
          <a:p>
            <a:pPr marL="0" lvl="1" indent="-57150">
              <a:buFont typeface="Arial"/>
              <a:buNone/>
            </a:pPr>
            <a:r>
              <a:rPr lang="en-US" sz="2400" b="1" dirty="0"/>
              <a:t>Coercive Control</a:t>
            </a:r>
          </a:p>
          <a:p>
            <a:pPr marL="342900" lvl="1" indent="-342900">
              <a:buFont typeface="Arial" panose="020B0604020202020204" pitchFamily="34" charset="0"/>
              <a:buChar char="•"/>
            </a:pPr>
            <a:r>
              <a:rPr lang="en-US" sz="2200" dirty="0"/>
              <a:t>Tried to keep from seeing or talking to family or friends</a:t>
            </a:r>
          </a:p>
          <a:p>
            <a:pPr marL="342900" lvl="1" indent="-342900">
              <a:buFont typeface="Arial" panose="020B0604020202020204" pitchFamily="34" charset="0"/>
              <a:buChar char="•"/>
            </a:pPr>
            <a:r>
              <a:rPr lang="en-US" sz="2200" dirty="0"/>
              <a:t>Kept track of by demanding to know where you were and what you were doing</a:t>
            </a:r>
          </a:p>
          <a:p>
            <a:pPr lvl="1">
              <a:buFont typeface="Arial"/>
              <a:buChar char="•"/>
            </a:pPr>
            <a:r>
              <a:rPr lang="en-US" sz="8600" dirty="0"/>
              <a:t>All Psychological:  </a:t>
            </a:r>
            <a:r>
              <a:rPr lang="en-US" sz="8600" dirty="0">
                <a:solidFill>
                  <a:srgbClr val="C00000"/>
                </a:solidFill>
              </a:rPr>
              <a:t>36.4%</a:t>
            </a:r>
            <a:r>
              <a:rPr lang="en-US" sz="8600" dirty="0"/>
              <a:t>,</a:t>
            </a:r>
            <a:r>
              <a:rPr lang="en-US" sz="8600" dirty="0">
                <a:solidFill>
                  <a:srgbClr val="C00000"/>
                </a:solidFill>
              </a:rPr>
              <a:t> 43.6</a:t>
            </a:r>
            <a:r>
              <a:rPr lang="en-US" sz="8600" dirty="0"/>
              <a:t> </a:t>
            </a:r>
            <a:r>
              <a:rPr lang="en-US" sz="8600" dirty="0">
                <a:solidFill>
                  <a:srgbClr val="C00000"/>
                </a:solidFill>
              </a:rPr>
              <a:t>million</a:t>
            </a:r>
          </a:p>
          <a:p>
            <a:pPr marL="457200" lvl="1" indent="0">
              <a:buNone/>
            </a:pPr>
            <a:endParaRPr lang="en-US" sz="8600" dirty="0"/>
          </a:p>
          <a:p>
            <a:pPr lvl="2"/>
            <a:r>
              <a:rPr lang="en-US" sz="8200" dirty="0"/>
              <a:t>Expressive aggression:  </a:t>
            </a:r>
            <a:r>
              <a:rPr lang="en-US" sz="8200" dirty="0">
                <a:solidFill>
                  <a:srgbClr val="C00000"/>
                </a:solidFill>
              </a:rPr>
              <a:t>25.7%, 43.5.9 million</a:t>
            </a:r>
          </a:p>
          <a:p>
            <a:pPr marL="1314450" lvl="3" indent="0">
              <a:buNone/>
            </a:pPr>
            <a:r>
              <a:rPr lang="en-US" sz="8300" dirty="0">
                <a:solidFill>
                  <a:srgbClr val="C00000"/>
                </a:solidFill>
              </a:rPr>
              <a:t>Insult, humiliate …                    </a:t>
            </a:r>
          </a:p>
          <a:p>
            <a:pPr lvl="2"/>
            <a:r>
              <a:rPr lang="en-US" sz="8200" dirty="0"/>
              <a:t>Any coercive control:     </a:t>
            </a:r>
            <a:r>
              <a:rPr lang="en-US" sz="8200" dirty="0">
                <a:solidFill>
                  <a:srgbClr val="C00000"/>
                </a:solidFill>
              </a:rPr>
              <a:t>30.6%</a:t>
            </a:r>
            <a:r>
              <a:rPr lang="en-US" sz="8200" dirty="0"/>
              <a:t>,</a:t>
            </a:r>
            <a:r>
              <a:rPr lang="en-US" sz="8200" dirty="0">
                <a:solidFill>
                  <a:srgbClr val="C00000"/>
                </a:solidFill>
              </a:rPr>
              <a:t> 30.8</a:t>
            </a:r>
            <a:r>
              <a:rPr lang="en-US" sz="8200" dirty="0"/>
              <a:t> </a:t>
            </a:r>
            <a:r>
              <a:rPr lang="en-US" sz="8200" dirty="0">
                <a:solidFill>
                  <a:srgbClr val="C00000"/>
                </a:solidFill>
              </a:rPr>
              <a:t>million</a:t>
            </a:r>
            <a:r>
              <a:rPr lang="en-US" sz="8200" dirty="0"/>
              <a:t> </a:t>
            </a:r>
          </a:p>
          <a:p>
            <a:pPr marL="1314450" lvl="3" indent="0">
              <a:buNone/>
            </a:pPr>
            <a:r>
              <a:rPr lang="en-US" sz="8200" dirty="0">
                <a:solidFill>
                  <a:srgbClr val="C00000"/>
                </a:solidFill>
              </a:rPr>
              <a:t>Financial, isolate, threaten … </a:t>
            </a:r>
          </a:p>
          <a:p>
            <a:pPr marL="342900" lvl="1" indent="-342900">
              <a:buFont typeface="Arial" panose="020B0604020202020204" pitchFamily="34" charset="0"/>
              <a:buChar char="•"/>
            </a:pPr>
            <a:endParaRPr lang="en-US" sz="2200" dirty="0"/>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16</a:t>
            </a:fld>
            <a:endParaRPr lang="en-US"/>
          </a:p>
        </p:txBody>
      </p:sp>
    </p:spTree>
    <p:extLst>
      <p:ext uri="{BB962C8B-B14F-4D97-AF65-F5344CB8AC3E}">
        <p14:creationId xmlns:p14="http://schemas.microsoft.com/office/powerpoint/2010/main" val="736672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Deportation for</a:t>
            </a:r>
            <a:r>
              <a:rPr lang="en-US" baseline="0" dirty="0"/>
              <a:t> undocumented persons.</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17</a:t>
            </a:fld>
            <a:endParaRPr lang="en-US"/>
          </a:p>
        </p:txBody>
      </p:sp>
    </p:spTree>
    <p:extLst>
      <p:ext uri="{BB962C8B-B14F-4D97-AF65-F5344CB8AC3E}">
        <p14:creationId xmlns:p14="http://schemas.microsoft.com/office/powerpoint/2010/main" val="1349456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a:buChar char="•"/>
            </a:pPr>
            <a:r>
              <a:rPr lang="en-US" sz="9600" dirty="0"/>
              <a:t>Multiracial: </a:t>
            </a:r>
            <a:r>
              <a:rPr lang="en-US" sz="9600" dirty="0">
                <a:solidFill>
                  <a:srgbClr val="C00000"/>
                </a:solidFill>
              </a:rPr>
              <a:t>53.8%</a:t>
            </a:r>
            <a:r>
              <a:rPr lang="en-US" sz="9600" dirty="0"/>
              <a:t>,</a:t>
            </a:r>
            <a:r>
              <a:rPr lang="en-US" sz="9600" dirty="0">
                <a:solidFill>
                  <a:srgbClr val="C00000"/>
                </a:solidFill>
              </a:rPr>
              <a:t> </a:t>
            </a:r>
            <a:r>
              <a:rPr lang="en-US" sz="9600" dirty="0"/>
              <a:t>or  </a:t>
            </a:r>
            <a:r>
              <a:rPr lang="en-US" sz="9600" dirty="0">
                <a:solidFill>
                  <a:srgbClr val="C00000"/>
                </a:solidFill>
              </a:rPr>
              <a:t>0.7</a:t>
            </a:r>
            <a:r>
              <a:rPr lang="en-US" sz="9600" dirty="0"/>
              <a:t> </a:t>
            </a:r>
            <a:r>
              <a:rPr lang="en-US" sz="9600" dirty="0">
                <a:solidFill>
                  <a:srgbClr val="C00000"/>
                </a:solidFill>
              </a:rPr>
              <a:t>million</a:t>
            </a:r>
            <a:endParaRPr lang="en-US" sz="9600" dirty="0"/>
          </a:p>
          <a:p>
            <a:pPr lvl="1">
              <a:buFont typeface="Arial"/>
              <a:buChar char="•"/>
            </a:pPr>
            <a:r>
              <a:rPr lang="en-US" sz="9600" dirty="0"/>
              <a:t>Am. Indian: </a:t>
            </a:r>
            <a:r>
              <a:rPr lang="en-US" sz="9600" dirty="0">
                <a:solidFill>
                  <a:srgbClr val="C00000"/>
                </a:solidFill>
              </a:rPr>
              <a:t>46.0%</a:t>
            </a:r>
            <a:r>
              <a:rPr lang="en-US" sz="9600" dirty="0"/>
              <a:t>,</a:t>
            </a:r>
            <a:r>
              <a:rPr lang="en-US" sz="9600" dirty="0">
                <a:solidFill>
                  <a:srgbClr val="C00000"/>
                </a:solidFill>
              </a:rPr>
              <a:t> </a:t>
            </a:r>
            <a:r>
              <a:rPr lang="en-US" sz="9600" dirty="0"/>
              <a:t>or  </a:t>
            </a:r>
            <a:r>
              <a:rPr lang="en-US" sz="9600" dirty="0">
                <a:solidFill>
                  <a:srgbClr val="C00000"/>
                </a:solidFill>
              </a:rPr>
              <a:t>0.4</a:t>
            </a:r>
            <a:r>
              <a:rPr lang="en-US" sz="9600" dirty="0"/>
              <a:t> </a:t>
            </a:r>
            <a:r>
              <a:rPr lang="en-US" sz="9600" dirty="0">
                <a:solidFill>
                  <a:srgbClr val="C00000"/>
                </a:solidFill>
              </a:rPr>
              <a:t>million</a:t>
            </a:r>
            <a:r>
              <a:rPr lang="en-US" sz="9600" dirty="0"/>
              <a:t>                    </a:t>
            </a:r>
          </a:p>
          <a:p>
            <a:pPr lvl="1">
              <a:buFont typeface="Arial"/>
              <a:buChar char="•"/>
            </a:pPr>
            <a:r>
              <a:rPr lang="en-US" sz="9600" dirty="0"/>
              <a:t>Black:          </a:t>
            </a:r>
            <a:r>
              <a:rPr lang="en-US" sz="9600" dirty="0">
                <a:solidFill>
                  <a:srgbClr val="C00000"/>
                </a:solidFill>
              </a:rPr>
              <a:t>43.7%</a:t>
            </a:r>
            <a:r>
              <a:rPr lang="en-US" sz="9600" dirty="0"/>
              <a:t>,</a:t>
            </a:r>
            <a:r>
              <a:rPr lang="en-US" sz="9600" dirty="0">
                <a:solidFill>
                  <a:srgbClr val="C00000"/>
                </a:solidFill>
              </a:rPr>
              <a:t> </a:t>
            </a:r>
            <a:r>
              <a:rPr lang="en-US" sz="9600" dirty="0"/>
              <a:t>or  </a:t>
            </a:r>
            <a:r>
              <a:rPr lang="en-US" sz="9600" dirty="0">
                <a:solidFill>
                  <a:srgbClr val="C00000"/>
                </a:solidFill>
              </a:rPr>
              <a:t>6.4</a:t>
            </a:r>
            <a:r>
              <a:rPr lang="en-US" sz="9600" dirty="0"/>
              <a:t> </a:t>
            </a:r>
            <a:r>
              <a:rPr lang="en-US" sz="9600" dirty="0">
                <a:solidFill>
                  <a:srgbClr val="C00000"/>
                </a:solidFill>
              </a:rPr>
              <a:t>million</a:t>
            </a:r>
            <a:r>
              <a:rPr lang="en-US" sz="9600" dirty="0"/>
              <a:t> </a:t>
            </a:r>
          </a:p>
          <a:p>
            <a:pPr lvl="1">
              <a:buFont typeface="Arial"/>
              <a:buChar char="•"/>
            </a:pPr>
            <a:r>
              <a:rPr lang="en-US" sz="9600" dirty="0"/>
              <a:t>Hispanic:     </a:t>
            </a:r>
            <a:r>
              <a:rPr lang="en-US" sz="9600" dirty="0">
                <a:solidFill>
                  <a:srgbClr val="C00000"/>
                </a:solidFill>
              </a:rPr>
              <a:t>37.1%</a:t>
            </a:r>
            <a:r>
              <a:rPr lang="en-US" sz="9600" dirty="0"/>
              <a:t>,</a:t>
            </a:r>
            <a:r>
              <a:rPr lang="en-US" sz="9600" dirty="0">
                <a:solidFill>
                  <a:srgbClr val="C00000"/>
                </a:solidFill>
              </a:rPr>
              <a:t> </a:t>
            </a:r>
            <a:r>
              <a:rPr lang="en-US" sz="9600" dirty="0"/>
              <a:t>or  </a:t>
            </a:r>
            <a:r>
              <a:rPr lang="en-US" sz="9600" dirty="0">
                <a:solidFill>
                  <a:srgbClr val="C00000"/>
                </a:solidFill>
              </a:rPr>
              <a:t>5.6</a:t>
            </a:r>
            <a:r>
              <a:rPr lang="en-US" sz="9600" dirty="0"/>
              <a:t> </a:t>
            </a:r>
            <a:r>
              <a:rPr lang="en-US" sz="9600" dirty="0">
                <a:solidFill>
                  <a:srgbClr val="C00000"/>
                </a:solidFill>
              </a:rPr>
              <a:t>million</a:t>
            </a:r>
            <a:r>
              <a:rPr lang="en-US" sz="9600" dirty="0"/>
              <a:t> </a:t>
            </a:r>
          </a:p>
          <a:p>
            <a:pPr lvl="1">
              <a:buFont typeface="Arial"/>
              <a:buChar char="•"/>
            </a:pPr>
            <a:r>
              <a:rPr lang="en-US" sz="9600" dirty="0"/>
              <a:t>White:          </a:t>
            </a:r>
            <a:r>
              <a:rPr lang="en-US" sz="9600" dirty="0">
                <a:solidFill>
                  <a:srgbClr val="C00000"/>
                </a:solidFill>
              </a:rPr>
              <a:t>34.6%</a:t>
            </a:r>
            <a:r>
              <a:rPr lang="en-US" sz="9600" dirty="0"/>
              <a:t>,</a:t>
            </a:r>
            <a:r>
              <a:rPr lang="en-US" sz="9600" dirty="0">
                <a:solidFill>
                  <a:srgbClr val="C00000"/>
                </a:solidFill>
              </a:rPr>
              <a:t> </a:t>
            </a:r>
            <a:r>
              <a:rPr lang="en-US" sz="9600" dirty="0"/>
              <a:t>or </a:t>
            </a:r>
            <a:r>
              <a:rPr lang="en-US" sz="9600" dirty="0">
                <a:solidFill>
                  <a:srgbClr val="C00000"/>
                </a:solidFill>
              </a:rPr>
              <a:t>28.1</a:t>
            </a:r>
            <a:r>
              <a:rPr lang="en-US" sz="9600" dirty="0"/>
              <a:t> </a:t>
            </a:r>
            <a:r>
              <a:rPr lang="en-US" sz="9600" dirty="0">
                <a:solidFill>
                  <a:srgbClr val="C00000"/>
                </a:solidFill>
              </a:rPr>
              <a:t>million</a:t>
            </a:r>
            <a:r>
              <a:rPr lang="en-US" sz="9600" dirty="0"/>
              <a:t> </a:t>
            </a:r>
          </a:p>
          <a:p>
            <a:pPr lvl="1">
              <a:buFont typeface="Arial"/>
              <a:buChar char="•"/>
            </a:pPr>
            <a:r>
              <a:rPr lang="en-US" sz="9600" dirty="0"/>
              <a:t>Asian:          </a:t>
            </a:r>
            <a:r>
              <a:rPr lang="en-US" sz="9600" dirty="0">
                <a:solidFill>
                  <a:srgbClr val="C00000"/>
                </a:solidFill>
              </a:rPr>
              <a:t>19.6%</a:t>
            </a:r>
            <a:r>
              <a:rPr lang="en-US" sz="9600" dirty="0"/>
              <a:t>,</a:t>
            </a:r>
            <a:r>
              <a:rPr lang="en-US" sz="9600" dirty="0">
                <a:solidFill>
                  <a:srgbClr val="C00000"/>
                </a:solidFill>
              </a:rPr>
              <a:t> </a:t>
            </a:r>
            <a:r>
              <a:rPr lang="en-US" sz="9600" dirty="0"/>
              <a:t>or  </a:t>
            </a:r>
            <a:r>
              <a:rPr lang="en-US" sz="9600" dirty="0">
                <a:solidFill>
                  <a:srgbClr val="C00000"/>
                </a:solidFill>
              </a:rPr>
              <a:t>1.1</a:t>
            </a:r>
            <a:r>
              <a:rPr lang="en-US" sz="9600" dirty="0"/>
              <a:t> </a:t>
            </a:r>
            <a:r>
              <a:rPr lang="en-US" sz="9600" dirty="0">
                <a:solidFill>
                  <a:srgbClr val="C00000"/>
                </a:solidFill>
              </a:rPr>
              <a:t>million</a:t>
            </a:r>
            <a:r>
              <a:rPr lang="en-US" sz="9600" dirty="0"/>
              <a:t> </a:t>
            </a:r>
          </a:p>
          <a:p>
            <a:pPr marL="400050" lvl="1" indent="0">
              <a:buNone/>
            </a:pPr>
            <a:r>
              <a:rPr lang="en-US" sz="9600" dirty="0"/>
              <a:t>                          </a:t>
            </a:r>
          </a:p>
          <a:p>
            <a:pPr marL="628650" lvl="1" indent="-171450">
              <a:buFont typeface="Wingdings" charset="2"/>
              <a:buChar char="Ø"/>
            </a:pPr>
            <a:endParaRPr lang="en-US" dirty="0"/>
          </a:p>
          <a:p>
            <a:pPr marL="628650" lvl="1" indent="-171450">
              <a:buFont typeface="Wingdings" charset="2"/>
              <a:buChar char="Ø"/>
            </a:pP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18</a:t>
            </a:fld>
            <a:endParaRPr lang="en-US"/>
          </a:p>
        </p:txBody>
      </p:sp>
    </p:spTree>
    <p:extLst>
      <p:ext uri="{BB962C8B-B14F-4D97-AF65-F5344CB8AC3E}">
        <p14:creationId xmlns:p14="http://schemas.microsoft.com/office/powerpoint/2010/main" val="1969503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Fact: Those under the influence of alcohol don’t beat up their bosses.</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19</a:t>
            </a:fld>
            <a:endParaRPr lang="en-US"/>
          </a:p>
        </p:txBody>
      </p:sp>
    </p:spTree>
    <p:extLst>
      <p:ext uri="{BB962C8B-B14F-4D97-AF65-F5344CB8AC3E}">
        <p14:creationId xmlns:p14="http://schemas.microsoft.com/office/powerpoint/2010/main" val="194018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Time between incidences tends to shorten and frequency of incidences increases.</a:t>
            </a:r>
          </a:p>
        </p:txBody>
      </p:sp>
      <p:sp>
        <p:nvSpPr>
          <p:cNvPr id="4" name="Slide Number Placeholder 3"/>
          <p:cNvSpPr>
            <a:spLocks noGrp="1"/>
          </p:cNvSpPr>
          <p:nvPr>
            <p:ph type="sldNum" sz="quarter" idx="10"/>
          </p:nvPr>
        </p:nvSpPr>
        <p:spPr/>
        <p:txBody>
          <a:bodyPr/>
          <a:lstStyle/>
          <a:p>
            <a:fld id="{1B8B0116-5172-0547-B1BE-F7840736433C}" type="slidenum">
              <a:rPr lang="en-US" smtClean="0"/>
              <a:t>20</a:t>
            </a:fld>
            <a:endParaRPr lang="en-US"/>
          </a:p>
        </p:txBody>
      </p:sp>
    </p:spTree>
    <p:extLst>
      <p:ext uri="{BB962C8B-B14F-4D97-AF65-F5344CB8AC3E}">
        <p14:creationId xmlns:p14="http://schemas.microsoft.com/office/powerpoint/2010/main" val="290911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buFont typeface="Wingdings" charset="2"/>
              <a:buChar char="Ø"/>
            </a:pPr>
            <a:r>
              <a:rPr lang="en-US" dirty="0"/>
              <a:t>These signs and symptoms</a:t>
            </a:r>
            <a:r>
              <a:rPr lang="en-US" baseline="0" dirty="0"/>
              <a:t> maybe the result of other factors.</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22</a:t>
            </a:fld>
            <a:endParaRPr lang="en-US"/>
          </a:p>
        </p:txBody>
      </p:sp>
    </p:spTree>
    <p:extLst>
      <p:ext uri="{BB962C8B-B14F-4D97-AF65-F5344CB8AC3E}">
        <p14:creationId xmlns:p14="http://schemas.microsoft.com/office/powerpoint/2010/main" val="1056586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24</a:t>
            </a:fld>
            <a:endParaRPr lang="en-US"/>
          </a:p>
        </p:txBody>
      </p:sp>
    </p:spTree>
    <p:extLst>
      <p:ext uri="{BB962C8B-B14F-4D97-AF65-F5344CB8AC3E}">
        <p14:creationId xmlns:p14="http://schemas.microsoft.com/office/powerpoint/2010/main" val="107206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0" lvl="2" indent="-457200">
              <a:lnSpc>
                <a:spcPct val="90000"/>
              </a:lnSpc>
              <a:buSzPct val="90000"/>
              <a:buFont typeface="Wingdings" charset="2"/>
              <a:buChar char="Ø"/>
              <a:defRPr/>
            </a:pPr>
            <a:r>
              <a:rPr lang="en-US" sz="3100" dirty="0">
                <a:solidFill>
                  <a:srgbClr val="171717"/>
                </a:solidFill>
                <a:cs typeface="ＭＳ Ｐゴシック" charset="0"/>
              </a:rPr>
              <a:t>You feel it is necessary to get both sides of the story because…</a:t>
            </a:r>
          </a:p>
          <a:p>
            <a:pPr marL="1371600" lvl="2" indent="-457200">
              <a:lnSpc>
                <a:spcPct val="90000"/>
              </a:lnSpc>
              <a:buSzPct val="90000"/>
              <a:buFont typeface="Wingdings" charset="2"/>
              <a:buChar char="Ø"/>
              <a:defRPr/>
            </a:pPr>
            <a:r>
              <a:rPr lang="en-US" sz="3000" dirty="0">
                <a:solidFill>
                  <a:srgbClr val="171717"/>
                </a:solidFill>
                <a:cs typeface="ＭＳ Ｐゴシック" charset="0"/>
              </a:rPr>
              <a:t>You want to be fair.</a:t>
            </a:r>
          </a:p>
          <a:p>
            <a:pPr marL="1371600" lvl="2" indent="-457200">
              <a:lnSpc>
                <a:spcPct val="90000"/>
              </a:lnSpc>
              <a:buSzPct val="90000"/>
              <a:buFont typeface="Wingdings" charset="2"/>
              <a:buChar char="Ø"/>
              <a:defRPr/>
            </a:pPr>
            <a:r>
              <a:rPr lang="en-US" sz="3000" dirty="0">
                <a:solidFill>
                  <a:srgbClr val="171717"/>
                </a:solidFill>
                <a:cs typeface="ＭＳ Ｐゴシック" charset="0"/>
              </a:rPr>
              <a:t>You are afraid that the victim may be exaggerating or that the victim may be the cause of the problem</a:t>
            </a:r>
            <a:r>
              <a:rPr lang="en-US" sz="3000" dirty="0">
                <a:solidFill>
                  <a:srgbClr val="400080"/>
                </a:solidFill>
                <a:cs typeface="ＭＳ Ｐゴシック" charset="0"/>
              </a:rPr>
              <a:t>.</a:t>
            </a:r>
          </a:p>
          <a:p>
            <a:pPr marL="1371600" lvl="2" indent="-457200">
              <a:lnSpc>
                <a:spcPct val="90000"/>
              </a:lnSpc>
              <a:buSzPct val="90000"/>
              <a:buFont typeface="Wingdings" charset="2"/>
              <a:buChar char="Ø"/>
              <a:defRPr/>
            </a:pPr>
            <a:r>
              <a:rPr lang="en-US" sz="3000" dirty="0">
                <a:solidFill>
                  <a:srgbClr val="400080"/>
                </a:solidFill>
                <a:cs typeface="ＭＳ Ｐゴシック" charset="0"/>
              </a:rPr>
              <a:t>Same concept as couples counseling</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26</a:t>
            </a:fld>
            <a:endParaRPr lang="en-US"/>
          </a:p>
        </p:txBody>
      </p:sp>
    </p:spTree>
    <p:extLst>
      <p:ext uri="{BB962C8B-B14F-4D97-AF65-F5344CB8AC3E}">
        <p14:creationId xmlns:p14="http://schemas.microsoft.com/office/powerpoint/2010/main" val="2809576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buFont typeface="Wingdings" charset="2"/>
              <a:buChar char="Ø"/>
            </a:pPr>
            <a:r>
              <a:rPr lang="en-US" dirty="0"/>
              <a:t>1995 Hope Delores Tapia</a:t>
            </a:r>
          </a:p>
          <a:p>
            <a:pPr lvl="2">
              <a:buFont typeface="Wingdings" charset="2"/>
              <a:buChar char="Ø"/>
            </a:pPr>
            <a:r>
              <a:rPr lang="en-US" dirty="0"/>
              <a:t>2007 Fr. Chuck Preaching</a:t>
            </a:r>
          </a:p>
          <a:p>
            <a:pPr lvl="2">
              <a:buFont typeface="Wingdings" charset="2"/>
              <a:buChar char="Ø"/>
            </a:pPr>
            <a:r>
              <a:rPr lang="en-US" dirty="0"/>
              <a:t>2010 Connection</a:t>
            </a:r>
          </a:p>
          <a:p>
            <a:pPr lvl="2">
              <a:buFont typeface="Wingdings" charset="2"/>
              <a:buChar char="Ø"/>
            </a:pPr>
            <a:r>
              <a:rPr lang="en-US" dirty="0"/>
              <a:t>2011 Fr. Chuck Appointed Director of ACDVO</a:t>
            </a:r>
          </a:p>
          <a:p>
            <a:pPr lvl="2">
              <a:buFont typeface="Wingdings" charset="2"/>
              <a:buChar char="Ø"/>
            </a:pPr>
            <a:r>
              <a:rPr lang="en-US" dirty="0"/>
              <a:t>2020 150 parishes </a:t>
            </a:r>
            <a:r>
              <a:rPr lang="mr-IN" dirty="0"/>
              <a:t>–</a:t>
            </a:r>
            <a:r>
              <a:rPr lang="en-US" dirty="0"/>
              <a:t> 75 active</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2</a:t>
            </a:fld>
            <a:endParaRPr lang="en-US"/>
          </a:p>
        </p:txBody>
      </p:sp>
    </p:spTree>
    <p:extLst>
      <p:ext uri="{BB962C8B-B14F-4D97-AF65-F5344CB8AC3E}">
        <p14:creationId xmlns:p14="http://schemas.microsoft.com/office/powerpoint/2010/main" val="3313352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dirty="0"/>
              <a:t>Remorse,</a:t>
            </a:r>
            <a:r>
              <a:rPr lang="en-US" baseline="0" dirty="0"/>
              <a:t> being sorry, </a:t>
            </a:r>
            <a:r>
              <a:rPr lang="en-US" dirty="0"/>
              <a:t>is not the same as repentance, a change in behavior.</a:t>
            </a:r>
          </a:p>
          <a:p>
            <a:pPr marL="628650" lvl="1"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29</a:t>
            </a:fld>
            <a:endParaRPr lang="en-US"/>
          </a:p>
        </p:txBody>
      </p:sp>
    </p:spTree>
    <p:extLst>
      <p:ext uri="{BB962C8B-B14F-4D97-AF65-F5344CB8AC3E}">
        <p14:creationId xmlns:p14="http://schemas.microsoft.com/office/powerpoint/2010/main" val="184168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34</a:t>
            </a:fld>
            <a:endParaRPr lang="en-US"/>
          </a:p>
        </p:txBody>
      </p:sp>
    </p:spTree>
    <p:extLst>
      <p:ext uri="{BB962C8B-B14F-4D97-AF65-F5344CB8AC3E}">
        <p14:creationId xmlns:p14="http://schemas.microsoft.com/office/powerpoint/2010/main" val="3248507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recent study evaluated the relationship between dating violence and suicide attempts among urban teens aged 14 and older. According to this study, teen girls who experienced recent dating violence were 60% more likely to report at least one suicide attempt in the past year than those who did not experience recent dating violence.</a:t>
            </a:r>
            <a:r>
              <a:rPr lang="en-US" dirty="0">
                <a:effectLst/>
              </a:rPr>
              <a:t> </a:t>
            </a:r>
            <a:endParaRPr lang="en-US" dirty="0"/>
          </a:p>
        </p:txBody>
      </p:sp>
      <p:sp>
        <p:nvSpPr>
          <p:cNvPr id="4" name="Slide Number Placeholder 3"/>
          <p:cNvSpPr>
            <a:spLocks noGrp="1"/>
          </p:cNvSpPr>
          <p:nvPr>
            <p:ph type="sldNum" sz="quarter" idx="5"/>
          </p:nvPr>
        </p:nvSpPr>
        <p:spPr/>
        <p:txBody>
          <a:bodyPr/>
          <a:lstStyle/>
          <a:p>
            <a:fld id="{1B8B0116-5172-0547-B1BE-F7840736433C}" type="slidenum">
              <a:rPr lang="en-US" smtClean="0"/>
              <a:t>38</a:t>
            </a:fld>
            <a:endParaRPr lang="en-US"/>
          </a:p>
        </p:txBody>
      </p:sp>
    </p:spTree>
    <p:extLst>
      <p:ext uri="{BB962C8B-B14F-4D97-AF65-F5344CB8AC3E}">
        <p14:creationId xmlns:p14="http://schemas.microsoft.com/office/powerpoint/2010/main" val="3292347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3" indent="-457200" algn="l" defTabSz="457200" rtl="0" eaLnBrk="1" fontAlgn="auto" latinLnBrk="0" hangingPunct="1">
              <a:lnSpc>
                <a:spcPct val="100000"/>
              </a:lnSpc>
              <a:spcBef>
                <a:spcPts val="0"/>
              </a:spcBef>
              <a:spcAft>
                <a:spcPts val="0"/>
              </a:spcAft>
              <a:buClrTx/>
              <a:buSzTx/>
              <a:buFont typeface="Wingdings" charset="2"/>
              <a:buChar char="Ø"/>
              <a:tabLst/>
              <a:defRPr/>
            </a:pPr>
            <a:r>
              <a:rPr lang="en-US" sz="2800" dirty="0"/>
              <a:t>Only </a:t>
            </a:r>
            <a:r>
              <a:rPr lang="en-US" sz="2800" dirty="0">
                <a:solidFill>
                  <a:srgbClr val="C00000"/>
                </a:solidFill>
              </a:rPr>
              <a:t>32% </a:t>
            </a:r>
            <a:r>
              <a:rPr lang="en-US" sz="2800" dirty="0"/>
              <a:t>of male adolescents and </a:t>
            </a:r>
            <a:r>
              <a:rPr lang="en-US" sz="2800" dirty="0">
                <a:solidFill>
                  <a:srgbClr val="C00000"/>
                </a:solidFill>
              </a:rPr>
              <a:t>44% </a:t>
            </a:r>
            <a:r>
              <a:rPr lang="en-US" sz="2800" dirty="0"/>
              <a:t>of female adolescents who report dating violence seek help.</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42</a:t>
            </a:fld>
            <a:endParaRPr lang="en-US"/>
          </a:p>
        </p:txBody>
      </p:sp>
    </p:spTree>
    <p:extLst>
      <p:ext uri="{BB962C8B-B14F-4D97-AF65-F5344CB8AC3E}">
        <p14:creationId xmlns:p14="http://schemas.microsoft.com/office/powerpoint/2010/main" val="4188572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buFont typeface="Arial" panose="020B0604020202020204" pitchFamily="34" charset="0"/>
              <a:buChar char="•"/>
            </a:pPr>
            <a:r>
              <a:rPr lang="en-US" sz="2800" dirty="0">
                <a:solidFill>
                  <a:srgbClr val="C00000"/>
                </a:solidFill>
              </a:rPr>
              <a:t>Makin excuses for a dating </a:t>
            </a:r>
            <a:r>
              <a:rPr lang="en-US" sz="2800" dirty="0" err="1">
                <a:solidFill>
                  <a:srgbClr val="C00000"/>
                </a:solidFill>
              </a:rPr>
              <a:t>partnet</a:t>
            </a:r>
            <a:endParaRPr lang="en-US" sz="2800" dirty="0">
              <a:solidFill>
                <a:srgbClr val="C00000"/>
              </a:solidFill>
            </a:endParaRPr>
          </a:p>
          <a:p>
            <a:pPr marL="457200" lvl="0" indent="-457200">
              <a:buFont typeface="Arial" panose="020B0604020202020204" pitchFamily="34" charset="0"/>
              <a:buChar char="•"/>
            </a:pPr>
            <a:r>
              <a:rPr lang="en-US" sz="2800" dirty="0">
                <a:solidFill>
                  <a:srgbClr val="C00000"/>
                </a:solidFill>
              </a:rPr>
              <a:t>Changes </a:t>
            </a:r>
            <a:r>
              <a:rPr lang="en-US" sz="2800" dirty="0"/>
              <a:t>in eating or sleeping patterns, or alcohol or drug use</a:t>
            </a:r>
          </a:p>
          <a:p>
            <a:pPr marL="457200" lvl="0" indent="-457200">
              <a:buFont typeface="Arial" panose="020B0604020202020204" pitchFamily="34" charset="0"/>
              <a:buChar char="•"/>
            </a:pPr>
            <a:r>
              <a:rPr lang="en-US" sz="2800" dirty="0">
                <a:solidFill>
                  <a:srgbClr val="C00000"/>
                </a:solidFill>
              </a:rPr>
              <a:t>Loss</a:t>
            </a:r>
            <a:r>
              <a:rPr lang="en-US" sz="2800" dirty="0">
                <a:solidFill>
                  <a:srgbClr val="FF0000"/>
                </a:solidFill>
              </a:rPr>
              <a:t> </a:t>
            </a:r>
            <a:r>
              <a:rPr lang="en-US" sz="2800" dirty="0"/>
              <a:t>of self-confidence</a:t>
            </a:r>
          </a:p>
          <a:p>
            <a:pPr marL="1371600" lvl="2" indent="-457200">
              <a:buFont typeface="Arial" charset="0"/>
              <a:buChar char="•"/>
            </a:pPr>
            <a:endParaRPr lang="en-US" sz="2800" dirty="0"/>
          </a:p>
        </p:txBody>
      </p:sp>
      <p:sp>
        <p:nvSpPr>
          <p:cNvPr id="4" name="Slide Number Placeholder 3"/>
          <p:cNvSpPr>
            <a:spLocks noGrp="1"/>
          </p:cNvSpPr>
          <p:nvPr>
            <p:ph type="sldNum" sz="quarter" idx="10"/>
          </p:nvPr>
        </p:nvSpPr>
        <p:spPr/>
        <p:txBody>
          <a:bodyPr/>
          <a:lstStyle/>
          <a:p>
            <a:fld id="{1B8B0116-5172-0547-B1BE-F7840736433C}" type="slidenum">
              <a:rPr lang="en-US" smtClean="0"/>
              <a:t>43</a:t>
            </a:fld>
            <a:endParaRPr lang="en-US"/>
          </a:p>
        </p:txBody>
      </p:sp>
    </p:spTree>
    <p:extLst>
      <p:ext uri="{BB962C8B-B14F-4D97-AF65-F5344CB8AC3E}">
        <p14:creationId xmlns:p14="http://schemas.microsoft.com/office/powerpoint/2010/main" val="3669986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buFont typeface="Arial" panose="020B0604020202020204" pitchFamily="34" charset="0"/>
              <a:buChar char="•"/>
            </a:pPr>
            <a:r>
              <a:rPr lang="en-US" sz="2800" dirty="0">
                <a:solidFill>
                  <a:srgbClr val="C00000"/>
                </a:solidFill>
              </a:rPr>
              <a:t>Threatening</a:t>
            </a:r>
            <a:r>
              <a:rPr lang="en-US" sz="2800" dirty="0"/>
              <a:t> to hurt others in any way</a:t>
            </a:r>
          </a:p>
          <a:p>
            <a:pPr marL="457200" lvl="0" indent="-457200">
              <a:buFont typeface="Arial" panose="020B0604020202020204" pitchFamily="34" charset="0"/>
              <a:buChar char="•"/>
            </a:pPr>
            <a:r>
              <a:rPr lang="en-US" sz="2800" dirty="0">
                <a:solidFill>
                  <a:srgbClr val="C00000"/>
                </a:solidFill>
              </a:rPr>
              <a:t>Insulting</a:t>
            </a:r>
            <a:r>
              <a:rPr lang="en-US" sz="2800" dirty="0"/>
              <a:t> a dating partner in public or private</a:t>
            </a:r>
          </a:p>
          <a:p>
            <a:pPr marL="457200" lvl="0" indent="-457200">
              <a:buFont typeface="Arial" panose="020B0604020202020204" pitchFamily="34" charset="0"/>
              <a:buChar char="•"/>
            </a:pPr>
            <a:r>
              <a:rPr lang="en-US" sz="2800" dirty="0">
                <a:solidFill>
                  <a:srgbClr val="C00000"/>
                </a:solidFill>
              </a:rPr>
              <a:t>Insisting </a:t>
            </a:r>
            <a:r>
              <a:rPr lang="en-US" sz="2800" dirty="0"/>
              <a:t>on walking a dating partner to each class</a:t>
            </a:r>
          </a:p>
          <a:p>
            <a:pPr marL="457200" lvl="0" indent="-457200">
              <a:buFont typeface="Arial" panose="020B0604020202020204" pitchFamily="34" charset="0"/>
              <a:buChar char="•"/>
            </a:pPr>
            <a:r>
              <a:rPr lang="en-US" sz="2800" dirty="0">
                <a:solidFill>
                  <a:srgbClr val="C00000"/>
                </a:solidFill>
              </a:rPr>
              <a:t>Damaging</a:t>
            </a:r>
            <a:r>
              <a:rPr lang="en-US" sz="2800" dirty="0"/>
              <a:t> or destroying a dating partner’s personal belongings</a:t>
            </a:r>
          </a:p>
          <a:p>
            <a:pPr marL="457200" lvl="0" indent="-457200">
              <a:buFont typeface="Arial" panose="020B0604020202020204" pitchFamily="34" charset="0"/>
              <a:buChar char="•"/>
            </a:pPr>
            <a:r>
              <a:rPr lang="en-US" sz="2800" dirty="0">
                <a:solidFill>
                  <a:srgbClr val="C00000"/>
                </a:solidFill>
              </a:rPr>
              <a:t>Attempting to control </a:t>
            </a:r>
            <a:r>
              <a:rPr lang="en-US" sz="2800" dirty="0"/>
              <a:t>what a dating partner wears</a:t>
            </a:r>
          </a:p>
          <a:p>
            <a:pPr marL="1371600" lvl="2" indent="-457200">
              <a:buFont typeface="Wingdings" charset="2"/>
              <a:buChar char="Ø"/>
            </a:pPr>
            <a:endParaRPr lang="en-US" sz="2800" dirty="0"/>
          </a:p>
          <a:p>
            <a:pPr marL="1371600" lvl="2" indent="-457200">
              <a:buFont typeface="Wingdings" charset="2"/>
              <a:buChar char="Ø"/>
            </a:pPr>
            <a:r>
              <a:rPr lang="en-US" sz="2800" dirty="0"/>
              <a:t>A question we have</a:t>
            </a:r>
            <a:r>
              <a:rPr lang="en-US" sz="2800" baseline="0" dirty="0"/>
              <a:t> is: Is there a difference between teenage abusers and adult abuser.</a:t>
            </a:r>
            <a:endParaRPr lang="en-US" sz="2800" dirty="0"/>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44</a:t>
            </a:fld>
            <a:endParaRPr lang="en-US"/>
          </a:p>
        </p:txBody>
      </p:sp>
    </p:spTree>
    <p:extLst>
      <p:ext uri="{BB962C8B-B14F-4D97-AF65-F5344CB8AC3E}">
        <p14:creationId xmlns:p14="http://schemas.microsoft.com/office/powerpoint/2010/main" val="3384007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RAINN – Rape, Abuse, Incest National Network</a:t>
            </a:r>
          </a:p>
        </p:txBody>
      </p:sp>
      <p:sp>
        <p:nvSpPr>
          <p:cNvPr id="4" name="Slide Number Placeholder 3"/>
          <p:cNvSpPr>
            <a:spLocks noGrp="1"/>
          </p:cNvSpPr>
          <p:nvPr>
            <p:ph type="sldNum" sz="quarter" idx="5"/>
          </p:nvPr>
        </p:nvSpPr>
        <p:spPr/>
        <p:txBody>
          <a:bodyPr/>
          <a:lstStyle/>
          <a:p>
            <a:fld id="{1B8B0116-5172-0547-B1BE-F7840736433C}" type="slidenum">
              <a:rPr lang="en-US" smtClean="0"/>
              <a:t>46</a:t>
            </a:fld>
            <a:endParaRPr lang="en-US"/>
          </a:p>
        </p:txBody>
      </p:sp>
    </p:spTree>
    <p:extLst>
      <p:ext uri="{BB962C8B-B14F-4D97-AF65-F5344CB8AC3E}">
        <p14:creationId xmlns:p14="http://schemas.microsoft.com/office/powerpoint/2010/main" val="391377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First issued 1992; reissued</a:t>
            </a:r>
            <a:r>
              <a:rPr lang="en-US" baseline="0" dirty="0"/>
              <a:t> in 2002.</a:t>
            </a:r>
          </a:p>
          <a:p>
            <a:pPr marL="628650" lvl="1" indent="-171450">
              <a:buFont typeface="Wingdings" charset="2"/>
              <a:buChar char="Ø"/>
            </a:pPr>
            <a:r>
              <a:rPr lang="en-US" baseline="0" dirty="0"/>
              <a:t>These are quotes.</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47</a:t>
            </a:fld>
            <a:endParaRPr lang="en-US"/>
          </a:p>
        </p:txBody>
      </p:sp>
    </p:spTree>
    <p:extLst>
      <p:ext uri="{BB962C8B-B14F-4D97-AF65-F5344CB8AC3E}">
        <p14:creationId xmlns:p14="http://schemas.microsoft.com/office/powerpoint/2010/main" val="1550854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buFont typeface="Wingdings" charset="2"/>
              <a:buChar char="Ø"/>
            </a:pPr>
            <a:r>
              <a:rPr lang="en-US" dirty="0"/>
              <a:t>	</a:t>
            </a:r>
            <a:r>
              <a:rPr lang="en-US" sz="2800" dirty="0"/>
              <a:t>Resource: </a:t>
            </a:r>
          </a:p>
          <a:p>
            <a:pPr marL="1371600" lvl="3" indent="0">
              <a:buNone/>
            </a:pPr>
            <a:r>
              <a:rPr lang="en-US" sz="2800" dirty="0"/>
              <a:t>– </a:t>
            </a:r>
            <a:r>
              <a:rPr lang="en-US" sz="2800" dirty="0">
                <a:solidFill>
                  <a:srgbClr val="00B050"/>
                </a:solidFill>
              </a:rPr>
              <a:t>religion</a:t>
            </a:r>
            <a:r>
              <a:rPr lang="en-US" sz="2800" dirty="0"/>
              <a:t> </a:t>
            </a:r>
            <a:r>
              <a:rPr lang="en-US" sz="2800" dirty="0">
                <a:solidFill>
                  <a:srgbClr val="00B050"/>
                </a:solidFill>
              </a:rPr>
              <a:t>encourages</a:t>
            </a:r>
            <a:r>
              <a:rPr lang="en-US" sz="2800" dirty="0"/>
              <a:t> women to resist mistreatment.</a:t>
            </a:r>
          </a:p>
          <a:p>
            <a:pPr marL="1371600" lvl="3" indent="0">
              <a:buNone/>
            </a:pPr>
            <a:endParaRPr lang="en-US" sz="2800" dirty="0"/>
          </a:p>
          <a:p>
            <a:pPr marL="1371600" lvl="3" indent="0">
              <a:buNone/>
            </a:pPr>
            <a:endParaRPr lang="en-US" sz="2800" dirty="0"/>
          </a:p>
          <a:p>
            <a:pPr marL="1371600" lvl="2" indent="-457200">
              <a:buFont typeface="Wingdings" charset="2"/>
              <a:buChar char="Ø"/>
            </a:pPr>
            <a:r>
              <a:rPr lang="en-US" sz="2800" dirty="0"/>
              <a:t>Roadblock:</a:t>
            </a:r>
          </a:p>
          <a:p>
            <a:pPr marL="1371600" lvl="3" indent="0">
              <a:buNone/>
            </a:pPr>
            <a:r>
              <a:rPr lang="en-US" dirty="0"/>
              <a:t>–  </a:t>
            </a:r>
            <a:r>
              <a:rPr lang="en-US" sz="2800" dirty="0">
                <a:solidFill>
                  <a:srgbClr val="C00000"/>
                </a:solidFill>
              </a:rPr>
              <a:t>its </a:t>
            </a:r>
            <a:r>
              <a:rPr lang="en-US" sz="2800" dirty="0">
                <a:solidFill>
                  <a:srgbClr val="FF0000"/>
                </a:solidFill>
              </a:rPr>
              <a:t>misinterpretations </a:t>
            </a:r>
            <a:r>
              <a:rPr lang="en-US" sz="2800" dirty="0"/>
              <a:t>can contribute to the victim’s self-blame and suffering due to the abuser’s rationalizations. </a:t>
            </a:r>
          </a:p>
          <a:p>
            <a:pPr marL="1371600" lvl="2" indent="-457200">
              <a:buFont typeface="Courier New" charset="0"/>
              <a:buChar char="o"/>
            </a:pPr>
            <a:endParaRPr lang="en-US" sz="2800" dirty="0"/>
          </a:p>
          <a:p>
            <a:pPr marL="1371600" lvl="3" indent="0">
              <a:buNone/>
            </a:pPr>
            <a:endParaRPr lang="en-US" sz="2800" dirty="0"/>
          </a:p>
          <a:p>
            <a:pPr marL="1371600" lvl="2" indent="-457200">
              <a:buFont typeface="Courier New" charset="0"/>
              <a:buChar char="o"/>
            </a:pPr>
            <a:endParaRPr lang="en-US" sz="2800" dirty="0"/>
          </a:p>
        </p:txBody>
      </p:sp>
      <p:sp>
        <p:nvSpPr>
          <p:cNvPr id="4" name="Slide Number Placeholder 3"/>
          <p:cNvSpPr>
            <a:spLocks noGrp="1"/>
          </p:cNvSpPr>
          <p:nvPr>
            <p:ph type="sldNum" sz="quarter" idx="10"/>
          </p:nvPr>
        </p:nvSpPr>
        <p:spPr/>
        <p:txBody>
          <a:bodyPr/>
          <a:lstStyle/>
          <a:p>
            <a:fld id="{1B8B0116-5172-0547-B1BE-F7840736433C}" type="slidenum">
              <a:rPr lang="en-US" smtClean="0"/>
              <a:t>49</a:t>
            </a:fld>
            <a:endParaRPr lang="en-US"/>
          </a:p>
        </p:txBody>
      </p:sp>
    </p:spTree>
    <p:extLst>
      <p:ext uri="{BB962C8B-B14F-4D97-AF65-F5344CB8AC3E}">
        <p14:creationId xmlns:p14="http://schemas.microsoft.com/office/powerpoint/2010/main" val="1357653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B050"/>
                </a:solidFill>
              </a:rPr>
              <a:t>Husbands</a:t>
            </a:r>
            <a:r>
              <a:rPr lang="en-US" sz="1200" dirty="0"/>
              <a:t> </a:t>
            </a:r>
            <a:r>
              <a:rPr lang="en-US" sz="1200" dirty="0">
                <a:solidFill>
                  <a:srgbClr val="00B050"/>
                </a:solidFill>
              </a:rPr>
              <a:t>should love their wives </a:t>
            </a:r>
            <a:r>
              <a:rPr lang="en-US" sz="1200" dirty="0"/>
              <a:t>as they love their own body, as Christ loves the Church.</a:t>
            </a:r>
          </a:p>
          <a:p>
            <a:endParaRPr lang="en-US" dirty="0"/>
          </a:p>
        </p:txBody>
      </p:sp>
      <p:sp>
        <p:nvSpPr>
          <p:cNvPr id="4" name="Slide Number Placeholder 3"/>
          <p:cNvSpPr>
            <a:spLocks noGrp="1"/>
          </p:cNvSpPr>
          <p:nvPr>
            <p:ph type="sldNum" sz="quarter" idx="5"/>
          </p:nvPr>
        </p:nvSpPr>
        <p:spPr/>
        <p:txBody>
          <a:bodyPr/>
          <a:lstStyle/>
          <a:p>
            <a:fld id="{1B8B0116-5172-0547-B1BE-F7840736433C}" type="slidenum">
              <a:rPr lang="en-US" smtClean="0"/>
              <a:t>50</a:t>
            </a:fld>
            <a:endParaRPr lang="en-US"/>
          </a:p>
        </p:txBody>
      </p:sp>
    </p:spTree>
    <p:extLst>
      <p:ext uri="{BB962C8B-B14F-4D97-AF65-F5344CB8AC3E}">
        <p14:creationId xmlns:p14="http://schemas.microsoft.com/office/powerpoint/2010/main" val="2547544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charset="2"/>
              <a:buChar char="Ø"/>
            </a:pPr>
            <a:r>
              <a:rPr lang="en-US" dirty="0"/>
              <a:t>1995 Hope Delores Tapia</a:t>
            </a:r>
          </a:p>
          <a:p>
            <a:pPr lvl="1">
              <a:buFont typeface="Wingdings" charset="2"/>
              <a:buChar char="Ø"/>
            </a:pPr>
            <a:r>
              <a:rPr lang="en-US" dirty="0"/>
              <a:t>2007 Fr. Chuck Preaching</a:t>
            </a:r>
          </a:p>
          <a:p>
            <a:pPr lvl="1">
              <a:buFont typeface="Wingdings" charset="2"/>
              <a:buChar char="Ø"/>
            </a:pPr>
            <a:r>
              <a:rPr lang="en-US" dirty="0"/>
              <a:t>2010 Connection</a:t>
            </a:r>
          </a:p>
          <a:p>
            <a:pPr lvl="1">
              <a:buFont typeface="Wingdings" charset="2"/>
              <a:buChar char="Ø"/>
            </a:pPr>
            <a:r>
              <a:rPr lang="en-US" dirty="0"/>
              <a:t>2011 Appointed</a:t>
            </a:r>
          </a:p>
          <a:p>
            <a:pPr lvl="1">
              <a:buFont typeface="Wingdings" charset="2"/>
              <a:buChar char="Ø"/>
            </a:pPr>
            <a:r>
              <a:rPr lang="en-US" dirty="0"/>
              <a:t>2020 150 parishes </a:t>
            </a:r>
            <a:r>
              <a:rPr lang="mr-IN" dirty="0"/>
              <a:t>–</a:t>
            </a:r>
            <a:r>
              <a:rPr lang="en-US" dirty="0"/>
              <a:t> 75 active</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3</a:t>
            </a:fld>
            <a:endParaRPr lang="en-US"/>
          </a:p>
        </p:txBody>
      </p:sp>
    </p:spTree>
    <p:extLst>
      <p:ext uri="{BB962C8B-B14F-4D97-AF65-F5344CB8AC3E}">
        <p14:creationId xmlns:p14="http://schemas.microsoft.com/office/powerpoint/2010/main" val="3039795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Individual</a:t>
            </a:r>
            <a:r>
              <a:rPr lang="en-US" baseline="0" dirty="0"/>
              <a:t> counseling is fine.</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52</a:t>
            </a:fld>
            <a:endParaRPr lang="en-US"/>
          </a:p>
        </p:txBody>
      </p:sp>
    </p:spTree>
    <p:extLst>
      <p:ext uri="{BB962C8B-B14F-4D97-AF65-F5344CB8AC3E}">
        <p14:creationId xmlns:p14="http://schemas.microsoft.com/office/powerpoint/2010/main" val="18129147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8B0116-5172-0547-B1BE-F7840736433C}" type="slidenum">
              <a:rPr lang="en-US" smtClean="0"/>
              <a:t>54</a:t>
            </a:fld>
            <a:endParaRPr lang="en-US"/>
          </a:p>
        </p:txBody>
      </p:sp>
    </p:spTree>
    <p:extLst>
      <p:ext uri="{BB962C8B-B14F-4D97-AF65-F5344CB8AC3E}">
        <p14:creationId xmlns:p14="http://schemas.microsoft.com/office/powerpoint/2010/main" val="37735103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8B0116-5172-0547-B1BE-F7840736433C}" type="slidenum">
              <a:rPr lang="en-US" smtClean="0"/>
              <a:t>55</a:t>
            </a:fld>
            <a:endParaRPr lang="en-US"/>
          </a:p>
        </p:txBody>
      </p:sp>
    </p:spTree>
    <p:extLst>
      <p:ext uri="{BB962C8B-B14F-4D97-AF65-F5344CB8AC3E}">
        <p14:creationId xmlns:p14="http://schemas.microsoft.com/office/powerpoint/2010/main" val="37131780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“Be aware of the fact that possibly some form of domestic violence may impact a </a:t>
            </a:r>
            <a:r>
              <a:rPr lang="en-US" dirty="0">
                <a:solidFill>
                  <a:srgbClr val="C00000"/>
                </a:solidFill>
              </a:rPr>
              <a:t>third of those </a:t>
            </a:r>
            <a:r>
              <a:rPr lang="en-US" dirty="0"/>
              <a:t>who will be </a:t>
            </a:r>
            <a:r>
              <a:rPr lang="en-US" dirty="0">
                <a:solidFill>
                  <a:srgbClr val="C00000"/>
                </a:solidFill>
              </a:rPr>
              <a:t>listening</a:t>
            </a:r>
            <a:r>
              <a:rPr lang="en-US" dirty="0"/>
              <a:t> to your homily on a given Sunday.” </a:t>
            </a:r>
          </a:p>
          <a:p>
            <a:endParaRPr lang="en-US" dirty="0"/>
          </a:p>
        </p:txBody>
      </p:sp>
      <p:sp>
        <p:nvSpPr>
          <p:cNvPr id="4" name="Slide Number Placeholder 3"/>
          <p:cNvSpPr>
            <a:spLocks noGrp="1"/>
          </p:cNvSpPr>
          <p:nvPr>
            <p:ph type="sldNum" sz="quarter" idx="5"/>
          </p:nvPr>
        </p:nvSpPr>
        <p:spPr/>
        <p:txBody>
          <a:bodyPr/>
          <a:lstStyle/>
          <a:p>
            <a:fld id="{1B8B0116-5172-0547-B1BE-F7840736433C}" type="slidenum">
              <a:rPr lang="en-US" smtClean="0"/>
              <a:t>56</a:t>
            </a:fld>
            <a:endParaRPr lang="en-US"/>
          </a:p>
        </p:txBody>
      </p:sp>
    </p:spTree>
    <p:extLst>
      <p:ext uri="{BB962C8B-B14F-4D97-AF65-F5344CB8AC3E}">
        <p14:creationId xmlns:p14="http://schemas.microsoft.com/office/powerpoint/2010/main" val="670180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“Be aware of the fact that possibly some form of domestic violence may impact a </a:t>
            </a:r>
            <a:r>
              <a:rPr lang="en-US" dirty="0">
                <a:solidFill>
                  <a:srgbClr val="C00000"/>
                </a:solidFill>
              </a:rPr>
              <a:t>third of those </a:t>
            </a:r>
            <a:r>
              <a:rPr lang="en-US" dirty="0"/>
              <a:t>who will be </a:t>
            </a:r>
            <a:r>
              <a:rPr lang="en-US" dirty="0">
                <a:solidFill>
                  <a:srgbClr val="C00000"/>
                </a:solidFill>
              </a:rPr>
              <a:t>listening</a:t>
            </a:r>
            <a:r>
              <a:rPr lang="en-US" dirty="0"/>
              <a:t> to your homily on a given Sunday.” </a:t>
            </a:r>
          </a:p>
          <a:p>
            <a:endParaRPr lang="en-US" dirty="0"/>
          </a:p>
        </p:txBody>
      </p:sp>
      <p:sp>
        <p:nvSpPr>
          <p:cNvPr id="4" name="Slide Number Placeholder 3"/>
          <p:cNvSpPr>
            <a:spLocks noGrp="1"/>
          </p:cNvSpPr>
          <p:nvPr>
            <p:ph type="sldNum" sz="quarter" idx="5"/>
          </p:nvPr>
        </p:nvSpPr>
        <p:spPr/>
        <p:txBody>
          <a:bodyPr/>
          <a:lstStyle/>
          <a:p>
            <a:fld id="{1B8B0116-5172-0547-B1BE-F7840736433C}" type="slidenum">
              <a:rPr lang="en-US" smtClean="0"/>
              <a:t>57</a:t>
            </a:fld>
            <a:endParaRPr lang="en-US"/>
          </a:p>
        </p:txBody>
      </p:sp>
    </p:spTree>
    <p:extLst>
      <p:ext uri="{BB962C8B-B14F-4D97-AF65-F5344CB8AC3E}">
        <p14:creationId xmlns:p14="http://schemas.microsoft.com/office/powerpoint/2010/main" val="24247699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61</a:t>
            </a:fld>
            <a:endParaRPr lang="en-US"/>
          </a:p>
        </p:txBody>
      </p:sp>
    </p:spTree>
    <p:extLst>
      <p:ext uri="{BB962C8B-B14F-4D97-AF65-F5344CB8AC3E}">
        <p14:creationId xmlns:p14="http://schemas.microsoft.com/office/powerpoint/2010/main" val="15474072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lvl="1" indent="0" algn="ctr">
              <a:buNone/>
            </a:pPr>
            <a:r>
              <a:rPr lang="en-US" sz="2000" dirty="0">
                <a:solidFill>
                  <a:srgbClr val="00B050"/>
                </a:solidFill>
              </a:rPr>
              <a:t>“An ounce of prevention is worth a pound of cure.”  Ben Franklin</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63</a:t>
            </a:fld>
            <a:endParaRPr lang="en-US"/>
          </a:p>
        </p:txBody>
      </p:sp>
    </p:spTree>
    <p:extLst>
      <p:ext uri="{BB962C8B-B14F-4D97-AF65-F5344CB8AC3E}">
        <p14:creationId xmlns:p14="http://schemas.microsoft.com/office/powerpoint/2010/main" val="28287936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8B0116-5172-0547-B1BE-F7840736433C}" type="slidenum">
              <a:rPr lang="en-US" smtClean="0"/>
              <a:t>64</a:t>
            </a:fld>
            <a:endParaRPr lang="en-US"/>
          </a:p>
        </p:txBody>
      </p:sp>
    </p:spTree>
    <p:extLst>
      <p:ext uri="{BB962C8B-B14F-4D97-AF65-F5344CB8AC3E}">
        <p14:creationId xmlns:p14="http://schemas.microsoft.com/office/powerpoint/2010/main" val="33080583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r>
              <a:rPr lang="en-US" sz="2600" dirty="0"/>
              <a:t>Baltimore, Ft. Lauderdale, Chicago &amp; Oakland</a:t>
            </a:r>
          </a:p>
          <a:p>
            <a:pPr lvl="3"/>
            <a:r>
              <a:rPr lang="en-US" sz="2600" dirty="0"/>
              <a:t> 12 Schools each; Oakland, 9 schools</a:t>
            </a:r>
          </a:p>
          <a:p>
            <a:endParaRPr lang="en-US" dirty="0"/>
          </a:p>
        </p:txBody>
      </p:sp>
      <p:sp>
        <p:nvSpPr>
          <p:cNvPr id="4" name="Slide Number Placeholder 3"/>
          <p:cNvSpPr>
            <a:spLocks noGrp="1"/>
          </p:cNvSpPr>
          <p:nvPr>
            <p:ph type="sldNum" sz="quarter" idx="5"/>
          </p:nvPr>
        </p:nvSpPr>
        <p:spPr/>
        <p:txBody>
          <a:bodyPr/>
          <a:lstStyle/>
          <a:p>
            <a:fld id="{1B8B0116-5172-0547-B1BE-F7840736433C}" type="slidenum">
              <a:rPr lang="en-US" smtClean="0"/>
              <a:t>65</a:t>
            </a:fld>
            <a:endParaRPr lang="en-US"/>
          </a:p>
        </p:txBody>
      </p:sp>
    </p:spTree>
    <p:extLst>
      <p:ext uri="{BB962C8B-B14F-4D97-AF65-F5344CB8AC3E}">
        <p14:creationId xmlns:p14="http://schemas.microsoft.com/office/powerpoint/2010/main" val="9799789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The</a:t>
            </a:r>
            <a:r>
              <a:rPr lang="en-US" baseline="0" dirty="0"/>
              <a:t> Hunting Ground dvd is available of </a:t>
            </a:r>
            <a:r>
              <a:rPr lang="en-US" baseline="0" dirty="0" err="1"/>
              <a:t>Amazon.com</a:t>
            </a:r>
            <a:r>
              <a:rPr lang="en-US" baseline="0" dirty="0"/>
              <a:t>.</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71</a:t>
            </a:fld>
            <a:endParaRPr lang="en-US"/>
          </a:p>
        </p:txBody>
      </p:sp>
    </p:spTree>
    <p:extLst>
      <p:ext uri="{BB962C8B-B14F-4D97-AF65-F5344CB8AC3E}">
        <p14:creationId xmlns:p14="http://schemas.microsoft.com/office/powerpoint/2010/main" val="1327798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8B0116-5172-0547-B1BE-F7840736433C}" type="slidenum">
              <a:rPr lang="en-US" smtClean="0"/>
              <a:t>5</a:t>
            </a:fld>
            <a:endParaRPr lang="en-US"/>
          </a:p>
        </p:txBody>
      </p:sp>
    </p:spTree>
    <p:extLst>
      <p:ext uri="{BB962C8B-B14F-4D97-AF65-F5344CB8AC3E}">
        <p14:creationId xmlns:p14="http://schemas.microsoft.com/office/powerpoint/2010/main" val="30267915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8B0116-5172-0547-B1BE-F7840736433C}" type="slidenum">
              <a:rPr lang="en-US" smtClean="0"/>
              <a:t>77</a:t>
            </a:fld>
            <a:endParaRPr lang="en-US"/>
          </a:p>
        </p:txBody>
      </p:sp>
    </p:spTree>
    <p:extLst>
      <p:ext uri="{BB962C8B-B14F-4D97-AF65-F5344CB8AC3E}">
        <p14:creationId xmlns:p14="http://schemas.microsoft.com/office/powerpoint/2010/main" val="10805550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2"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sz="1400" dirty="0"/>
              <a:t>It is in the context of a dating, family, or household relationship</a:t>
            </a:r>
          </a:p>
          <a:p>
            <a:endParaRPr lang="en-US" sz="1400" dirty="0"/>
          </a:p>
        </p:txBody>
      </p:sp>
      <p:sp>
        <p:nvSpPr>
          <p:cNvPr id="4" name="Slide Number Placeholder 3"/>
          <p:cNvSpPr>
            <a:spLocks noGrp="1"/>
          </p:cNvSpPr>
          <p:nvPr>
            <p:ph type="sldNum" sz="quarter" idx="10"/>
          </p:nvPr>
        </p:nvSpPr>
        <p:spPr/>
        <p:txBody>
          <a:bodyPr/>
          <a:lstStyle/>
          <a:p>
            <a:fld id="{1B8B0116-5172-0547-B1BE-F7840736433C}" type="slidenum">
              <a:rPr lang="en-US" smtClean="0"/>
              <a:t>80</a:t>
            </a:fld>
            <a:endParaRPr lang="en-US"/>
          </a:p>
        </p:txBody>
      </p:sp>
    </p:spTree>
    <p:extLst>
      <p:ext uri="{BB962C8B-B14F-4D97-AF65-F5344CB8AC3E}">
        <p14:creationId xmlns:p14="http://schemas.microsoft.com/office/powerpoint/2010/main" val="41014841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We don’t</a:t>
            </a:r>
            <a:r>
              <a:rPr lang="en-US" baseline="0" dirty="0"/>
              <a:t> know why some kids learn and some kids don’t.</a:t>
            </a:r>
          </a:p>
          <a:p>
            <a:pPr marL="628650" lvl="1" indent="-171450">
              <a:buFont typeface="Wingdings" charset="2"/>
              <a:buChar char="Ø"/>
            </a:pPr>
            <a:r>
              <a:rPr lang="en-US" baseline="0" dirty="0"/>
              <a:t>Then there are  kids come from very healthy families and they turnout to be abusers.</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81</a:t>
            </a:fld>
            <a:endParaRPr lang="en-US"/>
          </a:p>
        </p:txBody>
      </p:sp>
    </p:spTree>
    <p:extLst>
      <p:ext uri="{BB962C8B-B14F-4D97-AF65-F5344CB8AC3E}">
        <p14:creationId xmlns:p14="http://schemas.microsoft.com/office/powerpoint/2010/main" val="39370339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82</a:t>
            </a:fld>
            <a:endParaRPr lang="en-US"/>
          </a:p>
        </p:txBody>
      </p:sp>
    </p:spTree>
    <p:extLst>
      <p:ext uri="{BB962C8B-B14F-4D97-AF65-F5344CB8AC3E}">
        <p14:creationId xmlns:p14="http://schemas.microsoft.com/office/powerpoint/2010/main" val="22305665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You will see these</a:t>
            </a:r>
            <a:r>
              <a:rPr lang="en-US" baseline="0" dirty="0"/>
              <a:t> elements in the first person account.</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83</a:t>
            </a:fld>
            <a:endParaRPr lang="en-US"/>
          </a:p>
        </p:txBody>
      </p:sp>
    </p:spTree>
    <p:extLst>
      <p:ext uri="{BB962C8B-B14F-4D97-AF65-F5344CB8AC3E}">
        <p14:creationId xmlns:p14="http://schemas.microsoft.com/office/powerpoint/2010/main" val="38005725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charset="2"/>
              <a:buChar char="Ø"/>
            </a:pPr>
            <a:r>
              <a:rPr lang="en-US" dirty="0"/>
              <a:t>We have added Economic</a:t>
            </a:r>
            <a:r>
              <a:rPr lang="en-US" baseline="0" dirty="0"/>
              <a:t> because it is very frequently seen.</a:t>
            </a:r>
          </a:p>
          <a:p>
            <a:pPr marL="171450" indent="-171450">
              <a:buFont typeface="Wingdings" charset="2"/>
              <a:buChar char="Ø"/>
            </a:pPr>
            <a:r>
              <a:rPr lang="en-US" baseline="0" dirty="0"/>
              <a:t>Psychological includes emotional abuse.</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84</a:t>
            </a:fld>
            <a:endParaRPr lang="en-US"/>
          </a:p>
        </p:txBody>
      </p:sp>
    </p:spTree>
    <p:extLst>
      <p:ext uri="{BB962C8B-B14F-4D97-AF65-F5344CB8AC3E}">
        <p14:creationId xmlns:p14="http://schemas.microsoft.com/office/powerpoint/2010/main" val="23173288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Contact sexual violence </a:t>
            </a:r>
            <a:r>
              <a:rPr lang="en-US" sz="1200" kern="1200" dirty="0">
                <a:solidFill>
                  <a:schemeClr val="tx1"/>
                </a:solidFill>
                <a:effectLst/>
                <a:latin typeface="+mn-lt"/>
                <a:ea typeface="+mn-ea"/>
                <a:cs typeface="+mn-cs"/>
              </a:rPr>
              <a:t>includes </a:t>
            </a:r>
            <a:r>
              <a:rPr lang="en-US" sz="1200" b="1" kern="1200" dirty="0">
                <a:solidFill>
                  <a:schemeClr val="tx1"/>
                </a:solidFill>
                <a:effectLst/>
                <a:latin typeface="+mn-lt"/>
                <a:ea typeface="+mn-ea"/>
                <a:cs typeface="+mn-cs"/>
              </a:rPr>
              <a:t>rape (21.3 all women), </a:t>
            </a:r>
            <a:r>
              <a:rPr lang="en-US" sz="1200" kern="1200" dirty="0">
                <a:solidFill>
                  <a:schemeClr val="tx1"/>
                </a:solidFill>
                <a:effectLst/>
                <a:latin typeface="+mn-lt"/>
                <a:ea typeface="+mn-ea"/>
                <a:cs typeface="+mn-cs"/>
              </a:rPr>
              <a:t>being </a:t>
            </a:r>
            <a:r>
              <a:rPr lang="en-US" sz="1200" b="1" kern="1200" dirty="0">
                <a:solidFill>
                  <a:schemeClr val="tx1"/>
                </a:solidFill>
                <a:effectLst/>
                <a:latin typeface="+mn-lt"/>
                <a:ea typeface="+mn-ea"/>
                <a:cs typeface="+mn-cs"/>
              </a:rPr>
              <a:t>made to penetrate </a:t>
            </a:r>
            <a:r>
              <a:rPr lang="en-US" sz="1200" kern="1200" dirty="0">
                <a:solidFill>
                  <a:schemeClr val="tx1"/>
                </a:solidFill>
                <a:effectLst/>
                <a:latin typeface="+mn-lt"/>
                <a:ea typeface="+mn-ea"/>
                <a:cs typeface="+mn-cs"/>
              </a:rPr>
              <a:t>someone else, </a:t>
            </a:r>
            <a:r>
              <a:rPr lang="en-US" sz="1200" b="1" kern="1200" dirty="0">
                <a:solidFill>
                  <a:schemeClr val="tx1"/>
                </a:solidFill>
                <a:effectLst/>
                <a:latin typeface="+mn-lt"/>
                <a:ea typeface="+mn-ea"/>
                <a:cs typeface="+mn-cs"/>
              </a:rPr>
              <a:t>sexual coercion, </a:t>
            </a:r>
            <a:r>
              <a:rPr lang="en-US" sz="1200" kern="1200" dirty="0">
                <a:solidFill>
                  <a:schemeClr val="tx1"/>
                </a:solidFill>
                <a:effectLst/>
                <a:latin typeface="+mn-lt"/>
                <a:ea typeface="+mn-ea"/>
                <a:cs typeface="+mn-cs"/>
              </a:rPr>
              <a:t>and/or </a:t>
            </a:r>
            <a:r>
              <a:rPr lang="en-US" sz="1200" b="1" kern="1200" dirty="0">
                <a:solidFill>
                  <a:schemeClr val="tx1"/>
                </a:solidFill>
                <a:effectLst/>
                <a:latin typeface="+mn-lt"/>
                <a:ea typeface="+mn-ea"/>
                <a:cs typeface="+mn-cs"/>
              </a:rPr>
              <a:t>unwanted sexual contact</a:t>
            </a:r>
            <a:r>
              <a:rPr lang="en-US" sz="1200" kern="1200" dirty="0">
                <a:solidFill>
                  <a:schemeClr val="tx1"/>
                </a:solidFill>
                <a:effectLst/>
                <a:latin typeface="+mn-lt"/>
                <a:ea typeface="+mn-ea"/>
                <a:cs typeface="+mn-cs"/>
              </a:rPr>
              <a:t>. </a:t>
            </a:r>
            <a:endParaRPr lang="en-US" dirty="0">
              <a:effectLs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Sev</a:t>
            </a:r>
            <a:r>
              <a:rPr lang="en-US" sz="1200" kern="1200" dirty="0">
                <a:solidFill>
                  <a:schemeClr val="tx1"/>
                </a:solidFill>
                <a:effectLst/>
                <a:latin typeface="+mn-lt"/>
                <a:ea typeface="+mn-ea"/>
                <a:cs typeface="+mn-cs"/>
              </a:rPr>
              <a:t>ere </a:t>
            </a:r>
            <a:r>
              <a:rPr lang="en-US" sz="1200" b="1" kern="1200" dirty="0">
                <a:solidFill>
                  <a:schemeClr val="tx1"/>
                </a:solidFill>
                <a:effectLst/>
                <a:latin typeface="+mn-lt"/>
                <a:ea typeface="+mn-ea"/>
                <a:cs typeface="+mn-cs"/>
              </a:rPr>
              <a:t>physical violence (21.4) </a:t>
            </a:r>
            <a:r>
              <a:rPr lang="en-US" sz="1200" kern="1200" dirty="0">
                <a:solidFill>
                  <a:schemeClr val="tx1"/>
                </a:solidFill>
                <a:effectLst/>
                <a:latin typeface="+mn-lt"/>
                <a:ea typeface="+mn-ea"/>
                <a:cs typeface="+mn-cs"/>
              </a:rPr>
              <a:t>includes </a:t>
            </a:r>
            <a:r>
              <a:rPr lang="en-US" sz="1200" b="1" kern="1200" dirty="0">
                <a:solidFill>
                  <a:schemeClr val="tx1"/>
                </a:solidFill>
                <a:effectLst/>
                <a:latin typeface="+mn-lt"/>
                <a:ea typeface="+mn-ea"/>
                <a:cs typeface="+mn-cs"/>
              </a:rPr>
              <a:t>hit with a fist </a:t>
            </a:r>
            <a:r>
              <a:rPr lang="en-US" sz="1200" kern="1200" dirty="0">
                <a:solidFill>
                  <a:schemeClr val="tx1"/>
                </a:solidFill>
                <a:effectLst/>
                <a:latin typeface="+mn-lt"/>
                <a:ea typeface="+mn-ea"/>
                <a:cs typeface="+mn-cs"/>
              </a:rPr>
              <a:t>or something hard, </a:t>
            </a:r>
            <a:r>
              <a:rPr lang="en-US" sz="1200" b="1" kern="1200" dirty="0">
                <a:solidFill>
                  <a:schemeClr val="tx1"/>
                </a:solidFill>
                <a:effectLst/>
                <a:latin typeface="+mn-lt"/>
                <a:ea typeface="+mn-ea"/>
                <a:cs typeface="+mn-cs"/>
              </a:rPr>
              <a:t>kicked</a:t>
            </a:r>
            <a:r>
              <a:rPr lang="en-US" sz="1200" kern="1200" dirty="0">
                <a:solidFill>
                  <a:schemeClr val="tx1"/>
                </a:solidFill>
                <a:effectLst/>
                <a:latin typeface="+mn-lt"/>
                <a:ea typeface="+mn-ea"/>
                <a:cs typeface="+mn-cs"/>
              </a:rPr>
              <a:t>, hurt by pulling hair, </a:t>
            </a:r>
            <a:r>
              <a:rPr lang="en-US" sz="1200" b="1" kern="1200" dirty="0">
                <a:solidFill>
                  <a:schemeClr val="tx1"/>
                </a:solidFill>
                <a:effectLst/>
                <a:latin typeface="+mn-lt"/>
                <a:ea typeface="+mn-ea"/>
                <a:cs typeface="+mn-cs"/>
              </a:rPr>
              <a:t>slammed against something, </a:t>
            </a:r>
            <a:r>
              <a:rPr lang="en-US" sz="1200" kern="1200" dirty="0">
                <a:solidFill>
                  <a:schemeClr val="tx1"/>
                </a:solidFill>
                <a:effectLst/>
                <a:latin typeface="+mn-lt"/>
                <a:ea typeface="+mn-ea"/>
                <a:cs typeface="+mn-cs"/>
              </a:rPr>
              <a:t>tried to </a:t>
            </a:r>
            <a:r>
              <a:rPr lang="en-US" sz="1200" b="1" kern="1200" dirty="0">
                <a:solidFill>
                  <a:schemeClr val="tx1"/>
                </a:solidFill>
                <a:effectLst/>
                <a:latin typeface="+mn-lt"/>
                <a:ea typeface="+mn-ea"/>
                <a:cs typeface="+mn-cs"/>
              </a:rPr>
              <a:t>hurt by choking </a:t>
            </a:r>
            <a:r>
              <a:rPr lang="en-US" sz="1200" kern="1200" dirty="0">
                <a:solidFill>
                  <a:schemeClr val="tx1"/>
                </a:solidFill>
                <a:effectLst/>
                <a:latin typeface="+mn-lt"/>
                <a:ea typeface="+mn-ea"/>
                <a:cs typeface="+mn-cs"/>
              </a:rPr>
              <a:t>or suffocating</a:t>
            </a:r>
            <a:r>
              <a:rPr lang="en-US" sz="1200" b="1" kern="1200" dirty="0">
                <a:solidFill>
                  <a:schemeClr val="tx1"/>
                </a:solidFill>
                <a:effectLst/>
                <a:latin typeface="+mn-lt"/>
                <a:ea typeface="+mn-ea"/>
                <a:cs typeface="+mn-cs"/>
              </a:rPr>
              <a:t>, beaten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burned </a:t>
            </a:r>
            <a:r>
              <a:rPr lang="en-US" sz="1200" kern="1200" dirty="0">
                <a:solidFill>
                  <a:schemeClr val="tx1"/>
                </a:solidFill>
                <a:effectLst/>
                <a:latin typeface="+mn-lt"/>
                <a:ea typeface="+mn-ea"/>
                <a:cs typeface="+mn-cs"/>
              </a:rPr>
              <a:t>on purpose, </a:t>
            </a:r>
            <a:r>
              <a:rPr lang="en-US" sz="1200" b="1" kern="1200" dirty="0">
                <a:solidFill>
                  <a:schemeClr val="tx1"/>
                </a:solidFill>
                <a:effectLst/>
                <a:latin typeface="+mn-lt"/>
                <a:ea typeface="+mn-ea"/>
                <a:cs typeface="+mn-cs"/>
              </a:rPr>
              <a:t>used a knife or gun.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IVP – Impact </a:t>
            </a:r>
            <a:r>
              <a:rPr lang="en-US" sz="1200" kern="1200" dirty="0">
                <a:solidFill>
                  <a:schemeClr val="tx1"/>
                </a:solidFill>
                <a:effectLst/>
                <a:latin typeface="+mn-lt"/>
                <a:ea typeface="+mn-ea"/>
                <a:cs typeface="+mn-cs"/>
              </a:rPr>
              <a:t>Includes experiencing any of the following: being </a:t>
            </a:r>
            <a:r>
              <a:rPr lang="en-US" sz="1200" b="1" kern="1200" dirty="0">
                <a:solidFill>
                  <a:schemeClr val="tx1"/>
                </a:solidFill>
                <a:effectLst/>
                <a:latin typeface="+mn-lt"/>
                <a:ea typeface="+mn-ea"/>
                <a:cs typeface="+mn-cs"/>
              </a:rPr>
              <a:t>fearfu</a:t>
            </a:r>
            <a:r>
              <a:rPr lang="en-US" sz="1200" kern="1200" dirty="0">
                <a:solidFill>
                  <a:schemeClr val="tx1"/>
                </a:solidFill>
                <a:effectLst/>
                <a:latin typeface="+mn-lt"/>
                <a:ea typeface="+mn-ea"/>
                <a:cs typeface="+mn-cs"/>
              </a:rPr>
              <a:t>l, </a:t>
            </a:r>
            <a:r>
              <a:rPr lang="en-US" sz="1200" b="1" kern="1200" dirty="0">
                <a:solidFill>
                  <a:schemeClr val="tx1"/>
                </a:solidFill>
                <a:effectLst/>
                <a:latin typeface="+mn-lt"/>
                <a:ea typeface="+mn-ea"/>
                <a:cs typeface="+mn-cs"/>
              </a:rPr>
              <a:t>concerned for safety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injury,</a:t>
            </a:r>
            <a:r>
              <a:rPr lang="en-US" sz="1200" kern="1200" dirty="0">
                <a:solidFill>
                  <a:schemeClr val="tx1"/>
                </a:solidFill>
                <a:effectLst/>
                <a:latin typeface="+mn-lt"/>
                <a:ea typeface="+mn-ea"/>
                <a:cs typeface="+mn-cs"/>
              </a:rPr>
              <a:t> need for medical care, </a:t>
            </a:r>
            <a:r>
              <a:rPr lang="en-US" sz="1200" b="1" kern="1200" dirty="0">
                <a:solidFill>
                  <a:schemeClr val="tx1"/>
                </a:solidFill>
                <a:effectLst/>
                <a:latin typeface="+mn-lt"/>
                <a:ea typeface="+mn-ea"/>
                <a:cs typeface="+mn-cs"/>
              </a:rPr>
              <a:t>needed help from law enforcement</a:t>
            </a:r>
            <a:r>
              <a:rPr lang="en-US" sz="1200" kern="1200" dirty="0">
                <a:solidFill>
                  <a:schemeClr val="tx1"/>
                </a:solidFill>
                <a:effectLst/>
                <a:latin typeface="+mn-lt"/>
                <a:ea typeface="+mn-ea"/>
                <a:cs typeface="+mn-cs"/>
              </a:rPr>
              <a:t>, missed at least one day of work, missed at least one day of school. </a:t>
            </a:r>
            <a:r>
              <a:rPr lang="en-US" sz="1200" b="1" kern="1200" dirty="0">
                <a:solidFill>
                  <a:schemeClr val="tx1"/>
                </a:solidFill>
                <a:effectLst/>
                <a:latin typeface="+mn-lt"/>
                <a:ea typeface="+mn-ea"/>
                <a:cs typeface="+mn-cs"/>
              </a:rPr>
              <a:t>PTSD</a:t>
            </a:r>
            <a:r>
              <a:rPr lang="en-US" sz="1200" kern="1200" dirty="0">
                <a:solidFill>
                  <a:schemeClr val="tx1"/>
                </a:solidFill>
                <a:effectLst/>
                <a:latin typeface="+mn-lt"/>
                <a:ea typeface="+mn-ea"/>
                <a:cs typeface="+mn-cs"/>
              </a:rPr>
              <a:t> any post-traumatic stress disorder symptoms, need for </a:t>
            </a:r>
            <a:r>
              <a:rPr lang="en-US" sz="1200" b="1" kern="1200" dirty="0">
                <a:solidFill>
                  <a:schemeClr val="tx1"/>
                </a:solidFill>
                <a:effectLst/>
                <a:latin typeface="+mn-lt"/>
                <a:ea typeface="+mn-ea"/>
                <a:cs typeface="+mn-cs"/>
              </a:rPr>
              <a:t>housing services,</a:t>
            </a:r>
            <a:r>
              <a:rPr lang="en-US" sz="1200" kern="1200" dirty="0">
                <a:solidFill>
                  <a:schemeClr val="tx1"/>
                </a:solidFill>
                <a:effectLst/>
                <a:latin typeface="+mn-lt"/>
                <a:ea typeface="+mn-ea"/>
                <a:cs typeface="+mn-cs"/>
              </a:rPr>
              <a:t> need for </a:t>
            </a:r>
            <a:r>
              <a:rPr lang="en-US" sz="1200" b="1" kern="1200" dirty="0">
                <a:solidFill>
                  <a:schemeClr val="tx1"/>
                </a:solidFill>
                <a:effectLst/>
                <a:latin typeface="+mn-lt"/>
                <a:ea typeface="+mn-ea"/>
                <a:cs typeface="+mn-cs"/>
              </a:rPr>
              <a:t>victim advocate </a:t>
            </a:r>
            <a:r>
              <a:rPr lang="en-US" sz="1200" kern="1200" dirty="0">
                <a:solidFill>
                  <a:schemeClr val="tx1"/>
                </a:solidFill>
                <a:effectLst/>
                <a:latin typeface="+mn-lt"/>
                <a:ea typeface="+mn-ea"/>
                <a:cs typeface="+mn-cs"/>
              </a:rPr>
              <a:t>services, need for legal services and contacting a </a:t>
            </a:r>
            <a:r>
              <a:rPr lang="en-US" sz="1200" b="1" kern="1200" dirty="0">
                <a:solidFill>
                  <a:schemeClr val="tx1"/>
                </a:solidFill>
                <a:effectLst/>
                <a:latin typeface="+mn-lt"/>
                <a:ea typeface="+mn-ea"/>
                <a:cs typeface="+mn-cs"/>
              </a:rPr>
              <a:t>crisis hotline. </a:t>
            </a:r>
            <a:br>
              <a:rPr lang="en-US" sz="1200" b="1" kern="1200" dirty="0">
                <a:solidFill>
                  <a:schemeClr val="tx1"/>
                </a:solidFill>
                <a:effectLst/>
                <a:latin typeface="+mn-lt"/>
                <a:ea typeface="+mn-ea"/>
                <a:cs typeface="+mn-cs"/>
              </a:rPr>
            </a:br>
            <a:endParaRPr lang="en-US" b="1" dirty="0">
              <a:effectLst/>
            </a:endParaRPr>
          </a:p>
          <a:p>
            <a:pPr lvl="1">
              <a:buFont typeface="Arial"/>
              <a:buChar char="•"/>
            </a:pPr>
            <a:r>
              <a:rPr lang="en-US" sz="11600" dirty="0"/>
              <a:t>All variables:                 </a:t>
            </a:r>
            <a:r>
              <a:rPr lang="en-US" sz="11600" dirty="0">
                <a:solidFill>
                  <a:srgbClr val="C00000"/>
                </a:solidFill>
              </a:rPr>
              <a:t>36.4%</a:t>
            </a:r>
            <a:r>
              <a:rPr lang="en-US" sz="11600" dirty="0"/>
              <a:t>,</a:t>
            </a:r>
            <a:r>
              <a:rPr lang="en-US" sz="11600" dirty="0">
                <a:solidFill>
                  <a:srgbClr val="C00000"/>
                </a:solidFill>
              </a:rPr>
              <a:t> 43.6</a:t>
            </a:r>
            <a:r>
              <a:rPr lang="en-US" sz="11600" dirty="0"/>
              <a:t> </a:t>
            </a:r>
            <a:r>
              <a:rPr lang="en-US" sz="11600" dirty="0">
                <a:solidFill>
                  <a:srgbClr val="C00000"/>
                </a:solidFill>
              </a:rPr>
              <a:t>million</a:t>
            </a:r>
          </a:p>
          <a:p>
            <a:pPr marL="457200" lvl="1" indent="0">
              <a:buNone/>
            </a:pPr>
            <a:endParaRPr lang="en-US" sz="11600" dirty="0"/>
          </a:p>
          <a:p>
            <a:pPr lvl="2"/>
            <a:r>
              <a:rPr lang="en-US" sz="11200" dirty="0"/>
              <a:t>Contact Sexual:  </a:t>
            </a:r>
            <a:r>
              <a:rPr lang="en-US" sz="11200" dirty="0">
                <a:solidFill>
                  <a:srgbClr val="C00000"/>
                </a:solidFill>
              </a:rPr>
              <a:t>18.3%</a:t>
            </a:r>
            <a:r>
              <a:rPr lang="en-US" sz="11200" dirty="0"/>
              <a:t>,</a:t>
            </a:r>
            <a:r>
              <a:rPr lang="en-US" sz="11200" dirty="0">
                <a:solidFill>
                  <a:srgbClr val="C00000"/>
                </a:solidFill>
              </a:rPr>
              <a:t> 21.9</a:t>
            </a:r>
            <a:r>
              <a:rPr lang="en-US" sz="11200" dirty="0"/>
              <a:t> </a:t>
            </a:r>
            <a:r>
              <a:rPr lang="en-US" sz="11200" dirty="0">
                <a:solidFill>
                  <a:srgbClr val="C00000"/>
                </a:solidFill>
              </a:rPr>
              <a:t>million</a:t>
            </a:r>
            <a:r>
              <a:rPr lang="en-US" sz="11200" dirty="0"/>
              <a:t>                    </a:t>
            </a:r>
          </a:p>
          <a:p>
            <a:pPr lvl="2"/>
            <a:r>
              <a:rPr lang="en-US" sz="11200" dirty="0"/>
              <a:t>Physical:              </a:t>
            </a:r>
            <a:r>
              <a:rPr lang="en-US" sz="11200" dirty="0">
                <a:solidFill>
                  <a:srgbClr val="C00000"/>
                </a:solidFill>
              </a:rPr>
              <a:t>30.6%</a:t>
            </a:r>
            <a:r>
              <a:rPr lang="en-US" sz="11200" dirty="0"/>
              <a:t>,</a:t>
            </a:r>
            <a:r>
              <a:rPr lang="en-US" sz="11200" dirty="0">
                <a:solidFill>
                  <a:srgbClr val="C00000"/>
                </a:solidFill>
              </a:rPr>
              <a:t> 36.6</a:t>
            </a:r>
            <a:r>
              <a:rPr lang="en-US" sz="11200" dirty="0"/>
              <a:t> </a:t>
            </a:r>
            <a:r>
              <a:rPr lang="en-US" sz="11200" dirty="0">
                <a:solidFill>
                  <a:srgbClr val="C00000"/>
                </a:solidFill>
              </a:rPr>
              <a:t>million</a:t>
            </a:r>
            <a:r>
              <a:rPr lang="en-US" sz="11200" dirty="0"/>
              <a:t> </a:t>
            </a:r>
          </a:p>
          <a:p>
            <a:pPr lvl="2"/>
            <a:r>
              <a:rPr lang="en-US" sz="11200" dirty="0"/>
              <a:t>Stalking:               </a:t>
            </a:r>
            <a:r>
              <a:rPr lang="en-US" sz="11200" dirty="0">
                <a:solidFill>
                  <a:srgbClr val="C00000"/>
                </a:solidFill>
              </a:rPr>
              <a:t>10.4%</a:t>
            </a:r>
            <a:r>
              <a:rPr lang="en-US" sz="11200" dirty="0"/>
              <a:t>,</a:t>
            </a:r>
            <a:r>
              <a:rPr lang="en-US" sz="11200" dirty="0">
                <a:solidFill>
                  <a:srgbClr val="C00000"/>
                </a:solidFill>
              </a:rPr>
              <a:t> 12.5</a:t>
            </a:r>
            <a:r>
              <a:rPr lang="en-US" sz="11200" dirty="0"/>
              <a:t> </a:t>
            </a:r>
            <a:r>
              <a:rPr lang="en-US" sz="11200" dirty="0">
                <a:solidFill>
                  <a:srgbClr val="C00000"/>
                </a:solidFill>
              </a:rPr>
              <a:t>million</a:t>
            </a:r>
            <a:r>
              <a:rPr lang="en-US" sz="11200" dirty="0"/>
              <a:t> </a:t>
            </a:r>
          </a:p>
          <a:p>
            <a:pPr marL="457200" lvl="1" indent="0">
              <a:buNone/>
            </a:pPr>
            <a:endParaRPr lang="en-US" sz="11600" dirty="0"/>
          </a:p>
          <a:p>
            <a:pPr lvl="1">
              <a:buFont typeface="Arial"/>
              <a:buChar char="•"/>
            </a:pPr>
            <a:r>
              <a:rPr lang="en-US" sz="11600" dirty="0"/>
              <a:t>IPV</a:t>
            </a:r>
            <a:r>
              <a:rPr lang="en-US" sz="11200" baseline="30000" dirty="0"/>
              <a:t>*</a:t>
            </a:r>
            <a:r>
              <a:rPr lang="en-US" sz="11600" dirty="0"/>
              <a:t>-Impact:                 </a:t>
            </a:r>
            <a:r>
              <a:rPr lang="en-US" sz="11600" dirty="0">
                <a:solidFill>
                  <a:srgbClr val="C00000"/>
                </a:solidFill>
              </a:rPr>
              <a:t>25.1%</a:t>
            </a:r>
            <a:r>
              <a:rPr lang="en-US" sz="11600" dirty="0"/>
              <a:t>,</a:t>
            </a:r>
            <a:r>
              <a:rPr lang="en-US" sz="11600" dirty="0">
                <a:solidFill>
                  <a:srgbClr val="C00000"/>
                </a:solidFill>
              </a:rPr>
              <a:t> 30.0</a:t>
            </a:r>
            <a:r>
              <a:rPr lang="en-US" sz="11600" dirty="0"/>
              <a:t> </a:t>
            </a:r>
            <a:r>
              <a:rPr lang="en-US" sz="11600" dirty="0">
                <a:solidFill>
                  <a:srgbClr val="C00000"/>
                </a:solidFill>
              </a:rPr>
              <a:t>million</a:t>
            </a:r>
            <a:r>
              <a:rPr lang="en-US" sz="11600" dirty="0"/>
              <a:t> </a:t>
            </a:r>
          </a:p>
          <a:p>
            <a:pPr marL="171450" indent="-171450">
              <a:buFont typeface="Arial" panose="020B0604020202020204" pitchFamily="34" charset="0"/>
              <a:buChar char="•"/>
            </a:pPr>
            <a:endParaRPr lang="en-US" b="1" dirty="0">
              <a:effectLst/>
            </a:endParaRPr>
          </a:p>
          <a:p>
            <a:pPr marL="457200" marR="0" lvl="1" indent="0" algn="l" defTabSz="457200" rtl="0" eaLnBrk="1" fontAlgn="auto" latinLnBrk="0" hangingPunct="1">
              <a:lnSpc>
                <a:spcPct val="100000"/>
              </a:lnSpc>
              <a:spcBef>
                <a:spcPts val="0"/>
              </a:spcBef>
              <a:spcAft>
                <a:spcPts val="0"/>
              </a:spcAft>
              <a:buClrTx/>
              <a:buSzTx/>
              <a:buFont typeface="Wingdings" charset="2"/>
              <a:buNone/>
              <a:tabLst/>
              <a:defRPr/>
            </a:pPr>
            <a:r>
              <a:rPr lang="en-US" sz="1200" kern="1200" dirty="0">
                <a:solidFill>
                  <a:schemeClr val="tx1"/>
                </a:solidFill>
                <a:effectLst/>
                <a:latin typeface="+mn-lt"/>
                <a:ea typeface="+mn-ea"/>
                <a:cs typeface="+mn-cs"/>
              </a:rPr>
              <a:t> </a:t>
            </a:r>
            <a:endParaRPr lang="en-US" dirty="0">
              <a:effectLst/>
            </a:endParaRPr>
          </a:p>
          <a:p>
            <a:pPr marL="628650" lvl="1" indent="-171450">
              <a:buFont typeface="Wingdings" charset="2"/>
              <a:buChar char="Ø"/>
            </a:pP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85</a:t>
            </a:fld>
            <a:endParaRPr lang="en-US"/>
          </a:p>
        </p:txBody>
      </p:sp>
    </p:spTree>
    <p:extLst>
      <p:ext uri="{BB962C8B-B14F-4D97-AF65-F5344CB8AC3E}">
        <p14:creationId xmlns:p14="http://schemas.microsoft.com/office/powerpoint/2010/main" val="13705254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Women: 95.8% – hetero. 2.2% bisexual, 1.3% lesbian. Total 3.8% Men; 96.8% heterosexual. 1.2% bisexual, 2.0% gay. Total 3.2% Grand total: 6.7%</a:t>
            </a:r>
            <a:br>
              <a:rPr lang="en-US" sz="1200" b="1" kern="1200" dirty="0">
                <a:solidFill>
                  <a:schemeClr val="tx1"/>
                </a:solidFill>
                <a:effectLst/>
                <a:latin typeface="+mn-lt"/>
                <a:ea typeface="+mn-ea"/>
                <a:cs typeface="+mn-cs"/>
              </a:rPr>
            </a:br>
            <a:endParaRPr lang="en-US" b="1" dirty="0">
              <a:effectLst/>
            </a:endParaRPr>
          </a:p>
          <a:p>
            <a:pPr lvl="1">
              <a:buFont typeface="Arial"/>
              <a:buChar char="•"/>
            </a:pPr>
            <a:r>
              <a:rPr lang="en-US" sz="11600" dirty="0"/>
              <a:t>Bisexual:                 </a:t>
            </a:r>
            <a:r>
              <a:rPr lang="en-US" sz="11600" dirty="0">
                <a:solidFill>
                  <a:srgbClr val="C00000"/>
                </a:solidFill>
              </a:rPr>
              <a:t>61.1%</a:t>
            </a:r>
            <a:r>
              <a:rPr lang="en-US" sz="11600" dirty="0"/>
              <a:t>,</a:t>
            </a:r>
            <a:r>
              <a:rPr lang="en-US" sz="11600" dirty="0">
                <a:solidFill>
                  <a:srgbClr val="C00000"/>
                </a:solidFill>
              </a:rPr>
              <a:t>   2.0</a:t>
            </a:r>
            <a:r>
              <a:rPr lang="en-US" sz="11600" dirty="0"/>
              <a:t> </a:t>
            </a:r>
            <a:r>
              <a:rPr lang="en-US" sz="11600" dirty="0">
                <a:solidFill>
                  <a:srgbClr val="C00000"/>
                </a:solidFill>
              </a:rPr>
              <a:t>million</a:t>
            </a:r>
          </a:p>
          <a:p>
            <a:pPr marL="457200" lvl="1" indent="0">
              <a:buNone/>
            </a:pPr>
            <a:endParaRPr lang="en-US" sz="4800" dirty="0"/>
          </a:p>
          <a:p>
            <a:pPr lvl="1">
              <a:buFont typeface="Arial"/>
              <a:buChar char="•"/>
            </a:pPr>
            <a:r>
              <a:rPr lang="en-US" sz="11600" dirty="0"/>
              <a:t>IPV-Impact:            </a:t>
            </a:r>
            <a:r>
              <a:rPr lang="en-US" sz="11600" dirty="0">
                <a:solidFill>
                  <a:srgbClr val="C00000"/>
                </a:solidFill>
              </a:rPr>
              <a:t>57.4%</a:t>
            </a:r>
            <a:r>
              <a:rPr lang="en-US" sz="11600" dirty="0"/>
              <a:t>,</a:t>
            </a:r>
            <a:r>
              <a:rPr lang="en-US" sz="11600" dirty="0">
                <a:solidFill>
                  <a:srgbClr val="C00000"/>
                </a:solidFill>
              </a:rPr>
              <a:t>   1.9</a:t>
            </a:r>
            <a:r>
              <a:rPr lang="en-US" sz="11600" dirty="0"/>
              <a:t> </a:t>
            </a:r>
            <a:r>
              <a:rPr lang="en-US" sz="11600" dirty="0">
                <a:solidFill>
                  <a:srgbClr val="C00000"/>
                </a:solidFill>
              </a:rPr>
              <a:t>million</a:t>
            </a:r>
          </a:p>
          <a:p>
            <a:pPr marL="457200" lvl="1" indent="0">
              <a:buNone/>
            </a:pPr>
            <a:endParaRPr lang="en-US" sz="8000" dirty="0"/>
          </a:p>
          <a:p>
            <a:pPr lvl="1">
              <a:buFont typeface="Arial"/>
              <a:buChar char="•"/>
            </a:pPr>
            <a:r>
              <a:rPr lang="en-US" sz="11600" dirty="0"/>
              <a:t>Lesbian:                 </a:t>
            </a:r>
            <a:r>
              <a:rPr lang="en-US" sz="11600" dirty="0">
                <a:solidFill>
                  <a:srgbClr val="C00000"/>
                </a:solidFill>
              </a:rPr>
              <a:t>43.8%</a:t>
            </a:r>
            <a:r>
              <a:rPr lang="en-US" sz="11600" dirty="0"/>
              <a:t>,</a:t>
            </a:r>
            <a:r>
              <a:rPr lang="en-US" sz="11600" dirty="0">
                <a:solidFill>
                  <a:srgbClr val="C00000"/>
                </a:solidFill>
              </a:rPr>
              <a:t> 714</a:t>
            </a:r>
            <a:r>
              <a:rPr lang="en-US" sz="11600" dirty="0"/>
              <a:t> </a:t>
            </a:r>
            <a:r>
              <a:rPr lang="en-US" sz="11600" dirty="0">
                <a:solidFill>
                  <a:srgbClr val="C00000"/>
                </a:solidFill>
              </a:rPr>
              <a:t>thousand</a:t>
            </a:r>
          </a:p>
          <a:p>
            <a:pPr marL="457200" lvl="1" indent="0">
              <a:buNone/>
            </a:pPr>
            <a:endParaRPr lang="en-US" sz="4800" dirty="0"/>
          </a:p>
          <a:p>
            <a:pPr lvl="1">
              <a:buFont typeface="Arial"/>
              <a:buChar char="•"/>
            </a:pPr>
            <a:r>
              <a:rPr lang="en-US" sz="11600" dirty="0"/>
              <a:t>IPV-Impact:           </a:t>
            </a:r>
            <a:r>
              <a:rPr lang="en-US" sz="11600" dirty="0">
                <a:solidFill>
                  <a:srgbClr val="C00000"/>
                </a:solidFill>
              </a:rPr>
              <a:t>33.5%</a:t>
            </a:r>
            <a:r>
              <a:rPr lang="en-US" sz="11600" dirty="0"/>
              <a:t>,</a:t>
            </a:r>
            <a:r>
              <a:rPr lang="en-US" sz="11600" dirty="0">
                <a:solidFill>
                  <a:srgbClr val="C00000"/>
                </a:solidFill>
              </a:rPr>
              <a:t> 547 thousand</a:t>
            </a:r>
            <a:r>
              <a:rPr lang="en-US" sz="11600" dirty="0"/>
              <a:t> </a:t>
            </a:r>
            <a:endParaRPr lang="en-US" b="1" dirty="0">
              <a:effectLst/>
            </a:endParaRPr>
          </a:p>
          <a:p>
            <a:pPr marL="457200" marR="0" lvl="1" indent="0" algn="l" defTabSz="457200" rtl="0" eaLnBrk="1" fontAlgn="auto" latinLnBrk="0" hangingPunct="1">
              <a:lnSpc>
                <a:spcPct val="100000"/>
              </a:lnSpc>
              <a:spcBef>
                <a:spcPts val="0"/>
              </a:spcBef>
              <a:spcAft>
                <a:spcPts val="0"/>
              </a:spcAft>
              <a:buClrTx/>
              <a:buSzTx/>
              <a:buFont typeface="Wingdings" charset="2"/>
              <a:buNone/>
              <a:tabLst/>
              <a:defRPr/>
            </a:pPr>
            <a:r>
              <a:rPr lang="en-US" sz="1200" kern="1200" dirty="0">
                <a:solidFill>
                  <a:schemeClr val="tx1"/>
                </a:solidFill>
                <a:effectLst/>
                <a:latin typeface="+mn-lt"/>
                <a:ea typeface="+mn-ea"/>
                <a:cs typeface="+mn-cs"/>
              </a:rPr>
              <a:t> </a:t>
            </a:r>
            <a:endParaRPr lang="en-US" dirty="0">
              <a:effectLst/>
            </a:endParaRPr>
          </a:p>
          <a:p>
            <a:pPr marL="628650" lvl="1" indent="-171450">
              <a:buFont typeface="Wingdings" charset="2"/>
              <a:buChar char="Ø"/>
            </a:pP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86</a:t>
            </a:fld>
            <a:endParaRPr lang="en-US"/>
          </a:p>
        </p:txBody>
      </p:sp>
    </p:spTree>
    <p:extLst>
      <p:ext uri="{BB962C8B-B14F-4D97-AF65-F5344CB8AC3E}">
        <p14:creationId xmlns:p14="http://schemas.microsoft.com/office/powerpoint/2010/main" val="23748301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57150">
              <a:buFont typeface="Arial"/>
              <a:buNone/>
            </a:pPr>
            <a:r>
              <a:rPr lang="en-US" sz="2600" b="1" dirty="0"/>
              <a:t>Expressive aggression</a:t>
            </a:r>
          </a:p>
          <a:p>
            <a:pPr marL="342900" lvl="1" indent="-342900">
              <a:buFont typeface="Arial" panose="020B0604020202020204" pitchFamily="34" charset="0"/>
              <a:buChar char="•"/>
            </a:pPr>
            <a:r>
              <a:rPr lang="en-US" sz="2400" dirty="0"/>
              <a:t>Acted very angry in a way that seemed dangerous</a:t>
            </a:r>
          </a:p>
          <a:p>
            <a:pPr marL="342900" lvl="1" indent="-342900">
              <a:buFont typeface="Arial" panose="020B0604020202020204" pitchFamily="34" charset="0"/>
              <a:buChar char="•"/>
            </a:pPr>
            <a:r>
              <a:rPr lang="en-US" sz="2400" dirty="0"/>
              <a:t>Told they were a loser, a failure, or not good enough</a:t>
            </a:r>
          </a:p>
          <a:p>
            <a:pPr marL="342900" lvl="1" indent="-342900">
              <a:buFont typeface="Arial" panose="020B0604020202020204" pitchFamily="34" charset="0"/>
              <a:buChar char="•"/>
            </a:pPr>
            <a:r>
              <a:rPr lang="en-US" sz="2400" dirty="0"/>
              <a:t>Called names like ugly, fat, crazy, stupid</a:t>
            </a:r>
          </a:p>
          <a:p>
            <a:pPr marL="342900" lvl="1" indent="-342900">
              <a:buFont typeface="Arial" panose="020B0604020202020204" pitchFamily="34" charset="0"/>
              <a:buChar char="•"/>
            </a:pPr>
            <a:r>
              <a:rPr lang="en-US" sz="2400" dirty="0"/>
              <a:t>Told no one else would want them</a:t>
            </a:r>
          </a:p>
          <a:p>
            <a:pPr marL="0" lvl="1" indent="-57150">
              <a:buFont typeface="Arial"/>
              <a:buNone/>
            </a:pPr>
            <a:r>
              <a:rPr lang="en-US" sz="2400" b="1" dirty="0"/>
              <a:t>Coercive Control</a:t>
            </a:r>
          </a:p>
          <a:p>
            <a:pPr marL="342900" lvl="1" indent="-342900">
              <a:buFont typeface="Arial" panose="020B0604020202020204" pitchFamily="34" charset="0"/>
              <a:buChar char="•"/>
            </a:pPr>
            <a:r>
              <a:rPr lang="en-US" sz="2200" dirty="0"/>
              <a:t>Tried to keep from seeing or talking to family or friends</a:t>
            </a:r>
          </a:p>
          <a:p>
            <a:pPr marL="342900" lvl="1" indent="-342900">
              <a:buFont typeface="Arial" panose="020B0604020202020204" pitchFamily="34" charset="0"/>
              <a:buChar char="•"/>
            </a:pPr>
            <a:r>
              <a:rPr lang="en-US" sz="2200" dirty="0"/>
              <a:t>Kept track of by demanding to know where you were and what you were doing</a:t>
            </a:r>
          </a:p>
          <a:p>
            <a:pPr lvl="1">
              <a:buFont typeface="Arial"/>
              <a:buChar char="•"/>
            </a:pPr>
            <a:r>
              <a:rPr lang="en-US" sz="8600" dirty="0"/>
              <a:t>All Psychological:  </a:t>
            </a:r>
            <a:r>
              <a:rPr lang="en-US" sz="8600" dirty="0">
                <a:solidFill>
                  <a:srgbClr val="C00000"/>
                </a:solidFill>
              </a:rPr>
              <a:t>36.4%</a:t>
            </a:r>
            <a:r>
              <a:rPr lang="en-US" sz="8600" dirty="0"/>
              <a:t>,</a:t>
            </a:r>
            <a:r>
              <a:rPr lang="en-US" sz="8600" dirty="0">
                <a:solidFill>
                  <a:srgbClr val="C00000"/>
                </a:solidFill>
              </a:rPr>
              <a:t> 43.6</a:t>
            </a:r>
            <a:r>
              <a:rPr lang="en-US" sz="8600" dirty="0"/>
              <a:t> </a:t>
            </a:r>
            <a:r>
              <a:rPr lang="en-US" sz="8600" dirty="0">
                <a:solidFill>
                  <a:srgbClr val="C00000"/>
                </a:solidFill>
              </a:rPr>
              <a:t>million</a:t>
            </a:r>
          </a:p>
          <a:p>
            <a:pPr marL="457200" lvl="1" indent="0">
              <a:buNone/>
            </a:pPr>
            <a:endParaRPr lang="en-US" sz="8600" dirty="0"/>
          </a:p>
          <a:p>
            <a:pPr lvl="2"/>
            <a:r>
              <a:rPr lang="en-US" sz="8200" dirty="0"/>
              <a:t>Expressive aggression:  </a:t>
            </a:r>
            <a:r>
              <a:rPr lang="en-US" sz="8200" dirty="0">
                <a:solidFill>
                  <a:srgbClr val="C00000"/>
                </a:solidFill>
              </a:rPr>
              <a:t>25.7%, 43.5.9 million</a:t>
            </a:r>
          </a:p>
          <a:p>
            <a:pPr marL="1314450" lvl="3" indent="0">
              <a:buNone/>
            </a:pPr>
            <a:r>
              <a:rPr lang="en-US" sz="8300" dirty="0">
                <a:solidFill>
                  <a:srgbClr val="C00000"/>
                </a:solidFill>
              </a:rPr>
              <a:t>Insult, humiliate …                    </a:t>
            </a:r>
          </a:p>
          <a:p>
            <a:pPr lvl="2"/>
            <a:r>
              <a:rPr lang="en-US" sz="8200" dirty="0"/>
              <a:t>Any coercive control:     </a:t>
            </a:r>
            <a:r>
              <a:rPr lang="en-US" sz="8200" dirty="0">
                <a:solidFill>
                  <a:srgbClr val="C00000"/>
                </a:solidFill>
              </a:rPr>
              <a:t>30.6%</a:t>
            </a:r>
            <a:r>
              <a:rPr lang="en-US" sz="8200" dirty="0"/>
              <a:t>,</a:t>
            </a:r>
            <a:r>
              <a:rPr lang="en-US" sz="8200" dirty="0">
                <a:solidFill>
                  <a:srgbClr val="C00000"/>
                </a:solidFill>
              </a:rPr>
              <a:t> 30.8</a:t>
            </a:r>
            <a:r>
              <a:rPr lang="en-US" sz="8200" dirty="0"/>
              <a:t> </a:t>
            </a:r>
            <a:r>
              <a:rPr lang="en-US" sz="8200" dirty="0">
                <a:solidFill>
                  <a:srgbClr val="C00000"/>
                </a:solidFill>
              </a:rPr>
              <a:t>million</a:t>
            </a:r>
            <a:r>
              <a:rPr lang="en-US" sz="8200" dirty="0"/>
              <a:t> </a:t>
            </a:r>
          </a:p>
          <a:p>
            <a:pPr marL="1314450" lvl="3" indent="0">
              <a:buNone/>
            </a:pPr>
            <a:r>
              <a:rPr lang="en-US" sz="8200" dirty="0">
                <a:solidFill>
                  <a:srgbClr val="C00000"/>
                </a:solidFill>
              </a:rPr>
              <a:t>Financial, isolate, threaten … </a:t>
            </a:r>
          </a:p>
          <a:p>
            <a:pPr marL="342900" lvl="1" indent="-342900">
              <a:buFont typeface="Arial" panose="020B0604020202020204" pitchFamily="34" charset="0"/>
              <a:buChar char="•"/>
            </a:pPr>
            <a:endParaRPr lang="en-US" sz="2200" dirty="0"/>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87</a:t>
            </a:fld>
            <a:endParaRPr lang="en-US"/>
          </a:p>
        </p:txBody>
      </p:sp>
    </p:spTree>
    <p:extLst>
      <p:ext uri="{BB962C8B-B14F-4D97-AF65-F5344CB8AC3E}">
        <p14:creationId xmlns:p14="http://schemas.microsoft.com/office/powerpoint/2010/main" val="29988681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Deportation for</a:t>
            </a:r>
            <a:r>
              <a:rPr lang="en-US" baseline="0" dirty="0"/>
              <a:t> undocumented persons.</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88</a:t>
            </a:fld>
            <a:endParaRPr lang="en-US"/>
          </a:p>
        </p:txBody>
      </p:sp>
    </p:spTree>
    <p:extLst>
      <p:ext uri="{BB962C8B-B14F-4D97-AF65-F5344CB8AC3E}">
        <p14:creationId xmlns:p14="http://schemas.microsoft.com/office/powerpoint/2010/main" val="2021716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2"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dirty="0"/>
              <a:t>This does </a:t>
            </a:r>
            <a:r>
              <a:rPr lang="en-US" dirty="0">
                <a:solidFill>
                  <a:srgbClr val="00B050"/>
                </a:solidFill>
              </a:rPr>
              <a:t>not</a:t>
            </a:r>
            <a:r>
              <a:rPr lang="en-US" dirty="0"/>
              <a:t> in any way intend to diminish </a:t>
            </a:r>
            <a:r>
              <a:rPr lang="en-US" dirty="0">
                <a:solidFill>
                  <a:srgbClr val="00B050"/>
                </a:solidFill>
              </a:rPr>
              <a:t>men’s suffering</a:t>
            </a:r>
            <a:r>
              <a:rPr lang="en-US" dirty="0"/>
              <a:t>. </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6</a:t>
            </a:fld>
            <a:endParaRPr lang="en-US"/>
          </a:p>
        </p:txBody>
      </p:sp>
    </p:spTree>
    <p:extLst>
      <p:ext uri="{BB962C8B-B14F-4D97-AF65-F5344CB8AC3E}">
        <p14:creationId xmlns:p14="http://schemas.microsoft.com/office/powerpoint/2010/main" val="13926525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a:buChar char="•"/>
            </a:pPr>
            <a:r>
              <a:rPr lang="en-US" sz="9600" dirty="0"/>
              <a:t>Multiracial: </a:t>
            </a:r>
            <a:r>
              <a:rPr lang="en-US" sz="9600" dirty="0">
                <a:solidFill>
                  <a:srgbClr val="C00000"/>
                </a:solidFill>
              </a:rPr>
              <a:t>53.8%</a:t>
            </a:r>
            <a:r>
              <a:rPr lang="en-US" sz="9600" dirty="0"/>
              <a:t>,</a:t>
            </a:r>
            <a:r>
              <a:rPr lang="en-US" sz="9600" dirty="0">
                <a:solidFill>
                  <a:srgbClr val="C00000"/>
                </a:solidFill>
              </a:rPr>
              <a:t> </a:t>
            </a:r>
            <a:r>
              <a:rPr lang="en-US" sz="9600" dirty="0"/>
              <a:t>or  </a:t>
            </a:r>
            <a:r>
              <a:rPr lang="en-US" sz="9600" dirty="0">
                <a:solidFill>
                  <a:srgbClr val="C00000"/>
                </a:solidFill>
              </a:rPr>
              <a:t>0.7</a:t>
            </a:r>
            <a:r>
              <a:rPr lang="en-US" sz="9600" dirty="0"/>
              <a:t> </a:t>
            </a:r>
            <a:r>
              <a:rPr lang="en-US" sz="9600" dirty="0">
                <a:solidFill>
                  <a:srgbClr val="C00000"/>
                </a:solidFill>
              </a:rPr>
              <a:t>million</a:t>
            </a:r>
            <a:endParaRPr lang="en-US" sz="9600" dirty="0"/>
          </a:p>
          <a:p>
            <a:pPr lvl="1">
              <a:buFont typeface="Arial"/>
              <a:buChar char="•"/>
            </a:pPr>
            <a:r>
              <a:rPr lang="en-US" sz="9600" dirty="0"/>
              <a:t>Am. Indian: </a:t>
            </a:r>
            <a:r>
              <a:rPr lang="en-US" sz="9600" dirty="0">
                <a:solidFill>
                  <a:srgbClr val="C00000"/>
                </a:solidFill>
              </a:rPr>
              <a:t>46.0%</a:t>
            </a:r>
            <a:r>
              <a:rPr lang="en-US" sz="9600" dirty="0"/>
              <a:t>,</a:t>
            </a:r>
            <a:r>
              <a:rPr lang="en-US" sz="9600" dirty="0">
                <a:solidFill>
                  <a:srgbClr val="C00000"/>
                </a:solidFill>
              </a:rPr>
              <a:t> </a:t>
            </a:r>
            <a:r>
              <a:rPr lang="en-US" sz="9600" dirty="0"/>
              <a:t>or  </a:t>
            </a:r>
            <a:r>
              <a:rPr lang="en-US" sz="9600" dirty="0">
                <a:solidFill>
                  <a:srgbClr val="C00000"/>
                </a:solidFill>
              </a:rPr>
              <a:t>0.4</a:t>
            </a:r>
            <a:r>
              <a:rPr lang="en-US" sz="9600" dirty="0"/>
              <a:t> </a:t>
            </a:r>
            <a:r>
              <a:rPr lang="en-US" sz="9600" dirty="0">
                <a:solidFill>
                  <a:srgbClr val="C00000"/>
                </a:solidFill>
              </a:rPr>
              <a:t>million</a:t>
            </a:r>
            <a:r>
              <a:rPr lang="en-US" sz="9600" dirty="0"/>
              <a:t>                    </a:t>
            </a:r>
          </a:p>
          <a:p>
            <a:pPr lvl="1">
              <a:buFont typeface="Arial"/>
              <a:buChar char="•"/>
            </a:pPr>
            <a:r>
              <a:rPr lang="en-US" sz="9600" dirty="0"/>
              <a:t>Black:          </a:t>
            </a:r>
            <a:r>
              <a:rPr lang="en-US" sz="9600" dirty="0">
                <a:solidFill>
                  <a:srgbClr val="C00000"/>
                </a:solidFill>
              </a:rPr>
              <a:t>43.7%</a:t>
            </a:r>
            <a:r>
              <a:rPr lang="en-US" sz="9600" dirty="0"/>
              <a:t>,</a:t>
            </a:r>
            <a:r>
              <a:rPr lang="en-US" sz="9600" dirty="0">
                <a:solidFill>
                  <a:srgbClr val="C00000"/>
                </a:solidFill>
              </a:rPr>
              <a:t> </a:t>
            </a:r>
            <a:r>
              <a:rPr lang="en-US" sz="9600" dirty="0"/>
              <a:t>or  </a:t>
            </a:r>
            <a:r>
              <a:rPr lang="en-US" sz="9600" dirty="0">
                <a:solidFill>
                  <a:srgbClr val="C00000"/>
                </a:solidFill>
              </a:rPr>
              <a:t>6.4</a:t>
            </a:r>
            <a:r>
              <a:rPr lang="en-US" sz="9600" dirty="0"/>
              <a:t> </a:t>
            </a:r>
            <a:r>
              <a:rPr lang="en-US" sz="9600" dirty="0">
                <a:solidFill>
                  <a:srgbClr val="C00000"/>
                </a:solidFill>
              </a:rPr>
              <a:t>million</a:t>
            </a:r>
            <a:r>
              <a:rPr lang="en-US" sz="9600" dirty="0"/>
              <a:t> </a:t>
            </a:r>
          </a:p>
          <a:p>
            <a:pPr lvl="1">
              <a:buFont typeface="Arial"/>
              <a:buChar char="•"/>
            </a:pPr>
            <a:r>
              <a:rPr lang="en-US" sz="9600" dirty="0"/>
              <a:t>Hispanic:     </a:t>
            </a:r>
            <a:r>
              <a:rPr lang="en-US" sz="9600" dirty="0">
                <a:solidFill>
                  <a:srgbClr val="C00000"/>
                </a:solidFill>
              </a:rPr>
              <a:t>37.1%</a:t>
            </a:r>
            <a:r>
              <a:rPr lang="en-US" sz="9600" dirty="0"/>
              <a:t>,</a:t>
            </a:r>
            <a:r>
              <a:rPr lang="en-US" sz="9600" dirty="0">
                <a:solidFill>
                  <a:srgbClr val="C00000"/>
                </a:solidFill>
              </a:rPr>
              <a:t> </a:t>
            </a:r>
            <a:r>
              <a:rPr lang="en-US" sz="9600" dirty="0"/>
              <a:t>or  </a:t>
            </a:r>
            <a:r>
              <a:rPr lang="en-US" sz="9600" dirty="0">
                <a:solidFill>
                  <a:srgbClr val="C00000"/>
                </a:solidFill>
              </a:rPr>
              <a:t>5.6</a:t>
            </a:r>
            <a:r>
              <a:rPr lang="en-US" sz="9600" dirty="0"/>
              <a:t> </a:t>
            </a:r>
            <a:r>
              <a:rPr lang="en-US" sz="9600" dirty="0">
                <a:solidFill>
                  <a:srgbClr val="C00000"/>
                </a:solidFill>
              </a:rPr>
              <a:t>million</a:t>
            </a:r>
            <a:r>
              <a:rPr lang="en-US" sz="9600" dirty="0"/>
              <a:t> </a:t>
            </a:r>
          </a:p>
          <a:p>
            <a:pPr lvl="1">
              <a:buFont typeface="Arial"/>
              <a:buChar char="•"/>
            </a:pPr>
            <a:r>
              <a:rPr lang="en-US" sz="9600" dirty="0"/>
              <a:t>White:          </a:t>
            </a:r>
            <a:r>
              <a:rPr lang="en-US" sz="9600" dirty="0">
                <a:solidFill>
                  <a:srgbClr val="C00000"/>
                </a:solidFill>
              </a:rPr>
              <a:t>34.6%</a:t>
            </a:r>
            <a:r>
              <a:rPr lang="en-US" sz="9600" dirty="0"/>
              <a:t>,</a:t>
            </a:r>
            <a:r>
              <a:rPr lang="en-US" sz="9600" dirty="0">
                <a:solidFill>
                  <a:srgbClr val="C00000"/>
                </a:solidFill>
              </a:rPr>
              <a:t> </a:t>
            </a:r>
            <a:r>
              <a:rPr lang="en-US" sz="9600" dirty="0"/>
              <a:t>or </a:t>
            </a:r>
            <a:r>
              <a:rPr lang="en-US" sz="9600" dirty="0">
                <a:solidFill>
                  <a:srgbClr val="C00000"/>
                </a:solidFill>
              </a:rPr>
              <a:t>28.1</a:t>
            </a:r>
            <a:r>
              <a:rPr lang="en-US" sz="9600" dirty="0"/>
              <a:t> </a:t>
            </a:r>
            <a:r>
              <a:rPr lang="en-US" sz="9600" dirty="0">
                <a:solidFill>
                  <a:srgbClr val="C00000"/>
                </a:solidFill>
              </a:rPr>
              <a:t>million</a:t>
            </a:r>
            <a:r>
              <a:rPr lang="en-US" sz="9600" dirty="0"/>
              <a:t> </a:t>
            </a:r>
          </a:p>
          <a:p>
            <a:pPr lvl="1">
              <a:buFont typeface="Arial"/>
              <a:buChar char="•"/>
            </a:pPr>
            <a:r>
              <a:rPr lang="en-US" sz="9600" dirty="0"/>
              <a:t>Asian:          </a:t>
            </a:r>
            <a:r>
              <a:rPr lang="en-US" sz="9600" dirty="0">
                <a:solidFill>
                  <a:srgbClr val="C00000"/>
                </a:solidFill>
              </a:rPr>
              <a:t>19.6%</a:t>
            </a:r>
            <a:r>
              <a:rPr lang="en-US" sz="9600" dirty="0"/>
              <a:t>,</a:t>
            </a:r>
            <a:r>
              <a:rPr lang="en-US" sz="9600" dirty="0">
                <a:solidFill>
                  <a:srgbClr val="C00000"/>
                </a:solidFill>
              </a:rPr>
              <a:t> </a:t>
            </a:r>
            <a:r>
              <a:rPr lang="en-US" sz="9600" dirty="0"/>
              <a:t>or  </a:t>
            </a:r>
            <a:r>
              <a:rPr lang="en-US" sz="9600" dirty="0">
                <a:solidFill>
                  <a:srgbClr val="C00000"/>
                </a:solidFill>
              </a:rPr>
              <a:t>1.1</a:t>
            </a:r>
            <a:r>
              <a:rPr lang="en-US" sz="9600" dirty="0"/>
              <a:t> </a:t>
            </a:r>
            <a:r>
              <a:rPr lang="en-US" sz="9600" dirty="0">
                <a:solidFill>
                  <a:srgbClr val="C00000"/>
                </a:solidFill>
              </a:rPr>
              <a:t>million</a:t>
            </a:r>
            <a:r>
              <a:rPr lang="en-US" sz="9600" dirty="0"/>
              <a:t> </a:t>
            </a:r>
          </a:p>
          <a:p>
            <a:pPr marL="400050" lvl="1" indent="0">
              <a:buNone/>
            </a:pPr>
            <a:r>
              <a:rPr lang="en-US" sz="9600" dirty="0"/>
              <a:t>                          </a:t>
            </a:r>
          </a:p>
          <a:p>
            <a:pPr marL="628650" lvl="1" indent="-171450">
              <a:buFont typeface="Wingdings" charset="2"/>
              <a:buChar char="Ø"/>
            </a:pPr>
            <a:endParaRPr lang="en-US" dirty="0"/>
          </a:p>
          <a:p>
            <a:pPr marL="628650" lvl="1" indent="-171450">
              <a:buFont typeface="Wingdings" charset="2"/>
              <a:buChar char="Ø"/>
            </a:pP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89</a:t>
            </a:fld>
            <a:endParaRPr lang="en-US"/>
          </a:p>
        </p:txBody>
      </p:sp>
    </p:spTree>
    <p:extLst>
      <p:ext uri="{BB962C8B-B14F-4D97-AF65-F5344CB8AC3E}">
        <p14:creationId xmlns:p14="http://schemas.microsoft.com/office/powerpoint/2010/main" val="31901428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Fact: Those under the influence of alcohol don’t beat up their bosses.</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90</a:t>
            </a:fld>
            <a:endParaRPr lang="en-US"/>
          </a:p>
        </p:txBody>
      </p:sp>
    </p:spTree>
    <p:extLst>
      <p:ext uri="{BB962C8B-B14F-4D97-AF65-F5344CB8AC3E}">
        <p14:creationId xmlns:p14="http://schemas.microsoft.com/office/powerpoint/2010/main" val="75128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7388"/>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8B0116-5172-0547-B1BE-F7840736433C}" type="slidenum">
              <a:rPr lang="en-US" smtClean="0"/>
              <a:t>91</a:t>
            </a:fld>
            <a:endParaRPr lang="en-US"/>
          </a:p>
        </p:txBody>
      </p:sp>
    </p:spTree>
    <p:extLst>
      <p:ext uri="{BB962C8B-B14F-4D97-AF65-F5344CB8AC3E}">
        <p14:creationId xmlns:p14="http://schemas.microsoft.com/office/powerpoint/2010/main" val="40880849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Time between incidences tends to shorten and frequency of incidences increases.</a:t>
            </a:r>
          </a:p>
        </p:txBody>
      </p:sp>
      <p:sp>
        <p:nvSpPr>
          <p:cNvPr id="4" name="Slide Number Placeholder 3"/>
          <p:cNvSpPr>
            <a:spLocks noGrp="1"/>
          </p:cNvSpPr>
          <p:nvPr>
            <p:ph type="sldNum" sz="quarter" idx="10"/>
          </p:nvPr>
        </p:nvSpPr>
        <p:spPr/>
        <p:txBody>
          <a:bodyPr/>
          <a:lstStyle/>
          <a:p>
            <a:fld id="{1B8B0116-5172-0547-B1BE-F7840736433C}" type="slidenum">
              <a:rPr lang="en-US" smtClean="0"/>
              <a:t>94</a:t>
            </a:fld>
            <a:endParaRPr lang="en-US"/>
          </a:p>
        </p:txBody>
      </p:sp>
    </p:spTree>
    <p:extLst>
      <p:ext uri="{BB962C8B-B14F-4D97-AF65-F5344CB8AC3E}">
        <p14:creationId xmlns:p14="http://schemas.microsoft.com/office/powerpoint/2010/main" val="33859082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buFont typeface="Wingdings" charset="2"/>
              <a:buChar char="Ø"/>
            </a:pPr>
            <a:r>
              <a:rPr lang="en-US" dirty="0"/>
              <a:t>These signs and symptoms</a:t>
            </a:r>
            <a:r>
              <a:rPr lang="en-US" baseline="0" dirty="0"/>
              <a:t> maybe the result of other factors.</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96</a:t>
            </a:fld>
            <a:endParaRPr lang="en-US"/>
          </a:p>
        </p:txBody>
      </p:sp>
    </p:spTree>
    <p:extLst>
      <p:ext uri="{BB962C8B-B14F-4D97-AF65-F5344CB8AC3E}">
        <p14:creationId xmlns:p14="http://schemas.microsoft.com/office/powerpoint/2010/main" val="2942560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98</a:t>
            </a:fld>
            <a:endParaRPr lang="en-US"/>
          </a:p>
        </p:txBody>
      </p:sp>
    </p:spTree>
    <p:extLst>
      <p:ext uri="{BB962C8B-B14F-4D97-AF65-F5344CB8AC3E}">
        <p14:creationId xmlns:p14="http://schemas.microsoft.com/office/powerpoint/2010/main" val="30914409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Cleaver </a:t>
            </a:r>
            <a:r>
              <a:rPr lang="mr-IN" dirty="0"/>
              <a:t>–</a:t>
            </a:r>
            <a:r>
              <a:rPr lang="en-US" dirty="0"/>
              <a:t> Hide abuse well.</a:t>
            </a:r>
          </a:p>
        </p:txBody>
      </p:sp>
      <p:sp>
        <p:nvSpPr>
          <p:cNvPr id="4" name="Slide Number Placeholder 3"/>
          <p:cNvSpPr>
            <a:spLocks noGrp="1"/>
          </p:cNvSpPr>
          <p:nvPr>
            <p:ph type="sldNum" sz="quarter" idx="10"/>
          </p:nvPr>
        </p:nvSpPr>
        <p:spPr/>
        <p:txBody>
          <a:bodyPr/>
          <a:lstStyle/>
          <a:p>
            <a:fld id="{1B8B0116-5172-0547-B1BE-F7840736433C}" type="slidenum">
              <a:rPr lang="en-US" smtClean="0"/>
              <a:t>100</a:t>
            </a:fld>
            <a:endParaRPr lang="en-US"/>
          </a:p>
        </p:txBody>
      </p:sp>
    </p:spTree>
    <p:extLst>
      <p:ext uri="{BB962C8B-B14F-4D97-AF65-F5344CB8AC3E}">
        <p14:creationId xmlns:p14="http://schemas.microsoft.com/office/powerpoint/2010/main" val="38790786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0" lvl="2" indent="-457200">
              <a:lnSpc>
                <a:spcPct val="90000"/>
              </a:lnSpc>
              <a:buSzPct val="90000"/>
              <a:buFont typeface="Wingdings" charset="2"/>
              <a:buChar char="Ø"/>
              <a:defRPr/>
            </a:pPr>
            <a:r>
              <a:rPr lang="en-US" sz="3100" dirty="0">
                <a:solidFill>
                  <a:srgbClr val="171717"/>
                </a:solidFill>
                <a:cs typeface="ＭＳ Ｐゴシック" charset="0"/>
              </a:rPr>
              <a:t>You feel it is necessary to get both sides of the story because…</a:t>
            </a:r>
          </a:p>
          <a:p>
            <a:pPr marL="1371600" lvl="2" indent="-457200">
              <a:lnSpc>
                <a:spcPct val="90000"/>
              </a:lnSpc>
              <a:buSzPct val="90000"/>
              <a:buFont typeface="Wingdings" charset="2"/>
              <a:buChar char="Ø"/>
              <a:defRPr/>
            </a:pPr>
            <a:r>
              <a:rPr lang="en-US" sz="3000" dirty="0">
                <a:solidFill>
                  <a:srgbClr val="171717"/>
                </a:solidFill>
                <a:cs typeface="ＭＳ Ｐゴシック" charset="0"/>
              </a:rPr>
              <a:t>You want to be fair.</a:t>
            </a:r>
          </a:p>
          <a:p>
            <a:pPr marL="1371600" lvl="2" indent="-457200">
              <a:lnSpc>
                <a:spcPct val="90000"/>
              </a:lnSpc>
              <a:buSzPct val="90000"/>
              <a:buFont typeface="Wingdings" charset="2"/>
              <a:buChar char="Ø"/>
              <a:defRPr/>
            </a:pPr>
            <a:r>
              <a:rPr lang="en-US" sz="3000" dirty="0">
                <a:solidFill>
                  <a:srgbClr val="171717"/>
                </a:solidFill>
                <a:cs typeface="ＭＳ Ｐゴシック" charset="0"/>
              </a:rPr>
              <a:t>You are afraid that the victim may be exaggerating or that the victim may be the cause of the problem</a:t>
            </a:r>
            <a:r>
              <a:rPr lang="en-US" sz="3000" dirty="0">
                <a:solidFill>
                  <a:srgbClr val="400080"/>
                </a:solidFill>
                <a:cs typeface="ＭＳ Ｐゴシック" charset="0"/>
              </a:rPr>
              <a:t>.</a:t>
            </a:r>
          </a:p>
          <a:p>
            <a:pPr marL="1371600" lvl="2" indent="-457200">
              <a:lnSpc>
                <a:spcPct val="90000"/>
              </a:lnSpc>
              <a:buSzPct val="90000"/>
              <a:buFont typeface="Wingdings" charset="2"/>
              <a:buChar char="Ø"/>
              <a:defRPr/>
            </a:pPr>
            <a:r>
              <a:rPr lang="en-US" sz="3000" dirty="0">
                <a:solidFill>
                  <a:srgbClr val="400080"/>
                </a:solidFill>
                <a:cs typeface="ＭＳ Ｐゴシック" charset="0"/>
              </a:rPr>
              <a:t>Same concept as couples counseling</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103</a:t>
            </a:fld>
            <a:endParaRPr lang="en-US"/>
          </a:p>
        </p:txBody>
      </p:sp>
    </p:spTree>
    <p:extLst>
      <p:ext uri="{BB962C8B-B14F-4D97-AF65-F5344CB8AC3E}">
        <p14:creationId xmlns:p14="http://schemas.microsoft.com/office/powerpoint/2010/main" val="25587297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3" indent="-457200" algn="l" defTabSz="457200" rtl="0" eaLnBrk="1" fontAlgn="auto" latinLnBrk="0" hangingPunct="1">
              <a:lnSpc>
                <a:spcPct val="100000"/>
              </a:lnSpc>
              <a:spcBef>
                <a:spcPts val="0"/>
              </a:spcBef>
              <a:spcAft>
                <a:spcPts val="0"/>
              </a:spcAft>
              <a:buClrTx/>
              <a:buSzTx/>
              <a:buFont typeface="Wingdings" charset="2"/>
              <a:buChar char="Ø"/>
              <a:tabLst/>
              <a:defRPr/>
            </a:pPr>
            <a:r>
              <a:rPr lang="en-US" sz="2800" dirty="0"/>
              <a:t>Do</a:t>
            </a:r>
            <a:r>
              <a:rPr lang="en-US" sz="2800" baseline="0" dirty="0"/>
              <a:t> not direct her </a:t>
            </a:r>
            <a:r>
              <a:rPr lang="en-US" sz="2800" dirty="0"/>
              <a:t>bring the abuser to church, or be a better Christian wife. </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111</a:t>
            </a:fld>
            <a:endParaRPr lang="en-US"/>
          </a:p>
        </p:txBody>
      </p:sp>
    </p:spTree>
    <p:extLst>
      <p:ext uri="{BB962C8B-B14F-4D97-AF65-F5344CB8AC3E}">
        <p14:creationId xmlns:p14="http://schemas.microsoft.com/office/powerpoint/2010/main" val="26292533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0" lvl="2" indent="-457200">
              <a:lnSpc>
                <a:spcPct val="90000"/>
              </a:lnSpc>
              <a:buSzPct val="90000"/>
              <a:buFont typeface="Wingdings" charset="2"/>
              <a:buChar char="Ø"/>
              <a:defRPr/>
            </a:pPr>
            <a:r>
              <a:rPr lang="en-US" sz="3100" dirty="0">
                <a:solidFill>
                  <a:srgbClr val="171717"/>
                </a:solidFill>
                <a:cs typeface="ＭＳ Ｐゴシック" charset="0"/>
              </a:rPr>
              <a:t>You feel it is necessary to get both sides of the story because…</a:t>
            </a:r>
          </a:p>
          <a:p>
            <a:pPr marL="1371600" lvl="2" indent="-457200">
              <a:lnSpc>
                <a:spcPct val="90000"/>
              </a:lnSpc>
              <a:buSzPct val="90000"/>
              <a:buFont typeface="Wingdings" charset="2"/>
              <a:buChar char="Ø"/>
              <a:defRPr/>
            </a:pPr>
            <a:r>
              <a:rPr lang="en-US" sz="3000" dirty="0">
                <a:solidFill>
                  <a:srgbClr val="171717"/>
                </a:solidFill>
                <a:cs typeface="ＭＳ Ｐゴシック" charset="0"/>
              </a:rPr>
              <a:t>You want to be fair.</a:t>
            </a:r>
          </a:p>
          <a:p>
            <a:pPr marL="1371600" lvl="2" indent="-457200">
              <a:lnSpc>
                <a:spcPct val="90000"/>
              </a:lnSpc>
              <a:buSzPct val="90000"/>
              <a:buFont typeface="Wingdings" charset="2"/>
              <a:buChar char="Ø"/>
              <a:defRPr/>
            </a:pPr>
            <a:r>
              <a:rPr lang="en-US" sz="3000" dirty="0">
                <a:solidFill>
                  <a:srgbClr val="171717"/>
                </a:solidFill>
                <a:cs typeface="ＭＳ Ｐゴシック" charset="0"/>
              </a:rPr>
              <a:t>You are afraid that the victim may be exaggerating or that the victim may be the cause of the problem</a:t>
            </a:r>
            <a:r>
              <a:rPr lang="en-US" sz="3000" dirty="0">
                <a:solidFill>
                  <a:srgbClr val="400080"/>
                </a:solidFill>
                <a:cs typeface="ＭＳ Ｐゴシック" charset="0"/>
              </a:rPr>
              <a:t>.</a:t>
            </a:r>
          </a:p>
          <a:p>
            <a:pPr marL="1371600" lvl="2" indent="-457200">
              <a:lnSpc>
                <a:spcPct val="90000"/>
              </a:lnSpc>
              <a:buSzPct val="90000"/>
              <a:buFont typeface="Wingdings" charset="2"/>
              <a:buChar char="Ø"/>
              <a:defRPr/>
            </a:pPr>
            <a:r>
              <a:rPr lang="en-US" sz="3000" dirty="0">
                <a:solidFill>
                  <a:srgbClr val="400080"/>
                </a:solidFill>
                <a:cs typeface="ＭＳ Ｐゴシック" charset="0"/>
              </a:rPr>
              <a:t>Same concept as couples counseling</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112</a:t>
            </a:fld>
            <a:endParaRPr lang="en-US"/>
          </a:p>
        </p:txBody>
      </p:sp>
    </p:spTree>
    <p:extLst>
      <p:ext uri="{BB962C8B-B14F-4D97-AF65-F5344CB8AC3E}">
        <p14:creationId xmlns:p14="http://schemas.microsoft.com/office/powerpoint/2010/main" val="401588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2"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sz="1400" dirty="0"/>
              <a:t>It is in the context of a dating, family, or household relationship</a:t>
            </a:r>
          </a:p>
          <a:p>
            <a:endParaRPr lang="en-US" sz="1400" dirty="0"/>
          </a:p>
        </p:txBody>
      </p:sp>
      <p:sp>
        <p:nvSpPr>
          <p:cNvPr id="4" name="Slide Number Placeholder 3"/>
          <p:cNvSpPr>
            <a:spLocks noGrp="1"/>
          </p:cNvSpPr>
          <p:nvPr>
            <p:ph type="sldNum" sz="quarter" idx="10"/>
          </p:nvPr>
        </p:nvSpPr>
        <p:spPr/>
        <p:txBody>
          <a:bodyPr/>
          <a:lstStyle/>
          <a:p>
            <a:fld id="{1B8B0116-5172-0547-B1BE-F7840736433C}" type="slidenum">
              <a:rPr lang="en-US" smtClean="0"/>
              <a:t>10</a:t>
            </a:fld>
            <a:endParaRPr lang="en-US"/>
          </a:p>
        </p:txBody>
      </p:sp>
    </p:spTree>
    <p:extLst>
      <p:ext uri="{BB962C8B-B14F-4D97-AF65-F5344CB8AC3E}">
        <p14:creationId xmlns:p14="http://schemas.microsoft.com/office/powerpoint/2010/main" val="11858149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3" indent="-457200" algn="l" defTabSz="457200" rtl="0" eaLnBrk="1" fontAlgn="auto" latinLnBrk="0" hangingPunct="1">
              <a:lnSpc>
                <a:spcPct val="100000"/>
              </a:lnSpc>
              <a:spcBef>
                <a:spcPts val="0"/>
              </a:spcBef>
              <a:spcAft>
                <a:spcPts val="0"/>
              </a:spcAft>
              <a:buClrTx/>
              <a:buSzTx/>
              <a:buFont typeface="Wingdings" charset="2"/>
              <a:buChar char="Ø"/>
              <a:tabLst/>
              <a:defRPr/>
            </a:pPr>
            <a:r>
              <a:rPr lang="en-US" sz="2800" dirty="0">
                <a:solidFill>
                  <a:srgbClr val="171717"/>
                </a:solidFill>
                <a:cs typeface="ＭＳ Ｐゴシック" charset="0"/>
              </a:rPr>
              <a:t>Your bias is to save the marriage. This</a:t>
            </a:r>
            <a:r>
              <a:rPr lang="en-US" sz="2800" baseline="0" dirty="0">
                <a:solidFill>
                  <a:srgbClr val="171717"/>
                </a:solidFill>
                <a:cs typeface="ＭＳ Ｐゴシック" charset="0"/>
              </a:rPr>
              <a:t> is a problem in the case of domestic violence.</a:t>
            </a:r>
            <a:endParaRPr lang="en-US" sz="2800" dirty="0">
              <a:solidFill>
                <a:srgbClr val="171717"/>
              </a:solidFill>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113</a:t>
            </a:fld>
            <a:endParaRPr lang="en-US"/>
          </a:p>
        </p:txBody>
      </p:sp>
    </p:spTree>
    <p:extLst>
      <p:ext uri="{BB962C8B-B14F-4D97-AF65-F5344CB8AC3E}">
        <p14:creationId xmlns:p14="http://schemas.microsoft.com/office/powerpoint/2010/main" val="7523759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sz="1200" dirty="0">
                <a:solidFill>
                  <a:srgbClr val="00B050"/>
                </a:solidFill>
              </a:rPr>
              <a:t>Accept</a:t>
            </a:r>
            <a:r>
              <a:rPr lang="en-US" sz="1200" dirty="0"/>
              <a:t> that children</a:t>
            </a:r>
            <a:r>
              <a:rPr lang="en-US" sz="1200" baseline="0" dirty="0"/>
              <a:t> </a:t>
            </a:r>
            <a:r>
              <a:rPr lang="en-US" sz="1200" dirty="0"/>
              <a:t>may not be willing or able to talk about it right away.</a:t>
            </a:r>
          </a:p>
          <a:p>
            <a:pPr marL="914400" lvl="2" indent="0" algn="r">
              <a:buNone/>
            </a:pPr>
            <a:endParaRPr lang="en-US" sz="1400" dirty="0"/>
          </a:p>
          <a:p>
            <a:pPr marL="628650" lvl="1"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115</a:t>
            </a:fld>
            <a:endParaRPr lang="en-US"/>
          </a:p>
        </p:txBody>
      </p:sp>
    </p:spTree>
    <p:extLst>
      <p:ext uri="{BB962C8B-B14F-4D97-AF65-F5344CB8AC3E}">
        <p14:creationId xmlns:p14="http://schemas.microsoft.com/office/powerpoint/2010/main" val="37983810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dirty="0"/>
              <a:t>Remorse,</a:t>
            </a:r>
            <a:r>
              <a:rPr lang="en-US" baseline="0" dirty="0"/>
              <a:t> being sorry, </a:t>
            </a:r>
            <a:r>
              <a:rPr lang="en-US" dirty="0"/>
              <a:t>is not the same as repentance, a change in behavior.</a:t>
            </a:r>
          </a:p>
          <a:p>
            <a:pPr marL="628650" lvl="1"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120</a:t>
            </a:fld>
            <a:endParaRPr lang="en-US"/>
          </a:p>
        </p:txBody>
      </p:sp>
    </p:spTree>
    <p:extLst>
      <p:ext uri="{BB962C8B-B14F-4D97-AF65-F5344CB8AC3E}">
        <p14:creationId xmlns:p14="http://schemas.microsoft.com/office/powerpoint/2010/main" val="1861707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Programs</a:t>
            </a:r>
            <a:r>
              <a:rPr lang="en-US" baseline="0" dirty="0"/>
              <a:t> tend not to be very effective.</a:t>
            </a:r>
          </a:p>
          <a:p>
            <a:pPr marL="628650" lvl="1" indent="-171450">
              <a:buFont typeface="Wingdings" charset="2"/>
              <a:buChar char="Ø"/>
            </a:pPr>
            <a:endParaRPr lang="en-US" baseline="0" dirty="0"/>
          </a:p>
          <a:p>
            <a:pPr marL="628650" lvl="1" indent="-171450">
              <a:buFont typeface="Wingdings" charset="2"/>
              <a:buChar char="Ø"/>
            </a:pPr>
            <a:r>
              <a:rPr lang="en-US" baseline="0" dirty="0"/>
              <a:t>A lot of work has to be done in this area.</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122</a:t>
            </a:fld>
            <a:endParaRPr lang="en-US"/>
          </a:p>
        </p:txBody>
      </p:sp>
    </p:spTree>
    <p:extLst>
      <p:ext uri="{BB962C8B-B14F-4D97-AF65-F5344CB8AC3E}">
        <p14:creationId xmlns:p14="http://schemas.microsoft.com/office/powerpoint/2010/main" val="33974757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We are advocates. Get the professionals involved.</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125</a:t>
            </a:fld>
            <a:endParaRPr lang="en-US"/>
          </a:p>
        </p:txBody>
      </p:sp>
    </p:spTree>
    <p:extLst>
      <p:ext uri="{BB962C8B-B14F-4D97-AF65-F5344CB8AC3E}">
        <p14:creationId xmlns:p14="http://schemas.microsoft.com/office/powerpoint/2010/main" val="9177830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advocates. Get the professionals involved.</a:t>
            </a:r>
          </a:p>
        </p:txBody>
      </p:sp>
      <p:sp>
        <p:nvSpPr>
          <p:cNvPr id="4" name="Slide Number Placeholder 3"/>
          <p:cNvSpPr>
            <a:spLocks noGrp="1"/>
          </p:cNvSpPr>
          <p:nvPr>
            <p:ph type="sldNum" sz="quarter" idx="10"/>
          </p:nvPr>
        </p:nvSpPr>
        <p:spPr/>
        <p:txBody>
          <a:bodyPr/>
          <a:lstStyle/>
          <a:p>
            <a:fld id="{1B8B0116-5172-0547-B1BE-F7840736433C}" type="slidenum">
              <a:rPr lang="en-US" smtClean="0"/>
              <a:t>126</a:t>
            </a:fld>
            <a:endParaRPr lang="en-US"/>
          </a:p>
        </p:txBody>
      </p:sp>
    </p:spTree>
    <p:extLst>
      <p:ext uri="{BB962C8B-B14F-4D97-AF65-F5344CB8AC3E}">
        <p14:creationId xmlns:p14="http://schemas.microsoft.com/office/powerpoint/2010/main" val="16418990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charset="0"/>
              <a:buChar char="•"/>
            </a:pPr>
            <a:r>
              <a:rPr lang="en-US" dirty="0"/>
              <a:t>Some abusers take heed. Those who do not are subject to legal consequences.  Depending upon the presiding judge, enforcement may be strong or weak. </a:t>
            </a:r>
          </a:p>
        </p:txBody>
      </p:sp>
      <p:sp>
        <p:nvSpPr>
          <p:cNvPr id="4" name="Slide Number Placeholder 3"/>
          <p:cNvSpPr>
            <a:spLocks noGrp="1"/>
          </p:cNvSpPr>
          <p:nvPr>
            <p:ph type="sldNum" sz="quarter" idx="10"/>
          </p:nvPr>
        </p:nvSpPr>
        <p:spPr/>
        <p:txBody>
          <a:bodyPr/>
          <a:lstStyle/>
          <a:p>
            <a:fld id="{1B8B0116-5172-0547-B1BE-F7840736433C}" type="slidenum">
              <a:rPr lang="en-US" smtClean="0"/>
              <a:t>127</a:t>
            </a:fld>
            <a:endParaRPr lang="en-US"/>
          </a:p>
        </p:txBody>
      </p:sp>
    </p:spTree>
    <p:extLst>
      <p:ext uri="{BB962C8B-B14F-4D97-AF65-F5344CB8AC3E}">
        <p14:creationId xmlns:p14="http://schemas.microsoft.com/office/powerpoint/2010/main" val="13597529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sz="1200" dirty="0">
                <a:solidFill>
                  <a:srgbClr val="00B050"/>
                </a:solidFill>
              </a:rPr>
              <a:t>The Hotline worker will determine </a:t>
            </a:r>
            <a:r>
              <a:rPr lang="en-US" sz="1200" dirty="0"/>
              <a:t>if the information given by the reporter meets the legal requirements to initiate an investigation. </a:t>
            </a:r>
            <a:endParaRPr lang="en-US" dirty="0"/>
          </a:p>
          <a:p>
            <a:pPr marL="628650" lvl="1" indent="-171450">
              <a:buFont typeface="Wingdings" charset="2"/>
              <a:buChar char="Ø"/>
            </a:pPr>
            <a:r>
              <a:rPr lang="en-US" dirty="0"/>
              <a:t>Mandated reporters are:</a:t>
            </a:r>
          </a:p>
          <a:p>
            <a:pPr marL="1085850" lvl="2" indent="-171450">
              <a:buFont typeface="Wingdings" charset="2"/>
              <a:buChar char="Ø"/>
            </a:pPr>
            <a:r>
              <a:rPr lang="en-US" dirty="0">
                <a:solidFill>
                  <a:srgbClr val="00B050"/>
                </a:solidFill>
              </a:rPr>
              <a:t>Members of the Clergy</a:t>
            </a:r>
          </a:p>
          <a:p>
            <a:pPr marL="1085850" lvl="2" indent="-171450">
              <a:buFont typeface="Wingdings" charset="2"/>
              <a:buChar char="Ø"/>
            </a:pPr>
            <a:r>
              <a:rPr lang="en-US" dirty="0"/>
              <a:t>Medical Personnel</a:t>
            </a:r>
          </a:p>
          <a:p>
            <a:pPr marL="1085850" lvl="2" indent="-171450">
              <a:buFont typeface="Wingdings" charset="2"/>
              <a:buChar char="Ø"/>
            </a:pPr>
            <a:r>
              <a:rPr lang="en-US" dirty="0"/>
              <a:t>School Personnel</a:t>
            </a:r>
          </a:p>
          <a:p>
            <a:pPr marL="1085850" lvl="2" indent="-171450">
              <a:buFont typeface="Wingdings" charset="2"/>
              <a:buChar char="Ø"/>
            </a:pPr>
            <a:r>
              <a:rPr lang="en-US" dirty="0"/>
              <a:t>Social Service/Mental Health Personnel</a:t>
            </a:r>
          </a:p>
          <a:p>
            <a:pPr marL="1085850" lvl="2" indent="-171450">
              <a:buFont typeface="Wingdings" charset="2"/>
              <a:buChar char="Ø"/>
            </a:pPr>
            <a:r>
              <a:rPr lang="en-US" dirty="0"/>
              <a:t>Law Enforcement Personnel</a:t>
            </a:r>
          </a:p>
          <a:p>
            <a:pPr marL="1085850" lvl="2" indent="-171450">
              <a:buFont typeface="Wingdings" charset="2"/>
              <a:buChar char="Ø"/>
            </a:pPr>
            <a:r>
              <a:rPr lang="en-US" dirty="0"/>
              <a:t>Child Care Personnel </a:t>
            </a:r>
          </a:p>
          <a:p>
            <a:pPr marL="628650" lvl="1" indent="-171450">
              <a:buFont typeface="Wingdings" charset="2"/>
              <a:buChar char="Ø"/>
            </a:pPr>
            <a:r>
              <a:rPr lang="en-US" dirty="0">
                <a:solidFill>
                  <a:srgbClr val="00B050"/>
                </a:solidFill>
              </a:rPr>
              <a:t>Ministry members are not mandated reporters.</a:t>
            </a:r>
          </a:p>
        </p:txBody>
      </p:sp>
      <p:sp>
        <p:nvSpPr>
          <p:cNvPr id="4" name="Slide Number Placeholder 3"/>
          <p:cNvSpPr>
            <a:spLocks noGrp="1"/>
          </p:cNvSpPr>
          <p:nvPr>
            <p:ph type="sldNum" sz="quarter" idx="10"/>
          </p:nvPr>
        </p:nvSpPr>
        <p:spPr/>
        <p:txBody>
          <a:bodyPr/>
          <a:lstStyle/>
          <a:p>
            <a:fld id="{1B8B0116-5172-0547-B1BE-F7840736433C}" type="slidenum">
              <a:rPr lang="en-US" smtClean="0"/>
              <a:t>131</a:t>
            </a:fld>
            <a:endParaRPr lang="en-US"/>
          </a:p>
        </p:txBody>
      </p:sp>
    </p:spTree>
    <p:extLst>
      <p:ext uri="{BB962C8B-B14F-4D97-AF65-F5344CB8AC3E}">
        <p14:creationId xmlns:p14="http://schemas.microsoft.com/office/powerpoint/2010/main" val="15993358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sz="1200" dirty="0">
                <a:solidFill>
                  <a:srgbClr val="C00000"/>
                </a:solidFill>
              </a:rPr>
              <a:t>Do not share clients’ names. </a:t>
            </a:r>
            <a:r>
              <a:rPr lang="en-US" sz="1200" dirty="0"/>
              <a:t>Ministry members do not need to know.</a:t>
            </a:r>
          </a:p>
          <a:p>
            <a:pPr marL="457200" lvl="1" indent="0">
              <a:buFont typeface="Arial" charset="0"/>
              <a:buNone/>
            </a:pP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132</a:t>
            </a:fld>
            <a:endParaRPr lang="en-US"/>
          </a:p>
        </p:txBody>
      </p:sp>
    </p:spTree>
    <p:extLst>
      <p:ext uri="{BB962C8B-B14F-4D97-AF65-F5344CB8AC3E}">
        <p14:creationId xmlns:p14="http://schemas.microsoft.com/office/powerpoint/2010/main" val="406453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We don’t</a:t>
            </a:r>
            <a:r>
              <a:rPr lang="en-US" baseline="0" dirty="0"/>
              <a:t> know why some kids learn and some kids don’t.</a:t>
            </a:r>
          </a:p>
          <a:p>
            <a:pPr marL="628650" lvl="1" indent="-171450">
              <a:buFont typeface="Wingdings" charset="2"/>
              <a:buChar char="Ø"/>
            </a:pPr>
            <a:r>
              <a:rPr lang="en-US" baseline="0" dirty="0"/>
              <a:t>Then there are  kids come from very healthy families and they turnout to be abusers.</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11</a:t>
            </a:fld>
            <a:endParaRPr lang="en-US"/>
          </a:p>
        </p:txBody>
      </p:sp>
    </p:spTree>
    <p:extLst>
      <p:ext uri="{BB962C8B-B14F-4D97-AF65-F5344CB8AC3E}">
        <p14:creationId xmlns:p14="http://schemas.microsoft.com/office/powerpoint/2010/main" val="2095481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You will see these</a:t>
            </a:r>
            <a:r>
              <a:rPr lang="en-US" baseline="0" dirty="0"/>
              <a:t> elements in the first person account.</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12</a:t>
            </a:fld>
            <a:endParaRPr lang="en-US"/>
          </a:p>
        </p:txBody>
      </p:sp>
    </p:spTree>
    <p:extLst>
      <p:ext uri="{BB962C8B-B14F-4D97-AF65-F5344CB8AC3E}">
        <p14:creationId xmlns:p14="http://schemas.microsoft.com/office/powerpoint/2010/main" val="3052860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charset="2"/>
              <a:buChar char="Ø"/>
            </a:pPr>
            <a:r>
              <a:rPr lang="en-US" dirty="0"/>
              <a:t>We have added Economic</a:t>
            </a:r>
            <a:r>
              <a:rPr lang="en-US" baseline="0" dirty="0"/>
              <a:t> because it is very frequently seen.</a:t>
            </a:r>
          </a:p>
          <a:p>
            <a:pPr marL="171450" indent="-171450">
              <a:buFont typeface="Wingdings" charset="2"/>
              <a:buChar char="Ø"/>
            </a:pPr>
            <a:r>
              <a:rPr lang="en-US" baseline="0" dirty="0"/>
              <a:t>Psychological includes emotional abuse.</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13</a:t>
            </a:fld>
            <a:endParaRPr lang="en-US"/>
          </a:p>
        </p:txBody>
      </p:sp>
    </p:spTree>
    <p:extLst>
      <p:ext uri="{BB962C8B-B14F-4D97-AF65-F5344CB8AC3E}">
        <p14:creationId xmlns:p14="http://schemas.microsoft.com/office/powerpoint/2010/main" val="94748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9854A7B-2D31-854F-8B0D-8DF8C249F8E7}" type="datetime1">
              <a:rPr lang="en-US" smtClean="0"/>
              <a:t>11/11/20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2682829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817419-2BE2-1C43-8160-E61917982003}" type="datetime1">
              <a:rPr lang="en-US" smtClean="0"/>
              <a:t>11/11/20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3961149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F4D79C-F18A-CA43-890A-B5D853F7C05C}" type="datetime1">
              <a:rPr lang="en-US" smtClean="0"/>
              <a:t>11/11/20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2389492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E05CB0-7732-F245-B5B5-360556CCA441}" type="datetime1">
              <a:rPr lang="en-US" smtClean="0"/>
              <a:t>11/11/20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3110397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D856B-4F8B-F54F-B18C-ECF460CDC916}" type="datetime1">
              <a:rPr lang="en-US" smtClean="0"/>
              <a:t>11/11/20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2483525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18DF07-0131-0047-87E7-ECC59EA07A85}" type="datetime1">
              <a:rPr lang="en-US" smtClean="0"/>
              <a:t>11/11/20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854611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85A689-D115-1B49-94BC-BD190D78E075}" type="datetime1">
              <a:rPr lang="en-US" smtClean="0"/>
              <a:t>11/11/20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2120498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5C7CB4-7D0A-2147-AC59-0BFED788671E}" type="datetime1">
              <a:rPr lang="en-US" smtClean="0"/>
              <a:t>11/11/20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1308391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03B44-D6C3-FB42-9BAB-6E8AC1AE3BEC}" type="datetime1">
              <a:rPr lang="en-US" smtClean="0"/>
              <a:t>11/11/20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4210072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5218FC-E55D-194F-8857-2353E2660413}" type="datetime1">
              <a:rPr lang="en-US" smtClean="0"/>
              <a:t>11/11/20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3225061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D38E21-5026-D74A-BF66-C899DF2DCB6D}" type="datetime1">
              <a:rPr lang="en-US" smtClean="0"/>
              <a:t>11/11/20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131129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E75A1A-BF17-D843-92F3-6EEE9D5C5558}" type="datetime1">
              <a:rPr lang="en-US" smtClean="0"/>
              <a:t>11/11/20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3C0F2-E4A7-234C-B8C5-7DB82017C726}" type="slidenum">
              <a:rPr lang="en-US" smtClean="0"/>
              <a:t>‹#›</a:t>
            </a:fld>
            <a:endParaRPr lang="en-US"/>
          </a:p>
        </p:txBody>
      </p:sp>
    </p:spTree>
    <p:extLst>
      <p:ext uri="{BB962C8B-B14F-4D97-AF65-F5344CB8AC3E}">
        <p14:creationId xmlns:p14="http://schemas.microsoft.com/office/powerpoint/2010/main" val="621386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vm.archchicago.org/human-dignity-solidarity/domestic-violence-outreach/resource-manual#traini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theduluthmodel.org/training/wheel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hyperlink" Target="http://illinoisattornerygeneral.gov/women/vittims.html"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hyperlink" Target="http://www.illinoisattorneygeneral.gov/women/victims.html" TargetMode="External"/></Relationships>
</file>

<file path=ppt/slides/_rels/slide128.xml.rels><?xml version="1.0" encoding="UTF-8" standalone="yes"?>
<Relationships xmlns="http://schemas.openxmlformats.org/package/2006/relationships"><Relationship Id="rId2" Type="http://schemas.openxmlformats.org/officeDocument/2006/relationships/hyperlink" Target="https://www.ilcadv.org/safety-planning-for-survivors/"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violenceprevention/pdf/nisvs_sofindings.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hyperlink" Target="https://www.illinois.gov/dcfs/safekids/reporting/Documents/CFS_1050-21_Mandated_Reporter_Manual.pdf"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womenofvalorministry.org/home_page0.aspx" TargetMode="External"/><Relationship Id="rId2" Type="http://schemas.openxmlformats.org/officeDocument/2006/relationships/hyperlink" Target="http://www.domesticviolenceoutreach.or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oyjIEZY-Wyo&amp;t=2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vetoviolence.cdc.gov/sites/vetoviolence.cdc.gov.apps.dating-matters-toolkit/themes/dmh_ng_bootstrap/assets/pdf/Educator-Training-Manual-Combined-PDF.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vetoviolence.cdc.gov/sites/vetoviolence.cdc.gov.apps.dating-matters-toolkit/themes/dmh_ng_bootstrap/assets/pdf/Educator-Training-Manual-Combined-PDF.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vetoviolence.cdc.gov/sites/vetoviolence.cdc.gov.apps.dating-matters-toolkit/themes/dmh_ng_bootstrap/assets/pdf/Educator-Training-Manual-Combined-PDF.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vetoviolence.cdc.gov/sites/vetoviolence.cdc.gov.apps.dating-matters-toolkit/themes/dmh_ng_bootstrap/assets/pdf/Educator-Training-Manual-Combined-PDF.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vetoviolence.cdc.gov/sites/vetoviolence.cdc.gov.apps.dating-matters-toolkit/themes/dmh_ng_bootstrap/assets/pdf/Educator-Training-Manual-Combined-PDF.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cdc.gov/violenceprevention/pdf/nisvs_sofindings.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loveisrespect.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rainn.org/"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usccb.org/issues-and-action/marriage-and-family/marriage/domestic-violence/when-i-call-for-help.cfm"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pvm.archchicago.org/human-dignity-solidarity/domestic-violence-outreach"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file:////var/folders/hr/ctl3w0_96wq43yh7hrb695q00000gn/T/com.microsoft.Word/WebArchiveCopyPasteTempFiles/heart.gif" TargetMode="External"/><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loveisrespect.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cdc.gov/violenceprevention/datingmatters/index.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youtube.com/watch?v=GBNHGi36nl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ww.youtube.com/watch?v=ID9STK-zdIg" TargetMode="External"/><Relationship Id="rId5" Type="http://schemas.openxmlformats.org/officeDocument/2006/relationships/hyperlink" Target="https://www.youtube.com/watch?v=JTIogIwn8U0" TargetMode="External"/><Relationship Id="rId4" Type="http://schemas.openxmlformats.org/officeDocument/2006/relationships/hyperlink" Target="https://pvm.archchicago.org/human-dignity-solidarity/domestic-violence-outreach/news-and-video-library"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pvm.archchicago.org/human-dignity-solidarity/domestic-violence-outreach/resource-manual" TargetMode="External"/><Relationship Id="rId2" Type="http://schemas.openxmlformats.org/officeDocument/2006/relationships/hyperlink" Target="http://www.domesticviolenceoutreach.org/"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womenofvalorministry.org/home_page0.aspx" TargetMode="External"/><Relationship Id="rId2" Type="http://schemas.openxmlformats.org/officeDocument/2006/relationships/hyperlink" Target="http://www.domesticviolenceoutreach.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V1yW5IsnSjo"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www.theduluthmodel.org/training/wheels.htm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www.cdc.gov/violenceprevention/pdf/nisvs_sofindings.pdf"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womenofvalorministry.org/home_page0.aspx" TargetMode="External"/><Relationship Id="rId2" Type="http://schemas.openxmlformats.org/officeDocument/2006/relationships/hyperlink" Target="http://www.domesticviolenceoutreach.org/"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6100" y="342107"/>
            <a:ext cx="7899400" cy="1448593"/>
          </a:xfrm>
        </p:spPr>
        <p:txBody>
          <a:bodyPr/>
          <a:lstStyle/>
          <a:p>
            <a:br>
              <a:rPr lang="en-US" dirty="0"/>
            </a:br>
            <a:r>
              <a:rPr lang="en-US" dirty="0"/>
              <a:t>Introductions</a:t>
            </a:r>
          </a:p>
        </p:txBody>
      </p:sp>
      <p:sp>
        <p:nvSpPr>
          <p:cNvPr id="6" name="Content Placeholder 5"/>
          <p:cNvSpPr>
            <a:spLocks noGrp="1"/>
          </p:cNvSpPr>
          <p:nvPr>
            <p:ph idx="1"/>
          </p:nvPr>
        </p:nvSpPr>
        <p:spPr/>
        <p:txBody>
          <a:bodyPr>
            <a:normAutofit/>
          </a:bodyPr>
          <a:lstStyle/>
          <a:p>
            <a:endParaRPr lang="en-US" dirty="0"/>
          </a:p>
          <a:p>
            <a:pPr marL="0" indent="0" algn="ctr">
              <a:buNone/>
            </a:pPr>
            <a:r>
              <a:rPr lang="en-US" sz="4000" dirty="0">
                <a:solidFill>
                  <a:srgbClr val="C01CB0"/>
                </a:solidFill>
              </a:rPr>
              <a:t>ACDVO</a:t>
            </a:r>
          </a:p>
          <a:p>
            <a:pPr marL="0" indent="0" algn="ctr">
              <a:buNone/>
            </a:pPr>
            <a:r>
              <a:rPr lang="en-US" sz="4000" dirty="0">
                <a:solidFill>
                  <a:srgbClr val="C01CB0"/>
                </a:solidFill>
              </a:rPr>
              <a:t>Domestic Violence Staff Seminar</a:t>
            </a:r>
          </a:p>
          <a:p>
            <a:pPr marL="0" indent="0" algn="ctr">
              <a:buNone/>
            </a:pPr>
            <a:endParaRPr lang="en-US" sz="1500" dirty="0"/>
          </a:p>
          <a:p>
            <a:pPr marL="0" indent="0" algn="ctr">
              <a:buNone/>
            </a:pPr>
            <a:r>
              <a:rPr lang="en-US" sz="2000" dirty="0"/>
              <a:t>For a copy of this slide deck see </a:t>
            </a:r>
            <a:r>
              <a:rPr lang="en-US" sz="2000" b="1" dirty="0"/>
              <a:t>Resource Manual </a:t>
            </a:r>
            <a:r>
              <a:rPr lang="en-US" sz="2000" dirty="0"/>
              <a:t>in the </a:t>
            </a:r>
            <a:r>
              <a:rPr lang="en-US" sz="2000" b="1" dirty="0"/>
              <a:t>Awareness </a:t>
            </a:r>
            <a:r>
              <a:rPr lang="en-US" sz="2000" dirty="0"/>
              <a:t>Section</a:t>
            </a:r>
            <a:r>
              <a:rPr lang="en-US" sz="2000" b="1" dirty="0"/>
              <a:t>.</a:t>
            </a:r>
            <a:r>
              <a:rPr lang="en-US" sz="2000" dirty="0"/>
              <a:t> </a:t>
            </a:r>
          </a:p>
          <a:p>
            <a:pPr marL="0" indent="0" algn="ctr">
              <a:buNone/>
            </a:pPr>
            <a:endParaRPr lang="en-US" sz="2000" dirty="0">
              <a:hlinkClick r:id="rId3"/>
            </a:endParaRPr>
          </a:p>
          <a:p>
            <a:pPr marL="0" indent="0" algn="ctr">
              <a:buNone/>
            </a:pPr>
            <a:r>
              <a:rPr lang="en-US" sz="2000" dirty="0">
                <a:hlinkClick r:id="rId3"/>
              </a:rPr>
              <a:t>https://pvm.archchicago.org/human-dignity-solidarity/domestic-violence-outreach/resource-manual - training</a:t>
            </a:r>
            <a:endParaRPr lang="en-US" sz="2000" dirty="0"/>
          </a:p>
          <a:p>
            <a:pPr marL="0" lvl="2" indent="0" algn="ctr">
              <a:buNone/>
            </a:pPr>
            <a:endParaRPr lang="en-US" sz="1700" dirty="0">
              <a:solidFill>
                <a:srgbClr val="002060"/>
              </a:solidFill>
            </a:endParaRPr>
          </a:p>
          <a:p>
            <a:pPr marL="0" lvl="2" indent="0" algn="ctr">
              <a:buNone/>
            </a:pPr>
            <a:r>
              <a:rPr lang="en-US" sz="1700" dirty="0">
                <a:solidFill>
                  <a:srgbClr val="002060"/>
                </a:solidFill>
              </a:rPr>
              <a:t> 2-Hours  -  September 2020</a:t>
            </a:r>
          </a:p>
          <a:p>
            <a:pPr marL="0" indent="0" algn="ctr">
              <a:buNone/>
            </a:pPr>
            <a:endParaRPr lang="en-US" sz="1700" dirty="0"/>
          </a:p>
        </p:txBody>
      </p:sp>
      <p:sp>
        <p:nvSpPr>
          <p:cNvPr id="4" name="Slide Number Placeholder 3"/>
          <p:cNvSpPr>
            <a:spLocks noGrp="1"/>
          </p:cNvSpPr>
          <p:nvPr>
            <p:ph type="sldNum" sz="quarter" idx="12"/>
          </p:nvPr>
        </p:nvSpPr>
        <p:spPr/>
        <p:txBody>
          <a:bodyPr/>
          <a:lstStyle/>
          <a:p>
            <a:fld id="{4813C0F2-E4A7-234C-B8C5-7DB82017C726}" type="slidenum">
              <a:rPr lang="en-US" smtClean="0"/>
              <a:t>1</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2107"/>
            <a:ext cx="9017000" cy="1880393"/>
          </a:xfrm>
          <a:prstGeom prst="rect">
            <a:avLst/>
          </a:prstGeom>
        </p:spPr>
      </p:pic>
      <p:sp>
        <p:nvSpPr>
          <p:cNvPr id="2" name="TextBox 1">
            <a:extLst>
              <a:ext uri="{FF2B5EF4-FFF2-40B4-BE49-F238E27FC236}">
                <a16:creationId xmlns:a16="http://schemas.microsoft.com/office/drawing/2014/main" id="{0264B1AE-D266-E14B-BE74-0CB8AE10EBA5}"/>
              </a:ext>
            </a:extLst>
          </p:cNvPr>
          <p:cNvSpPr txBox="1"/>
          <p:nvPr/>
        </p:nvSpPr>
        <p:spPr>
          <a:xfrm>
            <a:off x="10592790" y="27432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08877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p:sp>
        <p:nvSpPr>
          <p:cNvPr id="3" name="Content Placeholder 2"/>
          <p:cNvSpPr>
            <a:spLocks noGrp="1"/>
          </p:cNvSpPr>
          <p:nvPr>
            <p:ph idx="1"/>
          </p:nvPr>
        </p:nvSpPr>
        <p:spPr/>
        <p:txBody>
          <a:bodyPr/>
          <a:lstStyle/>
          <a:p>
            <a:pPr>
              <a:buFont typeface="Wingdings" charset="2"/>
              <a:buChar char="§"/>
            </a:pPr>
            <a:r>
              <a:rPr lang="en-US" dirty="0"/>
              <a:t>Domestic violence:</a:t>
            </a:r>
          </a:p>
          <a:p>
            <a:pPr lvl="1">
              <a:buFont typeface="Arial"/>
              <a:buChar char="•"/>
            </a:pPr>
            <a:endParaRPr lang="en-US" dirty="0"/>
          </a:p>
          <a:p>
            <a:pPr lvl="1">
              <a:buFont typeface="Arial"/>
              <a:buChar char="•"/>
            </a:pPr>
            <a:r>
              <a:rPr lang="en-US" sz="3200" dirty="0"/>
              <a:t>is a </a:t>
            </a:r>
            <a:r>
              <a:rPr lang="en-US" sz="3200" dirty="0">
                <a:solidFill>
                  <a:srgbClr val="C00000"/>
                </a:solidFill>
              </a:rPr>
              <a:t>pattern</a:t>
            </a:r>
            <a:r>
              <a:rPr lang="en-US" sz="3200" dirty="0"/>
              <a:t> of abuse used to exert </a:t>
            </a:r>
            <a:r>
              <a:rPr lang="en-US" sz="3200" dirty="0">
                <a:solidFill>
                  <a:srgbClr val="C00000"/>
                </a:solidFill>
              </a:rPr>
              <a:t>power and control </a:t>
            </a:r>
            <a:r>
              <a:rPr lang="en-US" sz="3200" dirty="0"/>
              <a:t>over another person.</a:t>
            </a:r>
          </a:p>
          <a:p>
            <a:pPr lvl="1">
              <a:buFont typeface="Arial"/>
              <a:buChar char="•"/>
            </a:pPr>
            <a:endParaRPr lang="en-US" dirty="0"/>
          </a:p>
          <a:p>
            <a:pPr lvl="1">
              <a:buFont typeface="Arial"/>
              <a:buChar char="•"/>
            </a:pPr>
            <a:endParaRPr lang="en-US" dirty="0"/>
          </a:p>
          <a:p>
            <a:pPr>
              <a:buFont typeface="Wingdings" charset="2"/>
              <a:buChar char="§"/>
            </a:pPr>
            <a:endParaRPr lang="en-US" dirty="0"/>
          </a:p>
          <a:p>
            <a:pPr marL="0" indent="0">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10</a:t>
            </a:fld>
            <a:endParaRPr lang="en-US"/>
          </a:p>
        </p:txBody>
      </p:sp>
    </p:spTree>
    <p:extLst>
      <p:ext uri="{BB962C8B-B14F-4D97-AF65-F5344CB8AC3E}">
        <p14:creationId xmlns:p14="http://schemas.microsoft.com/office/powerpoint/2010/main" val="96215726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Abusers</a:t>
            </a:r>
          </a:p>
        </p:txBody>
      </p:sp>
      <p:sp>
        <p:nvSpPr>
          <p:cNvPr id="3" name="Content Placeholder 2"/>
          <p:cNvSpPr>
            <a:spLocks noGrp="1"/>
          </p:cNvSpPr>
          <p:nvPr>
            <p:ph idx="1"/>
          </p:nvPr>
        </p:nvSpPr>
        <p:spPr/>
        <p:txBody>
          <a:bodyPr>
            <a:normAutofit/>
          </a:bodyPr>
          <a:lstStyle/>
          <a:p>
            <a:pPr marL="857250" lvl="2" indent="-457200">
              <a:buFont typeface="Wingdings" charset="2"/>
              <a:buChar char="§"/>
            </a:pPr>
            <a:r>
              <a:rPr lang="en-US" sz="3200" dirty="0">
                <a:solidFill>
                  <a:srgbClr val="C00000"/>
                </a:solidFill>
              </a:rPr>
              <a:t>Abusers – Jekyll-and-Hyde Personality</a:t>
            </a:r>
          </a:p>
          <a:p>
            <a:pPr marL="1200150" lvl="3" indent="-342900">
              <a:buFont typeface="Arial"/>
              <a:buChar char="•"/>
            </a:pPr>
            <a:r>
              <a:rPr lang="en-US" sz="3200" dirty="0"/>
              <a:t>Charming</a:t>
            </a:r>
          </a:p>
          <a:p>
            <a:pPr marL="1200150" lvl="3" indent="-342900">
              <a:buFont typeface="Arial"/>
              <a:buChar char="•"/>
            </a:pPr>
            <a:r>
              <a:rPr lang="en-US" sz="3200" dirty="0"/>
              <a:t>Nice</a:t>
            </a:r>
          </a:p>
          <a:p>
            <a:pPr marL="1200150" lvl="3" indent="-342900">
              <a:buFont typeface="Arial"/>
              <a:buChar char="•"/>
            </a:pPr>
            <a:r>
              <a:rPr lang="en-US" sz="3200" dirty="0"/>
              <a:t>Smart</a:t>
            </a:r>
          </a:p>
          <a:p>
            <a:pPr marL="1200150" lvl="3" indent="-342900">
              <a:buFont typeface="Arial"/>
              <a:buChar char="•"/>
            </a:pPr>
            <a:r>
              <a:rPr lang="en-US" sz="3200" dirty="0"/>
              <a:t>Clever</a:t>
            </a:r>
          </a:p>
          <a:p>
            <a:pPr marL="1200150" lvl="3" indent="-342900">
              <a:buFont typeface="Arial"/>
              <a:buChar char="•"/>
            </a:pPr>
            <a:r>
              <a:rPr lang="en-US" sz="3200" dirty="0">
                <a:solidFill>
                  <a:srgbClr val="C00000"/>
                </a:solidFill>
              </a:rPr>
              <a:t>Destructive</a:t>
            </a:r>
          </a:p>
          <a:p>
            <a:pPr marL="1200150" lvl="3" indent="-342900">
              <a:buFont typeface="Arial"/>
              <a:buChar char="•"/>
            </a:pPr>
            <a:endParaRPr lang="en-US" dirty="0"/>
          </a:p>
          <a:p>
            <a:pPr marL="400050" lvl="2"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100</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9561201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Abusers</a:t>
            </a:r>
          </a:p>
        </p:txBody>
      </p:sp>
      <p:sp>
        <p:nvSpPr>
          <p:cNvPr id="3" name="Content Placeholder 2"/>
          <p:cNvSpPr>
            <a:spLocks noGrp="1"/>
          </p:cNvSpPr>
          <p:nvPr>
            <p:ph idx="1"/>
          </p:nvPr>
        </p:nvSpPr>
        <p:spPr/>
        <p:txBody>
          <a:bodyPr>
            <a:normAutofit/>
          </a:bodyPr>
          <a:lstStyle/>
          <a:p>
            <a:pPr marL="857250" lvl="2" indent="-457200">
              <a:buFont typeface="Wingdings" charset="2"/>
              <a:buChar char="§"/>
            </a:pPr>
            <a:r>
              <a:rPr lang="en-US" sz="3200" dirty="0">
                <a:solidFill>
                  <a:srgbClr val="C00000"/>
                </a:solidFill>
              </a:rPr>
              <a:t>Abusers Often Claim to Be the Victim</a:t>
            </a:r>
          </a:p>
          <a:p>
            <a:pPr marL="1200150" lvl="3" indent="-342900">
              <a:buFont typeface="Arial"/>
              <a:buChar char="•"/>
            </a:pPr>
            <a:r>
              <a:rPr lang="en-US" sz="3200" dirty="0"/>
              <a:t>“It isn’t me!”</a:t>
            </a:r>
          </a:p>
          <a:p>
            <a:pPr marL="1200150" lvl="3" indent="-342900">
              <a:buFont typeface="Arial"/>
              <a:buChar char="•"/>
            </a:pPr>
            <a:endParaRPr lang="en-US" dirty="0"/>
          </a:p>
          <a:p>
            <a:pPr marL="1200150" lvl="3" indent="-342900">
              <a:buFont typeface="Arial"/>
              <a:buChar char="•"/>
            </a:pPr>
            <a:r>
              <a:rPr lang="en-US" sz="3200" dirty="0"/>
              <a:t>“You made me so mad. It is your fault I am the way that I am.”</a:t>
            </a:r>
          </a:p>
          <a:p>
            <a:pPr marL="1200150" lvl="3" indent="-342900">
              <a:buFont typeface="Arial"/>
              <a:buChar char="•"/>
            </a:pPr>
            <a:endParaRPr lang="en-US" dirty="0"/>
          </a:p>
          <a:p>
            <a:pPr marL="1200150" lvl="3" indent="-342900">
              <a:buFont typeface="Arial"/>
              <a:buChar char="•"/>
            </a:pPr>
            <a:r>
              <a:rPr lang="en-US" sz="3200" dirty="0"/>
              <a:t>“I was just defending myself.”</a:t>
            </a:r>
          </a:p>
          <a:p>
            <a:pPr marL="1200150" lvl="3" indent="-342900">
              <a:buFont typeface="Arial"/>
              <a:buChar char="•"/>
            </a:pPr>
            <a:endParaRPr lang="en-US" dirty="0"/>
          </a:p>
          <a:p>
            <a:pPr marL="400050" lvl="2"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101</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63254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pPr>
              <a:lnSpc>
                <a:spcPct val="90000"/>
              </a:lnSpc>
            </a:pPr>
            <a:r>
              <a:rPr lang="en-US" sz="3800" dirty="0">
                <a:solidFill>
                  <a:srgbClr val="FFFFFF"/>
                </a:solidFill>
              </a:rPr>
              <a:t> Interacting – Expanded -</a:t>
            </a:r>
          </a:p>
        </p:txBody>
      </p:sp>
      <p:sp>
        <p:nvSpPr>
          <p:cNvPr id="3" name="Content Placeholder 2"/>
          <p:cNvSpPr>
            <a:spLocks noGrp="1"/>
          </p:cNvSpPr>
          <p:nvPr>
            <p:ph idx="1"/>
          </p:nvPr>
        </p:nvSpPr>
        <p:spPr>
          <a:xfrm>
            <a:off x="4567930" y="801866"/>
            <a:ext cx="3979563" cy="5230634"/>
          </a:xfrm>
        </p:spPr>
        <p:txBody>
          <a:bodyPr anchor="ctr">
            <a:normAutofit/>
          </a:bodyPr>
          <a:lstStyle/>
          <a:p>
            <a:pPr lvl="1">
              <a:buFont typeface="Wingdings" charset="2"/>
              <a:buChar char="ü"/>
            </a:pPr>
            <a:endParaRPr lang="en-US" sz="2100" dirty="0">
              <a:solidFill>
                <a:srgbClr val="000000"/>
              </a:solidFill>
            </a:endParaRPr>
          </a:p>
          <a:p>
            <a:pPr lvl="1">
              <a:buFont typeface="Wingdings" charset="2"/>
              <a:buChar char="ü"/>
            </a:pPr>
            <a:endParaRPr lang="en-US" sz="2100" dirty="0">
              <a:solidFill>
                <a:srgbClr val="000000"/>
              </a:solidFill>
            </a:endParaRPr>
          </a:p>
          <a:p>
            <a:pPr lvl="1">
              <a:buFont typeface="Wingdings" charset="2"/>
              <a:buChar char="ü"/>
            </a:pPr>
            <a:endParaRPr lang="en-US" sz="2100" dirty="0">
              <a:solidFill>
                <a:srgbClr val="000000"/>
              </a:solidFill>
            </a:endParaRPr>
          </a:p>
          <a:p>
            <a:pPr lvl="1">
              <a:buFont typeface="Wingdings" charset="2"/>
              <a:buChar char="ü"/>
            </a:pPr>
            <a:endParaRPr lang="en-US" sz="2100" dirty="0">
              <a:solidFill>
                <a:srgbClr val="000000"/>
              </a:solidFill>
            </a:endParaRPr>
          </a:p>
          <a:p>
            <a:pPr lvl="1">
              <a:buFont typeface="Wingdings" charset="2"/>
              <a:buChar char="ü"/>
            </a:pPr>
            <a:endParaRPr lang="en-US" sz="2100" dirty="0">
              <a:solidFill>
                <a:srgbClr val="000000"/>
              </a:solidFill>
            </a:endParaRPr>
          </a:p>
          <a:p>
            <a:pPr lvl="1">
              <a:buFont typeface="Wingdings" charset="2"/>
              <a:buChar char="ü"/>
            </a:pPr>
            <a:endParaRPr lang="en-US" sz="2100" dirty="0">
              <a:solidFill>
                <a:srgbClr val="000000"/>
              </a:solidFill>
            </a:endParaRPr>
          </a:p>
          <a:p>
            <a:pPr lvl="1">
              <a:buFont typeface="Wingdings" charset="2"/>
              <a:buChar char="ü"/>
            </a:pPr>
            <a:r>
              <a:rPr lang="en-US" sz="2400" dirty="0">
                <a:solidFill>
                  <a:srgbClr val="000000"/>
                </a:solidFill>
              </a:rPr>
              <a:t>Victims</a:t>
            </a:r>
          </a:p>
          <a:p>
            <a:pPr lvl="1">
              <a:buFont typeface="Wingdings" charset="2"/>
              <a:buChar char="ü"/>
            </a:pPr>
            <a:r>
              <a:rPr lang="en-US" sz="2400" dirty="0">
                <a:solidFill>
                  <a:srgbClr val="000000"/>
                </a:solidFill>
              </a:rPr>
              <a:t>Children</a:t>
            </a:r>
          </a:p>
          <a:p>
            <a:pPr lvl="1">
              <a:buFont typeface="Wingdings" charset="2"/>
              <a:buChar char="ü"/>
            </a:pPr>
            <a:r>
              <a:rPr lang="en-US" sz="2400" dirty="0">
                <a:solidFill>
                  <a:srgbClr val="000000"/>
                </a:solidFill>
              </a:rPr>
              <a:t>Abusers</a:t>
            </a:r>
          </a:p>
          <a:p>
            <a:pPr lvl="1">
              <a:buFont typeface="Wingdings" charset="2"/>
              <a:buChar char="ü"/>
            </a:pPr>
            <a:endParaRPr lang="en-US" sz="2100" dirty="0">
              <a:solidFill>
                <a:srgbClr val="000000"/>
              </a:solidFill>
            </a:endParaRPr>
          </a:p>
          <a:p>
            <a:pPr lvl="1">
              <a:buFont typeface="Wingdings" charset="2"/>
              <a:buChar char="ü"/>
            </a:pPr>
            <a:endParaRPr lang="en-US" sz="2100" dirty="0">
              <a:solidFill>
                <a:srgbClr val="000000"/>
              </a:solidFill>
            </a:endParaRPr>
          </a:p>
          <a:p>
            <a:pPr marL="457200" lvl="1" indent="0">
              <a:buNone/>
            </a:pPr>
            <a:r>
              <a:rPr lang="en-US" sz="2100" dirty="0">
                <a:solidFill>
                  <a:srgbClr val="000000"/>
                </a:solidFill>
              </a:rPr>
              <a:t> </a:t>
            </a:r>
          </a:p>
          <a:p>
            <a:pPr marL="457200" lvl="1" indent="0">
              <a:buNone/>
            </a:pPr>
            <a:endParaRPr lang="en-US" sz="2100" dirty="0">
              <a:solidFill>
                <a:srgbClr val="000000"/>
              </a:solidFill>
            </a:endParaRPr>
          </a:p>
          <a:p>
            <a:pPr marL="457200" lvl="1" indent="0">
              <a:buNone/>
            </a:pPr>
            <a:endParaRPr lang="en-US" sz="2100" dirty="0">
              <a:solidFill>
                <a:srgbClr val="000000"/>
              </a:solidFill>
            </a:endParaRPr>
          </a:p>
          <a:p>
            <a:pPr marL="457200" lvl="1" indent="0">
              <a:buNone/>
            </a:pPr>
            <a:endParaRPr lang="en-US" sz="2100" dirty="0">
              <a:solidFill>
                <a:srgbClr val="000000"/>
              </a:solidFill>
            </a:endParaRPr>
          </a:p>
          <a:p>
            <a:pPr marL="457200" lvl="1" indent="0">
              <a:buNone/>
            </a:pPr>
            <a:endParaRPr lang="en-US" sz="2100" dirty="0">
              <a:solidFill>
                <a:srgbClr val="000000"/>
              </a:solidFill>
            </a:endParaRPr>
          </a:p>
          <a:p>
            <a:pPr marL="457200" lvl="1" indent="0">
              <a:buNone/>
            </a:pPr>
            <a:endParaRPr lang="en-US" sz="2100" dirty="0">
              <a:solidFill>
                <a:srgbClr val="000000"/>
              </a:solidFill>
            </a:endParaRPr>
          </a:p>
          <a:p>
            <a:pPr marL="457200" lvl="1" indent="0">
              <a:buNone/>
            </a:pPr>
            <a:endParaRPr lang="en-US" sz="2100" dirty="0">
              <a:solidFill>
                <a:srgbClr val="000000"/>
              </a:solidFill>
            </a:endParaRPr>
          </a:p>
          <a:p>
            <a:pPr marL="457200" lvl="1" indent="0">
              <a:buNone/>
            </a:pPr>
            <a:endParaRPr lang="en-US" sz="2100" dirty="0">
              <a:solidFill>
                <a:srgbClr val="000000"/>
              </a:solidFill>
            </a:endParaRPr>
          </a:p>
          <a:p>
            <a:pPr marL="457200" lvl="1" indent="0">
              <a:buNone/>
            </a:pPr>
            <a:endParaRPr lang="en-US" sz="2100" dirty="0">
              <a:solidFill>
                <a:srgbClr val="000000"/>
              </a:solidFill>
            </a:endParaRPr>
          </a:p>
          <a:p>
            <a:pPr marL="457200" lvl="1" indent="0">
              <a:buNone/>
            </a:pPr>
            <a:endParaRPr lang="en-US" sz="2100" dirty="0">
              <a:solidFill>
                <a:srgbClr val="000000"/>
              </a:solidFill>
            </a:endParaRPr>
          </a:p>
          <a:p>
            <a:pPr marL="457200" lvl="1" indent="0">
              <a:buNone/>
            </a:pPr>
            <a:endParaRPr lang="en-US" sz="2100" dirty="0">
              <a:solidFill>
                <a:srgbClr val="000000"/>
              </a:solidFill>
            </a:endParaRPr>
          </a:p>
          <a:p>
            <a:pPr marL="457200" lvl="1" indent="0">
              <a:buNone/>
            </a:pPr>
            <a:endParaRPr lang="en-US" sz="2100" dirty="0">
              <a:solidFill>
                <a:srgbClr val="000000"/>
              </a:solidFill>
            </a:endParaRPr>
          </a:p>
        </p:txBody>
      </p:sp>
      <p:sp>
        <p:nvSpPr>
          <p:cNvPr id="4" name="Slide Number Placeholder 3"/>
          <p:cNvSpPr>
            <a:spLocks noGrp="1"/>
          </p:cNvSpPr>
          <p:nvPr>
            <p:ph type="sldNum" sz="quarter" idx="12"/>
          </p:nvPr>
        </p:nvSpPr>
        <p:spPr>
          <a:xfrm>
            <a:off x="8119447" y="6223702"/>
            <a:ext cx="428046" cy="314067"/>
          </a:xfrm>
        </p:spPr>
        <p:txBody>
          <a:bodyPr>
            <a:normAutofit/>
          </a:bodyPr>
          <a:lstStyle/>
          <a:p>
            <a:pPr>
              <a:spcAft>
                <a:spcPts val="600"/>
              </a:spcAft>
            </a:pPr>
            <a:fld id="{4813C0F2-E4A7-234C-B8C5-7DB82017C726}" type="slidenum">
              <a:rPr lang="en-US" sz="900">
                <a:solidFill>
                  <a:srgbClr val="898989"/>
                </a:solidFill>
              </a:rPr>
              <a:pPr>
                <a:spcAft>
                  <a:spcPts val="600"/>
                </a:spcAft>
              </a:pPr>
              <a:t>102</a:t>
            </a:fld>
            <a:endParaRPr lang="en-US" sz="900">
              <a:solidFill>
                <a:srgbClr val="898989"/>
              </a:solidFill>
            </a:endParaRPr>
          </a:p>
        </p:txBody>
      </p:sp>
    </p:spTree>
    <p:extLst>
      <p:ext uri="{BB962C8B-B14F-4D97-AF65-F5344CB8AC3E}">
        <p14:creationId xmlns:p14="http://schemas.microsoft.com/office/powerpoint/2010/main" val="197022174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a:bodyPr>
          <a:lstStyle/>
          <a:p>
            <a:pPr lvl="1">
              <a:lnSpc>
                <a:spcPct val="90000"/>
              </a:lnSpc>
              <a:buSzPct val="90000"/>
              <a:buFont typeface="Wingdings" charset="2"/>
              <a:buChar char="§"/>
              <a:defRPr/>
            </a:pPr>
            <a:r>
              <a:rPr lang="en-US" sz="3200" dirty="0">
                <a:solidFill>
                  <a:srgbClr val="00B050"/>
                </a:solidFill>
              </a:rPr>
              <a:t>Listen</a:t>
            </a:r>
          </a:p>
          <a:p>
            <a:pPr lvl="1">
              <a:lnSpc>
                <a:spcPct val="90000"/>
              </a:lnSpc>
              <a:buSzPct val="90000"/>
              <a:buFont typeface="Wingdings" charset="2"/>
              <a:buChar char="§"/>
              <a:defRPr/>
            </a:pPr>
            <a:endParaRPr lang="en-US" sz="3200" dirty="0">
              <a:solidFill>
                <a:srgbClr val="00B050"/>
              </a:solidFill>
            </a:endParaRPr>
          </a:p>
          <a:p>
            <a:pPr lvl="1">
              <a:lnSpc>
                <a:spcPct val="90000"/>
              </a:lnSpc>
              <a:buSzPct val="90000"/>
              <a:buFont typeface="Wingdings" charset="2"/>
              <a:buChar char="§"/>
              <a:defRPr/>
            </a:pPr>
            <a:r>
              <a:rPr lang="en-US" sz="3200" dirty="0">
                <a:solidFill>
                  <a:srgbClr val="00B050"/>
                </a:solidFill>
              </a:rPr>
              <a:t>Acknowledge</a:t>
            </a:r>
          </a:p>
          <a:p>
            <a:pPr marL="457200" lvl="1" indent="0">
              <a:lnSpc>
                <a:spcPct val="90000"/>
              </a:lnSpc>
              <a:buSzPct val="90000"/>
              <a:buNone/>
              <a:defRPr/>
            </a:pPr>
            <a:endParaRPr lang="en-US" sz="3200" dirty="0">
              <a:solidFill>
                <a:srgbClr val="00B050"/>
              </a:solidFill>
            </a:endParaRPr>
          </a:p>
          <a:p>
            <a:pPr lvl="1">
              <a:lnSpc>
                <a:spcPct val="90000"/>
              </a:lnSpc>
              <a:buSzPct val="90000"/>
              <a:buFont typeface="Wingdings" charset="2"/>
              <a:buChar char="§"/>
              <a:defRPr/>
            </a:pPr>
            <a:r>
              <a:rPr lang="en-US" sz="3200" dirty="0">
                <a:solidFill>
                  <a:srgbClr val="00B050"/>
                </a:solidFill>
              </a:rPr>
              <a:t>Connect</a:t>
            </a:r>
          </a:p>
          <a:p>
            <a:pPr marL="457200" lvl="1" indent="0">
              <a:lnSpc>
                <a:spcPct val="90000"/>
              </a:lnSpc>
              <a:buSzPct val="90000"/>
              <a:buNone/>
              <a:defRPr/>
            </a:pPr>
            <a:endParaRPr lang="en-US" sz="3200" dirty="0">
              <a:solidFill>
                <a:srgbClr val="C00000"/>
              </a:solidFill>
            </a:endParaRPr>
          </a:p>
          <a:p>
            <a:pPr marL="457200" lvl="1" indent="0">
              <a:lnSpc>
                <a:spcPct val="90000"/>
              </a:lnSpc>
              <a:buSzPct val="90000"/>
              <a:buNone/>
              <a:defRPr/>
            </a:pPr>
            <a:endParaRPr lang="en-US" sz="2200" dirty="0">
              <a:solidFill>
                <a:srgbClr val="171717"/>
              </a:solidFill>
              <a:cs typeface="ＭＳ Ｐゴシック" charset="0"/>
            </a:endParaRPr>
          </a:p>
          <a:p>
            <a:pPr marL="457200" lvl="1" indent="0">
              <a:buNone/>
            </a:pPr>
            <a:endParaRPr lang="en-US" dirty="0"/>
          </a:p>
          <a:p>
            <a:pPr lvl="1">
              <a:buFont typeface="Arial"/>
              <a:buChar char="•"/>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103</a:t>
            </a:fld>
            <a:endParaRPr lang="en-US"/>
          </a:p>
        </p:txBody>
      </p:sp>
      <p:pic>
        <p:nvPicPr>
          <p:cNvPr id="5" name="Picture 4">
            <a:extLst>
              <a:ext uri="{FF2B5EF4-FFF2-40B4-BE49-F238E27FC236}">
                <a16:creationId xmlns:a16="http://schemas.microsoft.com/office/drawing/2014/main" id="{6854C85F-2D60-2845-9349-59B6BB35D16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0071704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Interaction</a:t>
            </a:r>
          </a:p>
        </p:txBody>
      </p:sp>
      <p:sp>
        <p:nvSpPr>
          <p:cNvPr id="3" name="Content Placeholder 2"/>
          <p:cNvSpPr>
            <a:spLocks noGrp="1"/>
          </p:cNvSpPr>
          <p:nvPr>
            <p:ph idx="1"/>
          </p:nvPr>
        </p:nvSpPr>
        <p:spPr/>
        <p:txBody>
          <a:bodyPr>
            <a:normAutofit/>
          </a:bodyPr>
          <a:lstStyle/>
          <a:p>
            <a:pPr marL="800100" lvl="2" indent="0">
              <a:buNone/>
            </a:pPr>
            <a:endParaRPr lang="en-US" sz="3200" dirty="0"/>
          </a:p>
          <a:p>
            <a:pPr marL="0" indent="0" algn="ctr">
              <a:buNone/>
            </a:pPr>
            <a:r>
              <a:rPr lang="en-US" sz="4400" dirty="0">
                <a:solidFill>
                  <a:srgbClr val="C00000"/>
                </a:solidFill>
              </a:rPr>
              <a:t>Do No Harm!</a:t>
            </a:r>
          </a:p>
          <a:p>
            <a:pPr marL="800100" lvl="2" indent="0">
              <a:buNone/>
            </a:pPr>
            <a:endParaRPr lang="en-US" sz="4800" dirty="0"/>
          </a:p>
          <a:p>
            <a:pPr marL="800100" lvl="2" indent="0" algn="ctr">
              <a:buNone/>
            </a:pPr>
            <a:r>
              <a:rPr lang="en-US" sz="3200" dirty="0"/>
              <a:t>If you are not sure of a course of action, </a:t>
            </a:r>
            <a:r>
              <a:rPr lang="en-US" sz="3200" b="1" dirty="0"/>
              <a:t>talk to a professional</a:t>
            </a:r>
            <a:r>
              <a:rPr lang="en-US" sz="3200" dirty="0"/>
              <a:t>.</a:t>
            </a:r>
          </a:p>
          <a:p>
            <a:pPr marL="1314450" lvl="2" indent="-514350">
              <a:buFont typeface="Courier New"/>
              <a:buChar char="o"/>
            </a:pPr>
            <a:endParaRPr lang="en-US" sz="3200" dirty="0"/>
          </a:p>
          <a:p>
            <a:pPr marL="1314450" lvl="2" indent="-514350">
              <a:buFont typeface="Courier New"/>
              <a:buChar char="o"/>
            </a:pPr>
            <a:endParaRPr lang="en-US" sz="3200" dirty="0"/>
          </a:p>
          <a:p>
            <a:pPr marL="1314450" lvl="2" indent="-514350">
              <a:buFont typeface="Courier New"/>
              <a:buChar char="o"/>
            </a:pPr>
            <a:endParaRPr lang="en-US" sz="3200" dirty="0"/>
          </a:p>
          <a:p>
            <a:pPr marL="1314450" lvl="2" indent="-514350">
              <a:buFont typeface="Courier New"/>
              <a:buChar char="o"/>
            </a:pPr>
            <a:endParaRPr lang="en-US" sz="3200" dirty="0"/>
          </a:p>
          <a:p>
            <a:pPr marL="800100" lvl="2" indent="0" algn="r">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104</a:t>
            </a:fld>
            <a:endParaRPr lang="en-US"/>
          </a:p>
        </p:txBody>
      </p:sp>
    </p:spTree>
    <p:extLst>
      <p:ext uri="{BB962C8B-B14F-4D97-AF65-F5344CB8AC3E}">
        <p14:creationId xmlns:p14="http://schemas.microsoft.com/office/powerpoint/2010/main" val="32023305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fontScale="70000" lnSpcReduction="20000"/>
          </a:bodyPr>
          <a:lstStyle/>
          <a:p>
            <a:pPr marL="400050" lvl="2" indent="0">
              <a:buClr>
                <a:schemeClr val="tx1"/>
              </a:buClr>
              <a:buSzPct val="90000"/>
              <a:buNone/>
              <a:defRPr/>
            </a:pPr>
            <a:endParaRPr lang="en-US" sz="2600" dirty="0"/>
          </a:p>
          <a:p>
            <a:pPr marL="1314450" lvl="3" indent="-457200">
              <a:buClr>
                <a:schemeClr val="tx1"/>
              </a:buClr>
              <a:buSzPct val="90000"/>
              <a:buFont typeface="Arial"/>
              <a:buChar char="•"/>
              <a:defRPr/>
            </a:pPr>
            <a:r>
              <a:rPr lang="en-US" sz="3400" dirty="0">
                <a:cs typeface="ＭＳ Ｐゴシック" charset="0"/>
              </a:rPr>
              <a:t>Be sensitive to any comments about or signs of domestic violence. </a:t>
            </a:r>
          </a:p>
          <a:p>
            <a:pPr marL="857250" lvl="3" indent="0">
              <a:buClr>
                <a:schemeClr val="tx1"/>
              </a:buClr>
              <a:buSzPct val="90000"/>
              <a:buNone/>
              <a:defRPr/>
            </a:pPr>
            <a:endParaRPr lang="en-US" sz="3400" dirty="0">
              <a:cs typeface="ＭＳ Ｐゴシック" charset="0"/>
            </a:endParaRPr>
          </a:p>
          <a:p>
            <a:pPr marL="1314450" lvl="3" indent="-457200">
              <a:buClr>
                <a:schemeClr val="tx1"/>
              </a:buClr>
              <a:buSzPct val="90000"/>
              <a:buFont typeface="Arial"/>
              <a:buChar char="•"/>
              <a:defRPr/>
            </a:pPr>
            <a:r>
              <a:rPr lang="en-US" sz="3400" dirty="0">
                <a:cs typeface="ＭＳ Ｐゴシック" charset="0"/>
              </a:rPr>
              <a:t>Talk in private if she or he agrees.</a:t>
            </a:r>
          </a:p>
          <a:p>
            <a:pPr marL="1314450" lvl="3" indent="-457200">
              <a:buClr>
                <a:schemeClr val="tx1"/>
              </a:buClr>
              <a:buSzPct val="90000"/>
              <a:buFont typeface="Arial"/>
              <a:buChar char="•"/>
              <a:defRPr/>
            </a:pPr>
            <a:endParaRPr lang="en-US" sz="3400" dirty="0">
              <a:cs typeface="ＭＳ Ｐゴシック" charset="0"/>
            </a:endParaRPr>
          </a:p>
          <a:p>
            <a:pPr marL="1314450" lvl="3" indent="-457200">
              <a:buClr>
                <a:schemeClr val="tx1"/>
              </a:buClr>
              <a:buSzPct val="90000"/>
              <a:buFont typeface="Arial"/>
              <a:buChar char="•"/>
              <a:defRPr/>
            </a:pPr>
            <a:r>
              <a:rPr lang="en-US" sz="3400" dirty="0">
                <a:cs typeface="ＭＳ Ｐゴシック" charset="0"/>
              </a:rPr>
              <a:t>Respect victim’s choices.</a:t>
            </a:r>
          </a:p>
          <a:p>
            <a:pPr marL="1314450" lvl="3" indent="-457200">
              <a:buClr>
                <a:schemeClr val="tx1"/>
              </a:buClr>
              <a:buSzPct val="90000"/>
              <a:buFont typeface="Arial"/>
              <a:buChar char="•"/>
              <a:defRPr/>
            </a:pPr>
            <a:endParaRPr lang="en-US" sz="3400" dirty="0">
              <a:cs typeface="ＭＳ Ｐゴシック" charset="0"/>
            </a:endParaRPr>
          </a:p>
          <a:p>
            <a:pPr marL="1314450" lvl="3" indent="-457200">
              <a:buClr>
                <a:schemeClr val="tx1"/>
              </a:buClr>
              <a:buSzPct val="90000"/>
              <a:buFont typeface="Arial"/>
              <a:buChar char="•"/>
              <a:defRPr/>
            </a:pPr>
            <a:r>
              <a:rPr lang="en-US" sz="3400" dirty="0">
                <a:cs typeface="ＭＳ Ｐゴシック" charset="0"/>
              </a:rPr>
              <a:t>Empower.</a:t>
            </a:r>
          </a:p>
          <a:p>
            <a:pPr marL="1314450" lvl="3" indent="-457200">
              <a:buClr>
                <a:schemeClr val="tx1"/>
              </a:buClr>
              <a:buSzPct val="90000"/>
              <a:buFont typeface="Arial"/>
              <a:buChar char="•"/>
              <a:defRPr/>
            </a:pPr>
            <a:endParaRPr lang="en-US" sz="3400" dirty="0">
              <a:cs typeface="ＭＳ Ｐゴシック" charset="0"/>
            </a:endParaRPr>
          </a:p>
          <a:p>
            <a:pPr marL="1314450" lvl="3" indent="-457200">
              <a:buClr>
                <a:schemeClr val="tx1"/>
              </a:buClr>
              <a:buSzPct val="90000"/>
              <a:buFont typeface="Arial"/>
              <a:buChar char="•"/>
              <a:defRPr/>
            </a:pPr>
            <a:r>
              <a:rPr lang="en-US" sz="3400" dirty="0">
                <a:cs typeface="ＭＳ Ｐゴシック" charset="0"/>
              </a:rPr>
              <a:t>You cannot rescue the victim.</a:t>
            </a:r>
          </a:p>
          <a:p>
            <a:pPr marL="857250" lvl="3" indent="0">
              <a:buClr>
                <a:schemeClr val="tx1"/>
              </a:buClr>
              <a:buSzPct val="90000"/>
              <a:buNone/>
              <a:defRPr/>
            </a:pPr>
            <a:endParaRPr lang="en-US" sz="2800" dirty="0"/>
          </a:p>
          <a:p>
            <a:pPr marL="457200" lvl="1" indent="0">
              <a:buNone/>
            </a:pPr>
            <a:r>
              <a:rPr lang="en-US" sz="1900" dirty="0"/>
              <a:t> </a:t>
            </a:r>
          </a:p>
          <a:p>
            <a:pPr lvl="1" algn="r">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105</a:t>
            </a:fld>
            <a:endParaRPr lang="en-US"/>
          </a:p>
        </p:txBody>
      </p:sp>
    </p:spTree>
    <p:extLst>
      <p:ext uri="{BB962C8B-B14F-4D97-AF65-F5344CB8AC3E}">
        <p14:creationId xmlns:p14="http://schemas.microsoft.com/office/powerpoint/2010/main" val="359578145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a:solidFill>
                  <a:srgbClr val="00B050"/>
                </a:solidFill>
              </a:rPr>
              <a:t>Validate victim’s feelings.</a:t>
            </a:r>
          </a:p>
          <a:p>
            <a:pPr marL="914400" lvl="2" indent="0">
              <a:buNone/>
            </a:pPr>
            <a:endParaRPr lang="en-US" sz="2800" dirty="0">
              <a:solidFill>
                <a:srgbClr val="00B050"/>
              </a:solidFill>
            </a:endParaRPr>
          </a:p>
          <a:p>
            <a:pPr lvl="2"/>
            <a:r>
              <a:rPr lang="en-US" sz="2800" dirty="0"/>
              <a:t>I believe you.</a:t>
            </a:r>
          </a:p>
          <a:p>
            <a:pPr marL="914400" lvl="2" indent="0">
              <a:buNone/>
            </a:pPr>
            <a:endParaRPr lang="en-US" sz="2800" dirty="0"/>
          </a:p>
          <a:p>
            <a:pPr lvl="2"/>
            <a:r>
              <a:rPr lang="en-US" sz="2800" dirty="0"/>
              <a:t>You are not alone.</a:t>
            </a:r>
          </a:p>
          <a:p>
            <a:pPr lvl="2"/>
            <a:endParaRPr lang="en-US" sz="2800" dirty="0"/>
          </a:p>
          <a:p>
            <a:pPr lvl="2"/>
            <a:r>
              <a:rPr lang="en-US" sz="2800" dirty="0"/>
              <a:t>I know it is very difficult.</a:t>
            </a:r>
          </a:p>
          <a:p>
            <a:pPr marL="914400" lvl="2" indent="0">
              <a:buNone/>
            </a:pPr>
            <a:endParaRPr lang="en-US" sz="2800" dirty="0"/>
          </a:p>
        </p:txBody>
      </p:sp>
      <p:sp>
        <p:nvSpPr>
          <p:cNvPr id="4" name="Slide Number Placeholder 3"/>
          <p:cNvSpPr>
            <a:spLocks noGrp="1"/>
          </p:cNvSpPr>
          <p:nvPr>
            <p:ph type="sldNum" sz="quarter" idx="12"/>
          </p:nvPr>
        </p:nvSpPr>
        <p:spPr/>
        <p:txBody>
          <a:bodyPr/>
          <a:lstStyle/>
          <a:p>
            <a:fld id="{4813C0F2-E4A7-234C-B8C5-7DB82017C726}" type="slidenum">
              <a:rPr lang="en-US" smtClean="0"/>
              <a:t>106</a:t>
            </a:fld>
            <a:endParaRPr lang="en-US"/>
          </a:p>
        </p:txBody>
      </p:sp>
    </p:spTree>
    <p:extLst>
      <p:ext uri="{BB962C8B-B14F-4D97-AF65-F5344CB8AC3E}">
        <p14:creationId xmlns:p14="http://schemas.microsoft.com/office/powerpoint/2010/main" val="52697859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a:t>Be prepared for comments like:</a:t>
            </a:r>
          </a:p>
          <a:p>
            <a:pPr lvl="2"/>
            <a:endParaRPr lang="fr-FR" sz="2800" dirty="0"/>
          </a:p>
          <a:p>
            <a:pPr lvl="2"/>
            <a:r>
              <a:rPr lang="fr-FR" sz="2800" dirty="0"/>
              <a:t>I am worthless.</a:t>
            </a:r>
            <a:endParaRPr lang="fr-FR" sz="2000" dirty="0"/>
          </a:p>
          <a:p>
            <a:pPr lvl="2"/>
            <a:r>
              <a:rPr lang="en-US" sz="2800" dirty="0"/>
              <a:t>I am ashamed.  </a:t>
            </a:r>
          </a:p>
          <a:p>
            <a:pPr lvl="2"/>
            <a:r>
              <a:rPr lang="en-US" sz="2800" dirty="0"/>
              <a:t>I will never trust or love anyone again.</a:t>
            </a:r>
          </a:p>
          <a:p>
            <a:pPr lvl="2"/>
            <a:r>
              <a:rPr lang="en-US" sz="2800" dirty="0"/>
              <a:t>I will never get out of this relationship.</a:t>
            </a:r>
          </a:p>
          <a:p>
            <a:pPr lvl="2"/>
            <a:r>
              <a:rPr lang="en-US" sz="2800" dirty="0"/>
              <a:t>He will kill me.</a:t>
            </a:r>
          </a:p>
          <a:p>
            <a:pPr marL="914400" lvl="2" indent="0">
              <a:buNone/>
            </a:pPr>
            <a:endParaRPr lang="en-US" sz="3200" dirty="0"/>
          </a:p>
          <a:p>
            <a:pPr lvl="2"/>
            <a:endParaRPr lang="en-US" sz="3200" dirty="0"/>
          </a:p>
          <a:p>
            <a:pPr lvl="2"/>
            <a:endParaRPr lang="en-US" sz="3200" dirty="0"/>
          </a:p>
          <a:p>
            <a:pPr lvl="2"/>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107</a:t>
            </a:fld>
            <a:endParaRPr lang="en-US"/>
          </a:p>
        </p:txBody>
      </p:sp>
    </p:spTree>
    <p:extLst>
      <p:ext uri="{BB962C8B-B14F-4D97-AF65-F5344CB8AC3E}">
        <p14:creationId xmlns:p14="http://schemas.microsoft.com/office/powerpoint/2010/main" val="2254238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a:bodyPr>
          <a:lstStyle/>
          <a:p>
            <a:pPr lvl="2"/>
            <a:r>
              <a:rPr lang="en-US" sz="2800" dirty="0"/>
              <a:t>Why does domestic violence happen?</a:t>
            </a:r>
          </a:p>
          <a:p>
            <a:pPr lvl="2"/>
            <a:r>
              <a:rPr lang="en-US" sz="2800" dirty="0"/>
              <a:t>Why has God abandoned me?</a:t>
            </a:r>
          </a:p>
          <a:p>
            <a:pPr lvl="2"/>
            <a:r>
              <a:rPr lang="en-US" sz="2800" dirty="0"/>
              <a:t>My sin has caused this.</a:t>
            </a:r>
          </a:p>
          <a:p>
            <a:pPr lvl="2"/>
            <a:r>
              <a:rPr lang="en-US" sz="2800" dirty="0"/>
              <a:t>I do not feel God’s presence.</a:t>
            </a:r>
          </a:p>
          <a:p>
            <a:pPr lvl="2"/>
            <a:r>
              <a:rPr lang="en-US" sz="2800" dirty="0"/>
              <a:t>I do not</a:t>
            </a:r>
            <a:r>
              <a:rPr lang="fr-FR" sz="2800" dirty="0"/>
              <a:t> believe in God.</a:t>
            </a:r>
          </a:p>
          <a:p>
            <a:pPr marL="914400" lvl="2" indent="0">
              <a:buNone/>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108</a:t>
            </a:fld>
            <a:endParaRPr lang="en-US"/>
          </a:p>
        </p:txBody>
      </p:sp>
    </p:spTree>
    <p:extLst>
      <p:ext uri="{BB962C8B-B14F-4D97-AF65-F5344CB8AC3E}">
        <p14:creationId xmlns:p14="http://schemas.microsoft.com/office/powerpoint/2010/main" val="7908061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Interacting with Victims</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a:solidFill>
                  <a:srgbClr val="C00000"/>
                </a:solidFill>
              </a:rPr>
              <a:t>Do not:</a:t>
            </a:r>
          </a:p>
          <a:p>
            <a:pPr marL="457200" lvl="1" indent="0">
              <a:buNone/>
            </a:pPr>
            <a:endParaRPr lang="en-US" sz="3200" dirty="0">
              <a:solidFill>
                <a:schemeClr val="accent2"/>
              </a:solidFill>
            </a:endParaRPr>
          </a:p>
          <a:p>
            <a:pPr lvl="2"/>
            <a:r>
              <a:rPr lang="en-US" sz="3200" dirty="0"/>
              <a:t>blame the victim. </a:t>
            </a:r>
          </a:p>
          <a:p>
            <a:pPr marL="914400" lvl="2" indent="0">
              <a:buNone/>
            </a:pPr>
            <a:endParaRPr lang="en-US" sz="3200" dirty="0"/>
          </a:p>
          <a:p>
            <a:pPr lvl="2"/>
            <a:r>
              <a:rPr lang="en-US" sz="3200" dirty="0"/>
              <a:t>encourage dependence on you. </a:t>
            </a:r>
          </a:p>
          <a:p>
            <a:pPr lvl="2"/>
            <a:endParaRPr lang="en-US" sz="3200" dirty="0"/>
          </a:p>
          <a:p>
            <a:pPr lvl="2"/>
            <a:r>
              <a:rPr lang="en-US" sz="3200" dirty="0"/>
              <a:t>minimize the danger. </a:t>
            </a:r>
          </a:p>
          <a:p>
            <a:pPr lvl="2"/>
            <a:endParaRPr lang="en-US" sz="2800" dirty="0"/>
          </a:p>
          <a:p>
            <a:pPr marL="914400" lvl="2" indent="0">
              <a:buNone/>
            </a:pPr>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109</a:t>
            </a:fld>
            <a:endParaRPr lang="en-US"/>
          </a:p>
        </p:txBody>
      </p:sp>
    </p:spTree>
    <p:extLst>
      <p:ext uri="{BB962C8B-B14F-4D97-AF65-F5344CB8AC3E}">
        <p14:creationId xmlns:p14="http://schemas.microsoft.com/office/powerpoint/2010/main" val="1355067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What Causes Domestic Violence?</a:t>
            </a:r>
          </a:p>
        </p:txBody>
      </p:sp>
      <p:sp>
        <p:nvSpPr>
          <p:cNvPr id="3" name="Content Placeholder 2"/>
          <p:cNvSpPr>
            <a:spLocks noGrp="1"/>
          </p:cNvSpPr>
          <p:nvPr>
            <p:ph idx="1"/>
          </p:nvPr>
        </p:nvSpPr>
        <p:spPr/>
        <p:txBody>
          <a:bodyPr>
            <a:normAutofit fontScale="92500" lnSpcReduction="10000"/>
          </a:bodyPr>
          <a:lstStyle/>
          <a:p>
            <a:pPr>
              <a:buFont typeface="Wingdings" charset="2"/>
              <a:buChar char="§"/>
            </a:pPr>
            <a:r>
              <a:rPr lang="en-US" dirty="0">
                <a:solidFill>
                  <a:srgbClr val="C00000"/>
                </a:solidFill>
              </a:rPr>
              <a:t>Domestic violence appears to be learned behavior, but not exclusively learned behavior. </a:t>
            </a:r>
          </a:p>
          <a:p>
            <a:pPr lvl="1">
              <a:buFont typeface="Arial"/>
              <a:buChar char="•"/>
            </a:pPr>
            <a:endParaRPr lang="en-US" dirty="0"/>
          </a:p>
          <a:p>
            <a:pPr lvl="1">
              <a:buFont typeface="Arial"/>
              <a:buChar char="•"/>
            </a:pPr>
            <a:r>
              <a:rPr lang="en-US" dirty="0">
                <a:solidFill>
                  <a:srgbClr val="C00000"/>
                </a:solidFill>
              </a:rPr>
              <a:t>Family, community, and culture are teachers</a:t>
            </a:r>
            <a:r>
              <a:rPr lang="en-US" dirty="0"/>
              <a:t>. </a:t>
            </a:r>
          </a:p>
          <a:p>
            <a:pPr marL="457200" lvl="1" indent="0">
              <a:buNone/>
            </a:pPr>
            <a:endParaRPr lang="en-US" dirty="0"/>
          </a:p>
          <a:p>
            <a:pPr lvl="1">
              <a:buFont typeface="Arial"/>
              <a:buChar char="•"/>
            </a:pPr>
            <a:r>
              <a:rPr lang="en-US" dirty="0"/>
              <a:t>DV is rooted in the abuser’s </a:t>
            </a:r>
            <a:r>
              <a:rPr lang="en-US" dirty="0">
                <a:solidFill>
                  <a:srgbClr val="C00000"/>
                </a:solidFill>
              </a:rPr>
              <a:t>decision</a:t>
            </a:r>
            <a:r>
              <a:rPr lang="en-US" dirty="0"/>
              <a:t> to use power and control. </a:t>
            </a:r>
          </a:p>
          <a:p>
            <a:pPr marL="457200" lvl="1" indent="0">
              <a:buNone/>
            </a:pPr>
            <a:endParaRPr lang="en-US" dirty="0"/>
          </a:p>
          <a:p>
            <a:pPr marL="457200" lvl="1" indent="0">
              <a:buNone/>
            </a:pPr>
            <a:endParaRPr lang="en-US" dirty="0"/>
          </a:p>
          <a:p>
            <a:pPr marL="0" indent="0">
              <a:buNone/>
            </a:pPr>
            <a:r>
              <a:rPr lang="en-US" sz="1400" dirty="0"/>
              <a:t>Domestic Violence Abuse Intervention Programs, Wheel Gallery, </a:t>
            </a:r>
            <a:r>
              <a:rPr lang="en-US" sz="1400" u="sng" dirty="0">
                <a:hlinkClick r:id="rId3"/>
              </a:rPr>
              <a:t>http://www.theduluthmodel.org/training/wheels.html</a:t>
            </a:r>
            <a:r>
              <a:rPr lang="en-US" sz="1400" u="sng" dirty="0"/>
              <a:t>.</a:t>
            </a:r>
            <a:r>
              <a:rPr lang="en-US" sz="1400" dirty="0"/>
              <a:t> </a:t>
            </a:r>
          </a:p>
          <a:p>
            <a:pPr marL="0" indent="0">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11</a:t>
            </a:fld>
            <a:endParaRPr lang="en-US"/>
          </a:p>
        </p:txBody>
      </p:sp>
    </p:spTree>
    <p:extLst>
      <p:ext uri="{BB962C8B-B14F-4D97-AF65-F5344CB8AC3E}">
        <p14:creationId xmlns:p14="http://schemas.microsoft.com/office/powerpoint/2010/main" val="320402573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fontScale="92500" lnSpcReduction="20000"/>
          </a:bodyPr>
          <a:lstStyle/>
          <a:p>
            <a:pPr lvl="1">
              <a:buFont typeface="Wingdings" charset="2"/>
              <a:buChar char="§"/>
            </a:pPr>
            <a:r>
              <a:rPr lang="en-US" sz="3200" dirty="0">
                <a:solidFill>
                  <a:srgbClr val="00B050"/>
                </a:solidFill>
              </a:rPr>
              <a:t>Do</a:t>
            </a:r>
          </a:p>
          <a:p>
            <a:pPr marL="857250" lvl="2" indent="0">
              <a:buNone/>
            </a:pPr>
            <a:r>
              <a:rPr lang="en-US" sz="3200" dirty="0">
                <a:solidFill>
                  <a:srgbClr val="00B050"/>
                </a:solidFill>
              </a:rPr>
              <a:t>Accompany the victim through steps the victim chooses</a:t>
            </a:r>
            <a:r>
              <a:rPr lang="en-US" sz="3200" dirty="0"/>
              <a:t>:</a:t>
            </a:r>
          </a:p>
          <a:p>
            <a:pPr marL="914400" lvl="2" indent="0">
              <a:buNone/>
            </a:pPr>
            <a:endParaRPr lang="en-US" sz="3200" dirty="0"/>
          </a:p>
          <a:p>
            <a:pPr lvl="2"/>
            <a:r>
              <a:rPr lang="en-US" sz="3200" dirty="0"/>
              <a:t>Calling shelters</a:t>
            </a:r>
          </a:p>
          <a:p>
            <a:pPr lvl="2"/>
            <a:endParaRPr lang="en-US" sz="3200" dirty="0"/>
          </a:p>
          <a:p>
            <a:pPr lvl="2"/>
            <a:r>
              <a:rPr lang="en-US" sz="3200" dirty="0"/>
              <a:t>Visiting a police station</a:t>
            </a:r>
            <a:endParaRPr lang="is-IS" sz="3200" dirty="0"/>
          </a:p>
          <a:p>
            <a:pPr lvl="2"/>
            <a:endParaRPr lang="en-US" sz="3200" dirty="0"/>
          </a:p>
          <a:p>
            <a:pPr lvl="2"/>
            <a:r>
              <a:rPr lang="en-US" sz="3200" dirty="0"/>
              <a:t>Give the victim referral information and resources.</a:t>
            </a:r>
          </a:p>
          <a:p>
            <a:pPr marL="457200" lvl="1" indent="0">
              <a:buNone/>
            </a:pPr>
            <a:endParaRPr lang="en-US" sz="3200" dirty="0"/>
          </a:p>
          <a:p>
            <a:pPr marL="914400" lvl="2" indent="0">
              <a:buNone/>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110</a:t>
            </a:fld>
            <a:endParaRPr lang="en-US"/>
          </a:p>
        </p:txBody>
      </p:sp>
    </p:spTree>
    <p:extLst>
      <p:ext uri="{BB962C8B-B14F-4D97-AF65-F5344CB8AC3E}">
        <p14:creationId xmlns:p14="http://schemas.microsoft.com/office/powerpoint/2010/main" val="424879526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Interacting with Victims</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a:solidFill>
                  <a:srgbClr val="C00000"/>
                </a:solidFill>
              </a:rPr>
              <a:t>Do not:</a:t>
            </a:r>
          </a:p>
          <a:p>
            <a:pPr lvl="1">
              <a:buFont typeface="Wingdings" charset="2"/>
              <a:buChar char="§"/>
            </a:pPr>
            <a:endParaRPr lang="en-US" sz="3200" dirty="0">
              <a:solidFill>
                <a:schemeClr val="accent2"/>
              </a:solidFill>
            </a:endParaRPr>
          </a:p>
          <a:p>
            <a:pPr lvl="2"/>
            <a:r>
              <a:rPr lang="en-US" sz="2800" dirty="0"/>
              <a:t>encourage the victim to forgive the abuser and take them back. </a:t>
            </a:r>
          </a:p>
          <a:p>
            <a:pPr marL="914400" lvl="2" indent="0">
              <a:buNone/>
            </a:pPr>
            <a:endParaRPr lang="en-US" sz="2000" dirty="0"/>
          </a:p>
          <a:p>
            <a:pPr lvl="2"/>
            <a:r>
              <a:rPr lang="en-US" sz="2800" dirty="0"/>
              <a:t>direct her to submit to the abuser. </a:t>
            </a:r>
          </a:p>
          <a:p>
            <a:pPr marL="914400" lvl="2" indent="0">
              <a:buNone/>
            </a:pPr>
            <a:endParaRPr lang="en-US" sz="2800" dirty="0"/>
          </a:p>
          <a:p>
            <a:pPr lvl="2"/>
            <a:r>
              <a:rPr lang="en-US" sz="2800" dirty="0"/>
              <a:t>send her home with just a prayer. </a:t>
            </a:r>
          </a:p>
          <a:p>
            <a:pPr lvl="2"/>
            <a:endParaRPr lang="en-US" sz="2000" dirty="0">
              <a:solidFill>
                <a:srgbClr val="C00000"/>
              </a:solidFill>
            </a:endParaRPr>
          </a:p>
          <a:p>
            <a:pPr marL="457200" lvl="1"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111</a:t>
            </a:fld>
            <a:endParaRPr lang="en-US"/>
          </a:p>
        </p:txBody>
      </p:sp>
    </p:spTree>
    <p:extLst>
      <p:ext uri="{BB962C8B-B14F-4D97-AF65-F5344CB8AC3E}">
        <p14:creationId xmlns:p14="http://schemas.microsoft.com/office/powerpoint/2010/main" val="22201405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a:bodyPr>
          <a:lstStyle/>
          <a:p>
            <a:pPr lvl="1">
              <a:lnSpc>
                <a:spcPct val="90000"/>
              </a:lnSpc>
              <a:buSzPct val="90000"/>
              <a:buFont typeface="Wingdings" charset="2"/>
              <a:buChar char="§"/>
              <a:defRPr/>
            </a:pPr>
            <a:r>
              <a:rPr lang="en-US" sz="3200" dirty="0">
                <a:solidFill>
                  <a:srgbClr val="C00000"/>
                </a:solidFill>
              </a:rPr>
              <a:t>Do not</a:t>
            </a:r>
          </a:p>
          <a:p>
            <a:pPr marL="457200" lvl="1" indent="0">
              <a:lnSpc>
                <a:spcPct val="90000"/>
              </a:lnSpc>
              <a:buSzPct val="90000"/>
              <a:buNone/>
              <a:defRPr/>
            </a:pPr>
            <a:endParaRPr lang="en-US" sz="3200" dirty="0">
              <a:solidFill>
                <a:srgbClr val="C00000"/>
              </a:solidFill>
            </a:endParaRPr>
          </a:p>
          <a:p>
            <a:pPr lvl="2">
              <a:lnSpc>
                <a:spcPct val="90000"/>
              </a:lnSpc>
              <a:buSzPct val="90000"/>
              <a:defRPr/>
            </a:pPr>
            <a:r>
              <a:rPr lang="en-US" sz="3200" dirty="0">
                <a:solidFill>
                  <a:srgbClr val="171717"/>
                </a:solidFill>
                <a:cs typeface="ＭＳ Ｐゴシック" charset="0"/>
              </a:rPr>
              <a:t>make a joint appointment for the victim and the abuser. </a:t>
            </a:r>
          </a:p>
          <a:p>
            <a:pPr lvl="1">
              <a:lnSpc>
                <a:spcPct val="90000"/>
              </a:lnSpc>
              <a:buSzPct val="90000"/>
              <a:buFont typeface="Arial" charset="0"/>
              <a:buChar char="•"/>
              <a:defRPr/>
            </a:pPr>
            <a:endParaRPr lang="en-US" sz="3000" dirty="0">
              <a:solidFill>
                <a:srgbClr val="171717"/>
              </a:solidFill>
              <a:cs typeface="ＭＳ Ｐゴシック" charset="0"/>
            </a:endParaRPr>
          </a:p>
          <a:p>
            <a:pPr lvl="2">
              <a:lnSpc>
                <a:spcPct val="90000"/>
              </a:lnSpc>
              <a:buSzPct val="90000"/>
              <a:buFont typeface="Arial" charset="0"/>
              <a:buChar char="•"/>
              <a:defRPr/>
            </a:pPr>
            <a:r>
              <a:rPr lang="en-US" sz="3200" dirty="0">
                <a:solidFill>
                  <a:srgbClr val="C00000"/>
                </a:solidFill>
                <a:cs typeface="ＭＳ Ｐゴシック" charset="0"/>
              </a:rPr>
              <a:t>This can be dangerous.</a:t>
            </a:r>
          </a:p>
          <a:p>
            <a:pPr marL="457200" lvl="1" indent="0">
              <a:lnSpc>
                <a:spcPct val="90000"/>
              </a:lnSpc>
              <a:buSzPct val="90000"/>
              <a:buNone/>
              <a:defRPr/>
            </a:pPr>
            <a:endParaRPr lang="en-US" sz="2200" dirty="0">
              <a:solidFill>
                <a:srgbClr val="171717"/>
              </a:solidFill>
              <a:cs typeface="ＭＳ Ｐゴシック" charset="0"/>
            </a:endParaRPr>
          </a:p>
          <a:p>
            <a:pPr marL="457200" lvl="1" indent="0">
              <a:lnSpc>
                <a:spcPct val="90000"/>
              </a:lnSpc>
              <a:buSzPct val="90000"/>
              <a:buNone/>
              <a:defRPr/>
            </a:pPr>
            <a:endParaRPr lang="en-US" sz="2200" dirty="0">
              <a:solidFill>
                <a:srgbClr val="171717"/>
              </a:solidFill>
              <a:cs typeface="ＭＳ Ｐゴシック" charset="0"/>
            </a:endParaRPr>
          </a:p>
          <a:p>
            <a:pPr marL="457200" lvl="1" indent="0">
              <a:buNone/>
            </a:pPr>
            <a:endParaRPr lang="en-US" dirty="0"/>
          </a:p>
          <a:p>
            <a:pPr lvl="1">
              <a:buFont typeface="Arial"/>
              <a:buChar char="•"/>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112</a:t>
            </a:fld>
            <a:endParaRPr lang="en-US"/>
          </a:p>
        </p:txBody>
      </p:sp>
    </p:spTree>
    <p:extLst>
      <p:ext uri="{BB962C8B-B14F-4D97-AF65-F5344CB8AC3E}">
        <p14:creationId xmlns:p14="http://schemas.microsoft.com/office/powerpoint/2010/main" val="153644102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a:bodyPr>
          <a:lstStyle/>
          <a:p>
            <a:pPr lvl="1">
              <a:lnSpc>
                <a:spcPct val="90000"/>
              </a:lnSpc>
              <a:buFont typeface="Wingdings" charset="2"/>
              <a:buChar char="§"/>
              <a:defRPr/>
            </a:pPr>
            <a:r>
              <a:rPr lang="en-US" sz="3200" dirty="0">
                <a:solidFill>
                  <a:srgbClr val="C00000"/>
                </a:solidFill>
              </a:rPr>
              <a:t>Do not</a:t>
            </a:r>
          </a:p>
          <a:p>
            <a:pPr marL="457200" lvl="1" indent="0">
              <a:lnSpc>
                <a:spcPct val="90000"/>
              </a:lnSpc>
              <a:buNone/>
              <a:defRPr/>
            </a:pPr>
            <a:endParaRPr lang="en-US" sz="3200" dirty="0">
              <a:solidFill>
                <a:srgbClr val="C00000"/>
              </a:solidFill>
            </a:endParaRPr>
          </a:p>
          <a:p>
            <a:pPr lvl="2">
              <a:lnSpc>
                <a:spcPct val="90000"/>
              </a:lnSpc>
              <a:defRPr/>
            </a:pPr>
            <a:r>
              <a:rPr lang="en-US" sz="3200" dirty="0">
                <a:solidFill>
                  <a:srgbClr val="171717"/>
                </a:solidFill>
                <a:cs typeface="ＭＳ Ｐゴシック" charset="0"/>
              </a:rPr>
              <a:t>recommend marriage counseling.</a:t>
            </a:r>
          </a:p>
          <a:p>
            <a:pPr marL="914400" lvl="2" indent="0">
              <a:lnSpc>
                <a:spcPct val="90000"/>
              </a:lnSpc>
              <a:buNone/>
              <a:defRPr/>
            </a:pPr>
            <a:endParaRPr lang="en-US" sz="3200" dirty="0"/>
          </a:p>
          <a:p>
            <a:pPr lvl="2">
              <a:lnSpc>
                <a:spcPct val="90000"/>
              </a:lnSpc>
              <a:defRPr/>
            </a:pPr>
            <a:r>
              <a:rPr lang="en-US" sz="3200" dirty="0">
                <a:solidFill>
                  <a:srgbClr val="171717"/>
                </a:solidFill>
                <a:cs typeface="ＭＳ Ｐゴシック" charset="0"/>
              </a:rPr>
              <a:t>encourage the victim to forget.</a:t>
            </a:r>
          </a:p>
          <a:p>
            <a:pPr lvl="2">
              <a:lnSpc>
                <a:spcPct val="90000"/>
              </a:lnSpc>
              <a:defRPr/>
            </a:pPr>
            <a:endParaRPr lang="en-US" sz="3200" dirty="0">
              <a:solidFill>
                <a:srgbClr val="171717"/>
              </a:solidFill>
              <a:cs typeface="ＭＳ Ｐゴシック" charset="0"/>
            </a:endParaRPr>
          </a:p>
          <a:p>
            <a:pPr lvl="2">
              <a:lnSpc>
                <a:spcPct val="90000"/>
              </a:lnSpc>
              <a:defRPr/>
            </a:pPr>
            <a:r>
              <a:rPr lang="en-US" sz="3200" dirty="0">
                <a:solidFill>
                  <a:srgbClr val="171717"/>
                </a:solidFill>
                <a:cs typeface="ＭＳ Ｐゴシック" charset="0"/>
              </a:rPr>
              <a:t>give victim tips on how not to avoid antagonizing her abuser. </a:t>
            </a:r>
          </a:p>
          <a:p>
            <a:pPr marL="914400" lvl="2" indent="0">
              <a:lnSpc>
                <a:spcPct val="90000"/>
              </a:lnSpc>
              <a:buNone/>
              <a:defRPr/>
            </a:pPr>
            <a:endParaRPr lang="en-US" altLang="ja-JP" sz="3200" dirty="0">
              <a:solidFill>
                <a:srgbClr val="171717"/>
              </a:solidFill>
              <a:cs typeface="ＭＳ Ｐゴシック" charset="0"/>
            </a:endParaRPr>
          </a:p>
          <a:p>
            <a:pPr lvl="1">
              <a:buFont typeface="Arial"/>
              <a:buChar char="•"/>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113</a:t>
            </a:fld>
            <a:endParaRPr lang="en-US"/>
          </a:p>
        </p:txBody>
      </p:sp>
    </p:spTree>
    <p:extLst>
      <p:ext uri="{BB962C8B-B14F-4D97-AF65-F5344CB8AC3E}">
        <p14:creationId xmlns:p14="http://schemas.microsoft.com/office/powerpoint/2010/main" val="176659529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Children</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a:t>Children need to hear that DV: </a:t>
            </a:r>
          </a:p>
          <a:p>
            <a:pPr marL="457200" lvl="1" indent="0">
              <a:buNone/>
            </a:pPr>
            <a:endParaRPr lang="en-US" sz="3200" dirty="0"/>
          </a:p>
          <a:p>
            <a:pPr lvl="2"/>
            <a:r>
              <a:rPr lang="en-US" sz="3200" dirty="0">
                <a:solidFill>
                  <a:srgbClr val="00B050"/>
                </a:solidFill>
              </a:rPr>
              <a:t>It is not your fault</a:t>
            </a:r>
            <a:r>
              <a:rPr lang="en-US" sz="3200" dirty="0"/>
              <a:t>.</a:t>
            </a:r>
          </a:p>
          <a:p>
            <a:pPr lvl="2"/>
            <a:r>
              <a:rPr lang="en-US" sz="3200" dirty="0">
                <a:solidFill>
                  <a:srgbClr val="00B050"/>
                </a:solidFill>
              </a:rPr>
              <a:t>It must be scary for you.</a:t>
            </a:r>
          </a:p>
          <a:p>
            <a:pPr lvl="2"/>
            <a:r>
              <a:rPr lang="en-US" sz="3200" dirty="0">
                <a:solidFill>
                  <a:srgbClr val="00B050"/>
                </a:solidFill>
              </a:rPr>
              <a:t>I will listen to you.</a:t>
            </a:r>
          </a:p>
          <a:p>
            <a:pPr lvl="2"/>
            <a:endParaRPr lang="en-US" sz="2800" dirty="0">
              <a:solidFill>
                <a:srgbClr val="00B050"/>
              </a:solidFill>
            </a:endParaRPr>
          </a:p>
          <a:p>
            <a:pPr marL="914400" lvl="2" indent="0" algn="r">
              <a:buNone/>
            </a:pPr>
            <a:endParaRPr lang="en-US" sz="1400" dirty="0"/>
          </a:p>
          <a:p>
            <a:pPr lvl="2"/>
            <a:endParaRPr lang="en-US" dirty="0"/>
          </a:p>
          <a:p>
            <a:pPr lvl="2"/>
            <a:endParaRPr lang="en-US" dirty="0"/>
          </a:p>
          <a:p>
            <a:pPr lvl="2"/>
            <a:endParaRPr lang="en-US" dirty="0"/>
          </a:p>
          <a:p>
            <a:pPr lvl="1">
              <a:buFont typeface="Arial"/>
              <a:buChar char="•"/>
            </a:pPr>
            <a:endParaRPr lang="en-US" dirty="0"/>
          </a:p>
          <a:p>
            <a:pPr marL="457200" lvl="1" indent="0">
              <a:buNone/>
            </a:pPr>
            <a:endParaRPr lang="en-US" dirty="0"/>
          </a:p>
          <a:p>
            <a:pPr lvl="1">
              <a:buFont typeface="Arial"/>
              <a:buChar char="•"/>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114</a:t>
            </a:fld>
            <a:endParaRPr lang="en-US"/>
          </a:p>
        </p:txBody>
      </p:sp>
    </p:spTree>
    <p:extLst>
      <p:ext uri="{BB962C8B-B14F-4D97-AF65-F5344CB8AC3E}">
        <p14:creationId xmlns:p14="http://schemas.microsoft.com/office/powerpoint/2010/main" val="178916841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Children</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a:t>Ideas for helping children when they have witnessed domestic violence.</a:t>
            </a:r>
          </a:p>
          <a:p>
            <a:pPr marL="457200" lvl="1" indent="0">
              <a:buNone/>
            </a:pPr>
            <a:endParaRPr lang="en-US" sz="2000" dirty="0"/>
          </a:p>
          <a:p>
            <a:pPr lvl="2"/>
            <a:r>
              <a:rPr lang="en-US" sz="2800" dirty="0">
                <a:solidFill>
                  <a:srgbClr val="00B050"/>
                </a:solidFill>
              </a:rPr>
              <a:t>You do not deserve to have this in your family.</a:t>
            </a:r>
          </a:p>
          <a:p>
            <a:pPr lvl="2"/>
            <a:r>
              <a:rPr lang="en-US" sz="2800" dirty="0">
                <a:solidFill>
                  <a:srgbClr val="00B050"/>
                </a:solidFill>
              </a:rPr>
              <a:t>You can tell me how you feel. </a:t>
            </a:r>
          </a:p>
          <a:p>
            <a:pPr lvl="2"/>
            <a:r>
              <a:rPr lang="en-US" sz="2800" dirty="0">
                <a:solidFill>
                  <a:srgbClr val="00B050"/>
                </a:solidFill>
              </a:rPr>
              <a:t>I will help to keep you safe.</a:t>
            </a:r>
          </a:p>
          <a:p>
            <a:pPr lvl="1">
              <a:buFont typeface="Arial"/>
              <a:buChar char="•"/>
            </a:pPr>
            <a:endParaRPr lang="en-US" sz="1200" dirty="0"/>
          </a:p>
          <a:p>
            <a:pPr lvl="1">
              <a:buFont typeface="Wingdings" charset="2"/>
              <a:buChar char="§"/>
            </a:pPr>
            <a:endParaRPr lang="en-US" dirty="0"/>
          </a:p>
          <a:p>
            <a:pPr marL="457200" lvl="1" indent="0" algn="r">
              <a:buNone/>
            </a:pPr>
            <a:endParaRPr lang="en-US" dirty="0"/>
          </a:p>
          <a:p>
            <a:pPr marL="457200" lvl="1" indent="0">
              <a:buNone/>
            </a:pPr>
            <a:endParaRPr lang="en-US" dirty="0"/>
          </a:p>
          <a:p>
            <a:pPr lvl="1">
              <a:buFont typeface="Arial"/>
              <a:buChar char="•"/>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115</a:t>
            </a:fld>
            <a:endParaRPr lang="en-US"/>
          </a:p>
        </p:txBody>
      </p:sp>
    </p:spTree>
    <p:extLst>
      <p:ext uri="{BB962C8B-B14F-4D97-AF65-F5344CB8AC3E}">
        <p14:creationId xmlns:p14="http://schemas.microsoft.com/office/powerpoint/2010/main" val="131783900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Children</a:t>
            </a:r>
          </a:p>
        </p:txBody>
      </p:sp>
      <p:sp>
        <p:nvSpPr>
          <p:cNvPr id="3" name="Content Placeholder 2"/>
          <p:cNvSpPr>
            <a:spLocks noGrp="1"/>
          </p:cNvSpPr>
          <p:nvPr>
            <p:ph idx="1"/>
          </p:nvPr>
        </p:nvSpPr>
        <p:spPr/>
        <p:txBody>
          <a:bodyPr>
            <a:normAutofit lnSpcReduction="10000"/>
          </a:bodyPr>
          <a:lstStyle/>
          <a:p>
            <a:pPr>
              <a:buFont typeface="Wingdings" charset="2"/>
              <a:buChar char="§"/>
            </a:pPr>
            <a:r>
              <a:rPr lang="en-US" dirty="0"/>
              <a:t>Children who live with domestic violence feel:</a:t>
            </a:r>
          </a:p>
          <a:p>
            <a:pPr lvl="1">
              <a:buFont typeface="Arial"/>
              <a:buChar char="•"/>
            </a:pPr>
            <a:r>
              <a:rPr lang="en-US" dirty="0">
                <a:solidFill>
                  <a:srgbClr val="C00000"/>
                </a:solidFill>
              </a:rPr>
              <a:t>Powerless</a:t>
            </a:r>
            <a:r>
              <a:rPr lang="en-US" dirty="0">
                <a:solidFill>
                  <a:srgbClr val="FF0000"/>
                </a:solidFill>
              </a:rPr>
              <a:t>. </a:t>
            </a:r>
            <a:r>
              <a:rPr lang="en-US" dirty="0"/>
              <a:t>They can’t stop the violence.</a:t>
            </a:r>
          </a:p>
          <a:p>
            <a:pPr lvl="1">
              <a:buFont typeface="Arial"/>
              <a:buChar char="•"/>
            </a:pPr>
            <a:r>
              <a:rPr lang="en-US" dirty="0">
                <a:solidFill>
                  <a:srgbClr val="C00000"/>
                </a:solidFill>
              </a:rPr>
              <a:t>Confused.  </a:t>
            </a:r>
            <a:r>
              <a:rPr lang="en-US" dirty="0"/>
              <a:t>It doesn’t make sense.</a:t>
            </a:r>
          </a:p>
          <a:p>
            <a:pPr lvl="1">
              <a:buFont typeface="Arial"/>
              <a:buChar char="•"/>
            </a:pPr>
            <a:r>
              <a:rPr lang="en-US" dirty="0">
                <a:solidFill>
                  <a:srgbClr val="C00000"/>
                </a:solidFill>
              </a:rPr>
              <a:t>Angry. </a:t>
            </a:r>
            <a:r>
              <a:rPr lang="en-US" dirty="0"/>
              <a:t>It shouldn't be happening.</a:t>
            </a:r>
          </a:p>
          <a:p>
            <a:pPr lvl="1">
              <a:buFont typeface="Arial"/>
              <a:buChar char="•"/>
            </a:pPr>
            <a:r>
              <a:rPr lang="en-US" dirty="0">
                <a:solidFill>
                  <a:srgbClr val="C00000"/>
                </a:solidFill>
              </a:rPr>
              <a:t>Guilty. </a:t>
            </a:r>
            <a:r>
              <a:rPr lang="en-US" dirty="0"/>
              <a:t>They think they’ve done something wrong.</a:t>
            </a:r>
          </a:p>
          <a:p>
            <a:pPr lvl="1">
              <a:buFont typeface="Arial"/>
              <a:buChar char="•"/>
            </a:pPr>
            <a:r>
              <a:rPr lang="en-US" dirty="0">
                <a:solidFill>
                  <a:srgbClr val="C00000"/>
                </a:solidFill>
              </a:rPr>
              <a:t>Sad.</a:t>
            </a:r>
            <a:r>
              <a:rPr lang="en-US" dirty="0">
                <a:solidFill>
                  <a:srgbClr val="FF0000"/>
                </a:solidFill>
              </a:rPr>
              <a:t> </a:t>
            </a:r>
            <a:r>
              <a:rPr lang="en-US" dirty="0"/>
              <a:t>It’s a loss.</a:t>
            </a:r>
          </a:p>
          <a:p>
            <a:pPr lvl="1">
              <a:buFont typeface="Arial"/>
              <a:buChar char="•"/>
            </a:pPr>
            <a:r>
              <a:rPr lang="en-US" dirty="0">
                <a:solidFill>
                  <a:srgbClr val="C00000"/>
                </a:solidFill>
              </a:rPr>
              <a:t>Afraid</a:t>
            </a:r>
            <a:r>
              <a:rPr lang="en-US" dirty="0">
                <a:solidFill>
                  <a:srgbClr val="FF0000"/>
                </a:solidFill>
              </a:rPr>
              <a:t>. </a:t>
            </a:r>
            <a:r>
              <a:rPr lang="en-US" dirty="0"/>
              <a:t>They may be hurt, lose someone they love, or others may find out.</a:t>
            </a:r>
          </a:p>
          <a:p>
            <a:pPr lvl="1">
              <a:buFont typeface="Arial"/>
              <a:buChar char="•"/>
            </a:pPr>
            <a:r>
              <a:rPr lang="en-US" dirty="0">
                <a:solidFill>
                  <a:srgbClr val="C00000"/>
                </a:solidFill>
              </a:rPr>
              <a:t>Alone</a:t>
            </a:r>
            <a:r>
              <a:rPr lang="en-US" dirty="0">
                <a:solidFill>
                  <a:srgbClr val="FF0000"/>
                </a:solidFill>
              </a:rPr>
              <a:t>. </a:t>
            </a:r>
            <a:r>
              <a:rPr lang="en-US" dirty="0"/>
              <a:t>They think it’s happening only to them.</a:t>
            </a:r>
          </a:p>
          <a:p>
            <a:pPr marL="457200" lvl="1" indent="0">
              <a:buNone/>
            </a:pPr>
            <a:endParaRPr lang="en-US" sz="2400" dirty="0"/>
          </a:p>
          <a:p>
            <a:pPr marL="457200" lvl="1" indent="0">
              <a:buNone/>
            </a:pPr>
            <a:endParaRPr lang="en-US" dirty="0"/>
          </a:p>
          <a:p>
            <a:pPr marL="457200" lvl="1" indent="0">
              <a:buNone/>
            </a:pPr>
            <a:endParaRPr lang="en-US" dirty="0"/>
          </a:p>
          <a:p>
            <a:pPr lvl="1">
              <a:buFont typeface="Arial"/>
              <a:buChar char="•"/>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116</a:t>
            </a:fld>
            <a:endParaRPr lang="en-US"/>
          </a:p>
        </p:txBody>
      </p:sp>
    </p:spTree>
    <p:extLst>
      <p:ext uri="{BB962C8B-B14F-4D97-AF65-F5344CB8AC3E}">
        <p14:creationId xmlns:p14="http://schemas.microsoft.com/office/powerpoint/2010/main" val="1728330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Interacting with Children</a:t>
            </a:r>
          </a:p>
        </p:txBody>
      </p:sp>
      <p:sp>
        <p:nvSpPr>
          <p:cNvPr id="3" name="Content Placeholder 2"/>
          <p:cNvSpPr>
            <a:spLocks noGrp="1"/>
          </p:cNvSpPr>
          <p:nvPr>
            <p:ph idx="1"/>
          </p:nvPr>
        </p:nvSpPr>
        <p:spPr/>
        <p:txBody>
          <a:bodyPr/>
          <a:lstStyle/>
          <a:p>
            <a:pPr marL="0" lvl="1" indent="0">
              <a:buNone/>
            </a:pPr>
            <a:endParaRPr lang="en-US" sz="3200" dirty="0"/>
          </a:p>
          <a:p>
            <a:pPr marL="0" lvl="1" indent="0">
              <a:buNone/>
            </a:pPr>
            <a:endParaRPr lang="en-US" sz="3200" dirty="0"/>
          </a:p>
          <a:p>
            <a:pPr marL="0" lvl="1" indent="0" algn="ctr">
              <a:buNone/>
            </a:pPr>
            <a:r>
              <a:rPr lang="en-US" sz="4400" dirty="0">
                <a:solidFill>
                  <a:srgbClr val="00B050"/>
                </a:solidFill>
              </a:rPr>
              <a:t>Kids need counseling.</a:t>
            </a:r>
          </a:p>
        </p:txBody>
      </p:sp>
      <p:sp>
        <p:nvSpPr>
          <p:cNvPr id="4" name="Slide Number Placeholder 3"/>
          <p:cNvSpPr>
            <a:spLocks noGrp="1"/>
          </p:cNvSpPr>
          <p:nvPr>
            <p:ph type="sldNum" sz="quarter" idx="12"/>
          </p:nvPr>
        </p:nvSpPr>
        <p:spPr/>
        <p:txBody>
          <a:bodyPr/>
          <a:lstStyle/>
          <a:p>
            <a:fld id="{4813C0F2-E4A7-234C-B8C5-7DB82017C726}" type="slidenum">
              <a:rPr lang="en-US" smtClean="0"/>
              <a:t>117</a:t>
            </a:fld>
            <a:endParaRPr lang="en-US"/>
          </a:p>
        </p:txBody>
      </p:sp>
    </p:spTree>
    <p:extLst>
      <p:ext uri="{BB962C8B-B14F-4D97-AF65-F5344CB8AC3E}">
        <p14:creationId xmlns:p14="http://schemas.microsoft.com/office/powerpoint/2010/main" val="114926002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Abusers</a:t>
            </a:r>
          </a:p>
        </p:txBody>
      </p:sp>
      <p:sp>
        <p:nvSpPr>
          <p:cNvPr id="3" name="Content Placeholder 2"/>
          <p:cNvSpPr>
            <a:spLocks noGrp="1"/>
          </p:cNvSpPr>
          <p:nvPr>
            <p:ph idx="1"/>
          </p:nvPr>
        </p:nvSpPr>
        <p:spPr/>
        <p:txBody>
          <a:bodyPr>
            <a:normAutofit/>
          </a:bodyPr>
          <a:lstStyle/>
          <a:p>
            <a:pPr>
              <a:buFont typeface="Wingdings" charset="2"/>
              <a:buChar char="§"/>
            </a:pPr>
            <a:r>
              <a:rPr lang="en-US" dirty="0">
                <a:solidFill>
                  <a:srgbClr val="00B050"/>
                </a:solidFill>
              </a:rPr>
              <a:t>Be prepared</a:t>
            </a:r>
            <a:r>
              <a:rPr lang="en-US" dirty="0"/>
              <a:t>:</a:t>
            </a:r>
          </a:p>
          <a:p>
            <a:pPr lvl="1">
              <a:buFont typeface="Arial"/>
              <a:buChar char="•"/>
            </a:pPr>
            <a:r>
              <a:rPr lang="en-US" sz="3200" dirty="0"/>
              <a:t>Abusers lie and are self-absorbed.</a:t>
            </a:r>
          </a:p>
          <a:p>
            <a:pPr lvl="1">
              <a:buFont typeface="Arial"/>
              <a:buChar char="•"/>
            </a:pPr>
            <a:endParaRPr lang="en-US" sz="3200" dirty="0"/>
          </a:p>
          <a:p>
            <a:pPr lvl="1">
              <a:buFont typeface="Arial"/>
              <a:buChar char="•"/>
            </a:pPr>
            <a:r>
              <a:rPr lang="en-US" sz="3200" dirty="0"/>
              <a:t>Righteous, arrogant, and narcissistic.</a:t>
            </a:r>
          </a:p>
          <a:p>
            <a:pPr lvl="1">
              <a:buFont typeface="Arial"/>
              <a:buChar char="•"/>
            </a:pPr>
            <a:endParaRPr lang="en-US" sz="3200" dirty="0"/>
          </a:p>
          <a:p>
            <a:pPr lvl="1">
              <a:buFont typeface="Arial"/>
              <a:buChar char="•"/>
            </a:pPr>
            <a:r>
              <a:rPr lang="en-US" sz="3200" dirty="0"/>
              <a:t>Jealous or envious.</a:t>
            </a:r>
          </a:p>
          <a:p>
            <a:pPr lvl="1">
              <a:buFont typeface="Arial"/>
              <a:buChar char="•"/>
            </a:pPr>
            <a:endParaRPr lang="en-US" sz="4000" dirty="0"/>
          </a:p>
          <a:p>
            <a:pPr lvl="2"/>
            <a:endParaRPr lang="en-US" dirty="0"/>
          </a:p>
          <a:p>
            <a:pPr lvl="2"/>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118</a:t>
            </a:fld>
            <a:endParaRPr lang="en-US"/>
          </a:p>
        </p:txBody>
      </p:sp>
    </p:spTree>
    <p:extLst>
      <p:ext uri="{BB962C8B-B14F-4D97-AF65-F5344CB8AC3E}">
        <p14:creationId xmlns:p14="http://schemas.microsoft.com/office/powerpoint/2010/main" val="140498424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Abusers</a:t>
            </a:r>
          </a:p>
        </p:txBody>
      </p:sp>
      <p:sp>
        <p:nvSpPr>
          <p:cNvPr id="3" name="Content Placeholder 2"/>
          <p:cNvSpPr>
            <a:spLocks noGrp="1"/>
          </p:cNvSpPr>
          <p:nvPr>
            <p:ph idx="1"/>
          </p:nvPr>
        </p:nvSpPr>
        <p:spPr>
          <a:xfrm>
            <a:off x="457200" y="1624012"/>
            <a:ext cx="8229600" cy="4525963"/>
          </a:xfrm>
        </p:spPr>
        <p:txBody>
          <a:bodyPr>
            <a:normAutofit/>
          </a:bodyPr>
          <a:lstStyle/>
          <a:p>
            <a:pPr>
              <a:buFont typeface="Wingdings" charset="2"/>
              <a:buChar char="§"/>
            </a:pPr>
            <a:r>
              <a:rPr lang="en-US" sz="3600" dirty="0">
                <a:solidFill>
                  <a:srgbClr val="00B050"/>
                </a:solidFill>
              </a:rPr>
              <a:t>Be prepared. </a:t>
            </a:r>
          </a:p>
          <a:p>
            <a:pPr lvl="1">
              <a:buFont typeface="Arial"/>
              <a:buChar char="•"/>
            </a:pPr>
            <a:r>
              <a:rPr lang="en-US" sz="3000" dirty="0"/>
              <a:t>In denial. Likely to be a charmer.</a:t>
            </a:r>
          </a:p>
          <a:p>
            <a:pPr marL="457200" lvl="1" indent="0">
              <a:buNone/>
            </a:pPr>
            <a:endParaRPr lang="en-US" sz="3000" dirty="0"/>
          </a:p>
          <a:p>
            <a:pPr lvl="1">
              <a:buFont typeface="Arial"/>
              <a:buChar char="•"/>
            </a:pPr>
            <a:r>
              <a:rPr lang="en-US" sz="3000" dirty="0"/>
              <a:t>Angry, simmering, and explosive.</a:t>
            </a:r>
          </a:p>
          <a:p>
            <a:pPr lvl="1">
              <a:buFont typeface="Arial"/>
              <a:buChar char="•"/>
            </a:pPr>
            <a:endParaRPr lang="en-US" sz="3000" dirty="0"/>
          </a:p>
          <a:p>
            <a:pPr lvl="1">
              <a:buFont typeface="Arial"/>
              <a:buChar char="•"/>
            </a:pPr>
            <a:r>
              <a:rPr lang="en-US" sz="3000" dirty="0"/>
              <a:t>Lacking remorse and refusing advice. </a:t>
            </a:r>
          </a:p>
          <a:p>
            <a:pPr lvl="1">
              <a:buFont typeface="Arial"/>
              <a:buChar char="•"/>
            </a:pPr>
            <a:endParaRPr lang="en-US" sz="3000" dirty="0"/>
          </a:p>
          <a:p>
            <a:pPr marL="914400" lvl="2" indent="0" algn="r">
              <a:buNone/>
            </a:pPr>
            <a:endParaRPr lang="en-US" sz="1500" dirty="0"/>
          </a:p>
          <a:p>
            <a:pPr marL="914400" lvl="2" indent="0" algn="r">
              <a:buNone/>
            </a:pPr>
            <a:endParaRPr lang="en-US" sz="1500" dirty="0"/>
          </a:p>
          <a:p>
            <a:pPr marL="914400" lvl="2" indent="0" algn="r">
              <a:buNone/>
            </a:pPr>
            <a:endParaRPr lang="en-US" sz="1500" dirty="0"/>
          </a:p>
          <a:p>
            <a:pPr marL="914400" lvl="2" indent="0" algn="r">
              <a:buNone/>
            </a:pPr>
            <a:endParaRPr lang="en-US" sz="1500" dirty="0"/>
          </a:p>
          <a:p>
            <a:pPr marL="914400" lvl="2" indent="0" algn="r">
              <a:buNone/>
            </a:pPr>
            <a:endParaRPr lang="en-US" sz="1500" dirty="0"/>
          </a:p>
          <a:p>
            <a:pPr marL="914400" lvl="2" indent="0" algn="r">
              <a:buNone/>
            </a:pPr>
            <a:endParaRPr lang="en-US" sz="1500" dirty="0"/>
          </a:p>
          <a:p>
            <a:pPr marL="914400" lvl="2" indent="0" algn="r">
              <a:buNone/>
            </a:pPr>
            <a:endParaRPr lang="en-US" sz="1500" dirty="0"/>
          </a:p>
          <a:p>
            <a:pPr marL="914400" lvl="2" indent="0" algn="r">
              <a:buNone/>
            </a:pPr>
            <a:endParaRPr lang="en-US" sz="1500" dirty="0"/>
          </a:p>
          <a:p>
            <a:pPr lvl="2"/>
            <a:endParaRPr lang="en-US" dirty="0"/>
          </a:p>
          <a:p>
            <a:pPr lvl="2"/>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119</a:t>
            </a:fld>
            <a:endParaRPr lang="en-US"/>
          </a:p>
        </p:txBody>
      </p:sp>
    </p:spTree>
    <p:extLst>
      <p:ext uri="{BB962C8B-B14F-4D97-AF65-F5344CB8AC3E}">
        <p14:creationId xmlns:p14="http://schemas.microsoft.com/office/powerpoint/2010/main" val="835462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Power and Control Wheel</a:t>
            </a:r>
          </a:p>
        </p:txBody>
      </p:sp>
      <p:sp>
        <p:nvSpPr>
          <p:cNvPr id="4" name="Content Placeholder 3"/>
          <p:cNvSpPr>
            <a:spLocks noGrp="1"/>
          </p:cNvSpPr>
          <p:nvPr>
            <p:ph idx="1"/>
          </p:nvPr>
        </p:nvSpPr>
        <p:spPr/>
        <p:txBody>
          <a:bodyPr>
            <a:normAutofit lnSpcReduction="10000"/>
          </a:bodyPr>
          <a:lstStyle/>
          <a:p>
            <a:pPr>
              <a:buFont typeface="Wingdings" charset="2"/>
              <a:buChar char="§"/>
            </a:pPr>
            <a:r>
              <a:rPr lang="en-US" dirty="0">
                <a:solidFill>
                  <a:srgbClr val="C00000"/>
                </a:solidFill>
              </a:rPr>
              <a:t>Using Intimidation</a:t>
            </a:r>
          </a:p>
          <a:p>
            <a:pPr>
              <a:buFont typeface="Wingdings" charset="2"/>
              <a:buChar char="§"/>
            </a:pPr>
            <a:r>
              <a:rPr lang="en-US" dirty="0">
                <a:solidFill>
                  <a:srgbClr val="C00000"/>
                </a:solidFill>
              </a:rPr>
              <a:t>Using Emotional Abuse</a:t>
            </a:r>
          </a:p>
          <a:p>
            <a:pPr>
              <a:buFont typeface="Wingdings" charset="2"/>
              <a:buChar char="§"/>
            </a:pPr>
            <a:r>
              <a:rPr lang="en-US" dirty="0">
                <a:solidFill>
                  <a:srgbClr val="C00000"/>
                </a:solidFill>
              </a:rPr>
              <a:t>Using Isolation</a:t>
            </a:r>
          </a:p>
          <a:p>
            <a:pPr>
              <a:buFont typeface="Wingdings" charset="2"/>
              <a:buChar char="§"/>
            </a:pPr>
            <a:r>
              <a:rPr lang="en-US" dirty="0">
                <a:solidFill>
                  <a:srgbClr val="C00000"/>
                </a:solidFill>
              </a:rPr>
              <a:t>Minimizing, Denying, and Blaming</a:t>
            </a:r>
          </a:p>
          <a:p>
            <a:pPr>
              <a:buFont typeface="Wingdings" charset="2"/>
              <a:buChar char="§"/>
            </a:pPr>
            <a:r>
              <a:rPr lang="en-US" dirty="0">
                <a:solidFill>
                  <a:srgbClr val="C00000"/>
                </a:solidFill>
              </a:rPr>
              <a:t>Using Children</a:t>
            </a:r>
          </a:p>
          <a:p>
            <a:pPr>
              <a:buFont typeface="Wingdings" charset="2"/>
              <a:buChar char="§"/>
            </a:pPr>
            <a:r>
              <a:rPr lang="en-US" dirty="0">
                <a:solidFill>
                  <a:srgbClr val="C00000"/>
                </a:solidFill>
              </a:rPr>
              <a:t>Using Male Privilege</a:t>
            </a:r>
          </a:p>
          <a:p>
            <a:pPr>
              <a:buFont typeface="Wingdings" charset="2"/>
              <a:buChar char="§"/>
            </a:pPr>
            <a:r>
              <a:rPr lang="en-US" dirty="0">
                <a:solidFill>
                  <a:srgbClr val="C00000"/>
                </a:solidFill>
              </a:rPr>
              <a:t>Using Economic Abuse</a:t>
            </a:r>
          </a:p>
          <a:p>
            <a:pPr>
              <a:buFont typeface="Wingdings" charset="2"/>
              <a:buChar char="§"/>
            </a:pPr>
            <a:r>
              <a:rPr lang="en-US" dirty="0">
                <a:solidFill>
                  <a:srgbClr val="C00000"/>
                </a:solidFill>
              </a:rPr>
              <a:t>Using Coercion and Threats</a:t>
            </a:r>
          </a:p>
          <a:p>
            <a:pPr>
              <a:buFont typeface="Wingdings" charset="2"/>
              <a:buChar char="§"/>
            </a:pPr>
            <a:endParaRPr lang="en-US" dirty="0">
              <a:solidFill>
                <a:srgbClr val="C00000"/>
              </a:solidFill>
            </a:endParaRPr>
          </a:p>
          <a:p>
            <a:pPr>
              <a:buFont typeface="Wingdings" charset="2"/>
              <a:buChar char="§"/>
            </a:pPr>
            <a:endParaRPr lang="en-US" dirty="0">
              <a:solidFill>
                <a:srgbClr val="C00000"/>
              </a:solidFill>
            </a:endParaRPr>
          </a:p>
          <a:p>
            <a:pPr>
              <a:buFont typeface="Wingdings" charset="2"/>
              <a:buChar char="§"/>
            </a:pPr>
            <a:endParaRPr lang="en-US" dirty="0">
              <a:solidFill>
                <a:srgbClr val="C00000"/>
              </a:solidFill>
            </a:endParaRPr>
          </a:p>
          <a:p>
            <a:pPr>
              <a:buFont typeface="Wingdings" charset="2"/>
              <a:buChar char="§"/>
            </a:pPr>
            <a:endParaRPr lang="en-US" dirty="0">
              <a:solidFill>
                <a:srgbClr val="C00000"/>
              </a:solidFill>
            </a:endParaRPr>
          </a:p>
          <a:p>
            <a:pPr>
              <a:buFont typeface="Wingdings" charset="2"/>
              <a:buChar char="§"/>
            </a:pPr>
            <a:endParaRPr lang="en-US" dirty="0">
              <a:solidFill>
                <a:srgbClr val="C00000"/>
              </a:solidFill>
            </a:endParaRPr>
          </a:p>
          <a:p>
            <a:pPr>
              <a:buFont typeface="Wingdings" charset="2"/>
              <a:buChar char="§"/>
            </a:pPr>
            <a:endParaRPr lang="en-US" dirty="0">
              <a:solidFill>
                <a:srgbClr val="C00000"/>
              </a:solidFill>
            </a:endParaRPr>
          </a:p>
        </p:txBody>
      </p:sp>
      <p:sp>
        <p:nvSpPr>
          <p:cNvPr id="2" name="Slide Number Placeholder 1"/>
          <p:cNvSpPr>
            <a:spLocks noGrp="1"/>
          </p:cNvSpPr>
          <p:nvPr>
            <p:ph type="sldNum" sz="quarter" idx="12"/>
          </p:nvPr>
        </p:nvSpPr>
        <p:spPr/>
        <p:txBody>
          <a:bodyPr/>
          <a:lstStyle/>
          <a:p>
            <a:fld id="{4813C0F2-E4A7-234C-B8C5-7DB82017C726}" type="slidenum">
              <a:rPr lang="en-US" smtClean="0"/>
              <a:t>12</a:t>
            </a:fld>
            <a:endParaRPr lang="en-US"/>
          </a:p>
        </p:txBody>
      </p:sp>
    </p:spTree>
    <p:extLst>
      <p:ext uri="{BB962C8B-B14F-4D97-AF65-F5344CB8AC3E}">
        <p14:creationId xmlns:p14="http://schemas.microsoft.com/office/powerpoint/2010/main" val="249537166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Abusers</a:t>
            </a:r>
          </a:p>
        </p:txBody>
      </p:sp>
      <p:sp>
        <p:nvSpPr>
          <p:cNvPr id="3" name="Content Placeholder 2"/>
          <p:cNvSpPr>
            <a:spLocks noGrp="1"/>
          </p:cNvSpPr>
          <p:nvPr>
            <p:ph idx="1"/>
          </p:nvPr>
        </p:nvSpPr>
        <p:spPr/>
        <p:txBody>
          <a:bodyPr>
            <a:normAutofit/>
          </a:bodyPr>
          <a:lstStyle/>
          <a:p>
            <a:pPr>
              <a:buFont typeface="Wingdings" charset="2"/>
              <a:buChar char="§"/>
            </a:pPr>
            <a:r>
              <a:rPr lang="en-US" dirty="0">
                <a:solidFill>
                  <a:srgbClr val="00B050"/>
                </a:solidFill>
              </a:rPr>
              <a:t>Be clear with the abuser</a:t>
            </a:r>
            <a:r>
              <a:rPr lang="en-US" dirty="0">
                <a:solidFill>
                  <a:srgbClr val="4F81BD"/>
                </a:solidFill>
              </a:rPr>
              <a:t>:</a:t>
            </a:r>
          </a:p>
          <a:p>
            <a:pPr lvl="1">
              <a:buFont typeface="Arial"/>
              <a:buChar char="•"/>
            </a:pPr>
            <a:r>
              <a:rPr lang="en-US" sz="3200" dirty="0"/>
              <a:t>Anger management and  drinking issues, should be treated separately.</a:t>
            </a:r>
          </a:p>
          <a:p>
            <a:pPr marL="457200" lvl="1" indent="0">
              <a:buNone/>
            </a:pPr>
            <a:endParaRPr lang="en-US" sz="3200" dirty="0"/>
          </a:p>
          <a:p>
            <a:pPr lvl="1">
              <a:buFont typeface="Arial"/>
              <a:buChar char="•"/>
            </a:pPr>
            <a:r>
              <a:rPr lang="en-US" sz="3200" dirty="0"/>
              <a:t>Remorse is not the same as changing behavior.</a:t>
            </a:r>
          </a:p>
          <a:p>
            <a:pPr marL="914400" lvl="2" indent="0">
              <a:buNone/>
            </a:pPr>
            <a:endParaRPr lang="en-US" sz="3200" dirty="0"/>
          </a:p>
          <a:p>
            <a:pPr lvl="2"/>
            <a:endParaRPr lang="en-US" sz="3200" dirty="0"/>
          </a:p>
          <a:p>
            <a:pPr lvl="2"/>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120</a:t>
            </a:fld>
            <a:endParaRPr lang="en-US"/>
          </a:p>
        </p:txBody>
      </p:sp>
    </p:spTree>
    <p:extLst>
      <p:ext uri="{BB962C8B-B14F-4D97-AF65-F5344CB8AC3E}">
        <p14:creationId xmlns:p14="http://schemas.microsoft.com/office/powerpoint/2010/main" val="33168674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Abusers</a:t>
            </a:r>
          </a:p>
        </p:txBody>
      </p:sp>
      <p:sp>
        <p:nvSpPr>
          <p:cNvPr id="3" name="Content Placeholder 2"/>
          <p:cNvSpPr>
            <a:spLocks noGrp="1"/>
          </p:cNvSpPr>
          <p:nvPr>
            <p:ph idx="1"/>
          </p:nvPr>
        </p:nvSpPr>
        <p:spPr/>
        <p:txBody>
          <a:bodyPr>
            <a:normAutofit fontScale="70000" lnSpcReduction="20000"/>
          </a:bodyPr>
          <a:lstStyle/>
          <a:p>
            <a:pPr lvl="1">
              <a:buFont typeface="Wingdings" charset="2"/>
              <a:buChar char="§"/>
            </a:pPr>
            <a:r>
              <a:rPr lang="en-US" sz="5100" dirty="0">
                <a:solidFill>
                  <a:srgbClr val="C00000"/>
                </a:solidFill>
              </a:rPr>
              <a:t>Do not:</a:t>
            </a:r>
          </a:p>
          <a:p>
            <a:pPr lvl="2"/>
            <a:r>
              <a:rPr lang="en-US" sz="4600" dirty="0"/>
              <a:t>give the abuser any information about the victim.</a:t>
            </a:r>
          </a:p>
          <a:p>
            <a:pPr lvl="2"/>
            <a:endParaRPr lang="en-US" sz="4600" dirty="0"/>
          </a:p>
          <a:p>
            <a:pPr lvl="2"/>
            <a:r>
              <a:rPr lang="en-US" sz="4600" dirty="0"/>
              <a:t>advocate for the abuser in order to avoid the legal consequences of his violence. </a:t>
            </a:r>
          </a:p>
          <a:p>
            <a:pPr lvl="2"/>
            <a:endParaRPr lang="en-US" sz="4600" dirty="0"/>
          </a:p>
          <a:p>
            <a:pPr lvl="2"/>
            <a:r>
              <a:rPr lang="en-US" sz="4600" dirty="0"/>
              <a:t>send abuser home with just a prayer. </a:t>
            </a:r>
          </a:p>
          <a:p>
            <a:pPr marL="914400" lvl="2" indent="0">
              <a:buNone/>
            </a:pPr>
            <a:endParaRPr lang="en-US" sz="4700"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121</a:t>
            </a:fld>
            <a:endParaRPr lang="en-US"/>
          </a:p>
        </p:txBody>
      </p:sp>
    </p:spTree>
    <p:extLst>
      <p:ext uri="{BB962C8B-B14F-4D97-AF65-F5344CB8AC3E}">
        <p14:creationId xmlns:p14="http://schemas.microsoft.com/office/powerpoint/2010/main" val="42756275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Abusers</a:t>
            </a:r>
          </a:p>
        </p:txBody>
      </p:sp>
      <p:sp>
        <p:nvSpPr>
          <p:cNvPr id="3" name="Content Placeholder 2"/>
          <p:cNvSpPr>
            <a:spLocks noGrp="1"/>
          </p:cNvSpPr>
          <p:nvPr>
            <p:ph idx="1"/>
          </p:nvPr>
        </p:nvSpPr>
        <p:spPr/>
        <p:txBody>
          <a:bodyPr>
            <a:normAutofit/>
          </a:bodyPr>
          <a:lstStyle/>
          <a:p>
            <a:pPr>
              <a:buFont typeface="Wingdings" charset="2"/>
              <a:buChar char="§"/>
            </a:pPr>
            <a:r>
              <a:rPr lang="en-US" dirty="0">
                <a:solidFill>
                  <a:srgbClr val="00B050"/>
                </a:solidFill>
              </a:rPr>
              <a:t>Identify support services for the abuser.  </a:t>
            </a:r>
          </a:p>
          <a:p>
            <a:pPr lvl="1">
              <a:buFont typeface="Arial"/>
              <a:buChar char="•"/>
            </a:pPr>
            <a:r>
              <a:rPr lang="en-US" sz="3200" dirty="0"/>
              <a:t>Recommend individual counseling.</a:t>
            </a:r>
          </a:p>
          <a:p>
            <a:pPr lvl="1">
              <a:buFont typeface="Arial"/>
              <a:buChar char="•"/>
            </a:pPr>
            <a:endParaRPr lang="en-US" sz="2000" dirty="0"/>
          </a:p>
          <a:p>
            <a:pPr lvl="1">
              <a:buFont typeface="Arial"/>
              <a:buChar char="•"/>
            </a:pPr>
            <a:r>
              <a:rPr lang="en-US" sz="3200" dirty="0"/>
              <a:t>Twenty-four-week counseling programs are available.</a:t>
            </a:r>
          </a:p>
          <a:p>
            <a:pPr marL="457200" lvl="1" indent="0">
              <a:buNone/>
            </a:pPr>
            <a:endParaRPr lang="en-US" sz="2000" dirty="0"/>
          </a:p>
          <a:p>
            <a:pPr lvl="1">
              <a:buFont typeface="Arial"/>
              <a:buChar char="•"/>
            </a:pPr>
            <a:r>
              <a:rPr lang="en-US" sz="3200" dirty="0"/>
              <a:t>Guide them to the appropriate community resources.</a:t>
            </a:r>
          </a:p>
          <a:p>
            <a:pPr marL="457200" lvl="1" indent="0">
              <a:buNone/>
            </a:pPr>
            <a:endParaRPr lang="en-US" dirty="0"/>
          </a:p>
          <a:p>
            <a:pPr marL="914400" lvl="2" indent="0">
              <a:buNone/>
            </a:pPr>
            <a:endParaRPr lang="en-US" sz="3200" dirty="0"/>
          </a:p>
          <a:p>
            <a:pPr lvl="2"/>
            <a:endParaRPr lang="en-US"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122</a:t>
            </a:fld>
            <a:endParaRPr lang="en-US"/>
          </a:p>
        </p:txBody>
      </p:sp>
    </p:spTree>
    <p:extLst>
      <p:ext uri="{BB962C8B-B14F-4D97-AF65-F5344CB8AC3E}">
        <p14:creationId xmlns:p14="http://schemas.microsoft.com/office/powerpoint/2010/main" val="344340225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lang="en-US" sz="3200" dirty="0">
                <a:solidFill>
                  <a:srgbClr val="FFFFFF"/>
                </a:solidFill>
              </a:rPr>
              <a:t>Services</a:t>
            </a:r>
            <a:br>
              <a:rPr lang="en-US" sz="3200" dirty="0">
                <a:solidFill>
                  <a:srgbClr val="FFFFFF"/>
                </a:solidFill>
              </a:rPr>
            </a:br>
            <a:r>
              <a:rPr lang="en-US" sz="3200" dirty="0">
                <a:solidFill>
                  <a:srgbClr val="FFFFFF"/>
                </a:solidFill>
              </a:rPr>
              <a:t>- Expanded -</a:t>
            </a:r>
          </a:p>
        </p:txBody>
      </p:sp>
      <p:sp>
        <p:nvSpPr>
          <p:cNvPr id="3" name="Content Placeholder 2"/>
          <p:cNvSpPr>
            <a:spLocks noGrp="1"/>
          </p:cNvSpPr>
          <p:nvPr>
            <p:ph idx="1"/>
          </p:nvPr>
        </p:nvSpPr>
        <p:spPr>
          <a:xfrm>
            <a:off x="4275118" y="801866"/>
            <a:ext cx="4388824" cy="5230634"/>
          </a:xfrm>
        </p:spPr>
        <p:txBody>
          <a:bodyPr anchor="ctr">
            <a:normAutofit/>
          </a:bodyPr>
          <a:lstStyle/>
          <a:p>
            <a:pPr marL="457200" lvl="1" indent="0">
              <a:buNone/>
            </a:pPr>
            <a:endParaRPr lang="en-US" sz="2100" dirty="0">
              <a:solidFill>
                <a:srgbClr val="000000"/>
              </a:solidFill>
            </a:endParaRPr>
          </a:p>
          <a:p>
            <a:pPr lvl="2">
              <a:buFont typeface="Wingdings" pitchFamily="2" charset="2"/>
              <a:buChar char="ü"/>
            </a:pPr>
            <a:r>
              <a:rPr lang="en-US" sz="2100" dirty="0">
                <a:solidFill>
                  <a:srgbClr val="000000"/>
                </a:solidFill>
              </a:rPr>
              <a:t>Support Groups and Counseling </a:t>
            </a:r>
          </a:p>
          <a:p>
            <a:pPr lvl="2">
              <a:buFont typeface="Wingdings" pitchFamily="2" charset="2"/>
              <a:buChar char="ü"/>
            </a:pPr>
            <a:r>
              <a:rPr lang="en-US" sz="2100" dirty="0">
                <a:solidFill>
                  <a:srgbClr val="000000"/>
                </a:solidFill>
              </a:rPr>
              <a:t>Orders of Protection</a:t>
            </a:r>
          </a:p>
          <a:p>
            <a:pPr lvl="2">
              <a:buFont typeface="Wingdings" pitchFamily="2" charset="2"/>
              <a:buChar char="ü"/>
            </a:pPr>
            <a:r>
              <a:rPr lang="en-US" sz="2100" dirty="0">
                <a:solidFill>
                  <a:srgbClr val="000000"/>
                </a:solidFill>
              </a:rPr>
              <a:t>Safety Planning</a:t>
            </a:r>
          </a:p>
          <a:p>
            <a:pPr marL="1371600" lvl="2" indent="-514350">
              <a:buFont typeface="+mj-lt"/>
              <a:buAutoNum type="arabicPeriod"/>
            </a:pPr>
            <a:endParaRPr lang="en-US" sz="2100" dirty="0">
              <a:solidFill>
                <a:srgbClr val="000000"/>
              </a:solidFill>
            </a:endParaRPr>
          </a:p>
          <a:p>
            <a:pPr lvl="1">
              <a:buFont typeface="Wingdings" charset="2"/>
              <a:buChar char="§"/>
            </a:pPr>
            <a:endParaRPr lang="en-US" sz="2100" dirty="0">
              <a:solidFill>
                <a:srgbClr val="000000"/>
              </a:solidFill>
            </a:endParaRPr>
          </a:p>
          <a:p>
            <a:pPr lvl="1">
              <a:buFont typeface="Wingdings" charset="2"/>
              <a:buChar char="§"/>
            </a:pPr>
            <a:endParaRPr lang="en-US" sz="2100" dirty="0">
              <a:solidFill>
                <a:srgbClr val="000000"/>
              </a:solidFill>
            </a:endParaRPr>
          </a:p>
          <a:p>
            <a:pPr lvl="1">
              <a:buFont typeface="Wingdings" charset="2"/>
              <a:buChar char="§"/>
            </a:pPr>
            <a:endParaRPr lang="en-US" sz="2100" dirty="0">
              <a:solidFill>
                <a:srgbClr val="000000"/>
              </a:solidFill>
            </a:endParaRPr>
          </a:p>
        </p:txBody>
      </p:sp>
      <p:sp>
        <p:nvSpPr>
          <p:cNvPr id="4" name="Slide Number Placeholder 3"/>
          <p:cNvSpPr>
            <a:spLocks noGrp="1"/>
          </p:cNvSpPr>
          <p:nvPr>
            <p:ph type="sldNum" sz="quarter" idx="12"/>
          </p:nvPr>
        </p:nvSpPr>
        <p:spPr>
          <a:xfrm>
            <a:off x="8119447" y="6223702"/>
            <a:ext cx="428046" cy="314067"/>
          </a:xfrm>
        </p:spPr>
        <p:txBody>
          <a:bodyPr>
            <a:normAutofit/>
          </a:bodyPr>
          <a:lstStyle/>
          <a:p>
            <a:pPr>
              <a:spcAft>
                <a:spcPts val="600"/>
              </a:spcAft>
            </a:pPr>
            <a:fld id="{4813C0F2-E4A7-234C-B8C5-7DB82017C726}" type="slidenum">
              <a:rPr lang="en-US" sz="900">
                <a:solidFill>
                  <a:srgbClr val="898989"/>
                </a:solidFill>
              </a:rPr>
              <a:pPr>
                <a:spcAft>
                  <a:spcPts val="600"/>
                </a:spcAft>
              </a:pPr>
              <a:t>123</a:t>
            </a:fld>
            <a:endParaRPr lang="en-US" sz="900">
              <a:solidFill>
                <a:srgbClr val="898989"/>
              </a:solidFill>
            </a:endParaRPr>
          </a:p>
        </p:txBody>
      </p:sp>
    </p:spTree>
    <p:extLst>
      <p:ext uri="{BB962C8B-B14F-4D97-AF65-F5344CB8AC3E}">
        <p14:creationId xmlns:p14="http://schemas.microsoft.com/office/powerpoint/2010/main" val="338057247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Services</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a:t>Services provide support, healing and a path to freedom. </a:t>
            </a:r>
            <a:endParaRPr lang="en-US" sz="2000" dirty="0"/>
          </a:p>
          <a:p>
            <a:pPr marL="457200" lvl="1" indent="0">
              <a:buNone/>
            </a:pPr>
            <a:endParaRPr lang="en-US" sz="2000" dirty="0"/>
          </a:p>
          <a:p>
            <a:pPr marL="457200" lvl="1" indent="0">
              <a:buNone/>
            </a:pPr>
            <a:r>
              <a:rPr lang="en-US" sz="3200" dirty="0">
                <a:solidFill>
                  <a:srgbClr val="00B050"/>
                </a:solidFill>
              </a:rPr>
              <a:t>Get professionals involved with your ministry</a:t>
            </a:r>
            <a:r>
              <a:rPr lang="en-US" sz="3200" dirty="0"/>
              <a:t>.</a:t>
            </a:r>
          </a:p>
          <a:p>
            <a:pPr marL="457200" lvl="1" indent="0">
              <a:buNone/>
            </a:pPr>
            <a:endParaRPr lang="en-US" sz="2000" dirty="0"/>
          </a:p>
          <a:p>
            <a:pPr lvl="2">
              <a:buFont typeface="Arial" charset="0"/>
              <a:buChar char="•"/>
            </a:pPr>
            <a:r>
              <a:rPr lang="en-US" sz="3200" dirty="0"/>
              <a:t>Support Groups and Counseling </a:t>
            </a:r>
          </a:p>
          <a:p>
            <a:pPr lvl="2">
              <a:buFont typeface="Arial" charset="0"/>
              <a:buChar char="•"/>
            </a:pPr>
            <a:r>
              <a:rPr lang="en-US" sz="3200" dirty="0"/>
              <a:t>Orders of Protection</a:t>
            </a:r>
          </a:p>
          <a:p>
            <a:pPr lvl="2">
              <a:buFont typeface="Arial" charset="0"/>
              <a:buChar char="•"/>
            </a:pPr>
            <a:r>
              <a:rPr lang="en-US" sz="3200" dirty="0"/>
              <a:t>Safety Planning</a:t>
            </a:r>
          </a:p>
          <a:p>
            <a:pPr marL="1371600" lvl="2" indent="-514350">
              <a:buFont typeface="+mj-lt"/>
              <a:buAutoNum type="arabicPeriod"/>
            </a:pPr>
            <a:endParaRPr lang="en-US" sz="2800" dirty="0"/>
          </a:p>
          <a:p>
            <a:pPr marL="857250" lvl="2" indent="0">
              <a:buNone/>
            </a:pPr>
            <a:endParaRPr lang="en-US" sz="2800" dirty="0"/>
          </a:p>
          <a:p>
            <a:pPr lvl="1">
              <a:buFont typeface="Wingdings" charset="2"/>
              <a:buChar char="§"/>
            </a:pPr>
            <a:endParaRPr lang="en-US" sz="3200" dirty="0"/>
          </a:p>
          <a:p>
            <a:pPr lvl="1">
              <a:buFont typeface="Wingdings" charset="2"/>
              <a:buChar char="§"/>
            </a:pPr>
            <a:endParaRPr lang="en-US" sz="3200" dirty="0"/>
          </a:p>
          <a:p>
            <a:pPr lvl="1">
              <a:buFont typeface="Wingdings" charset="2"/>
              <a:buChar char="§"/>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124</a:t>
            </a:fld>
            <a:endParaRPr lang="en-US"/>
          </a:p>
        </p:txBody>
      </p:sp>
    </p:spTree>
    <p:extLst>
      <p:ext uri="{BB962C8B-B14F-4D97-AF65-F5344CB8AC3E}">
        <p14:creationId xmlns:p14="http://schemas.microsoft.com/office/powerpoint/2010/main" val="53342406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defTabSz="457200" rtl="0">
              <a:spcBef>
                <a:spcPct val="0"/>
              </a:spcBef>
            </a:pPr>
            <a:r>
              <a:rPr lang="en-US" sz="4400" dirty="0"/>
              <a:t>Services</a:t>
            </a:r>
          </a:p>
        </p:txBody>
      </p:sp>
      <p:sp>
        <p:nvSpPr>
          <p:cNvPr id="3" name="Content Placeholder 2"/>
          <p:cNvSpPr>
            <a:spLocks noGrp="1"/>
          </p:cNvSpPr>
          <p:nvPr>
            <p:ph idx="1"/>
          </p:nvPr>
        </p:nvSpPr>
        <p:spPr/>
        <p:txBody>
          <a:bodyPr>
            <a:normAutofit fontScale="92500" lnSpcReduction="20000"/>
          </a:bodyPr>
          <a:lstStyle/>
          <a:p>
            <a:pPr marL="457200" lvl="1" indent="0">
              <a:buNone/>
            </a:pPr>
            <a:r>
              <a:rPr lang="en-US" sz="3200" dirty="0">
                <a:solidFill>
                  <a:srgbClr val="00B050"/>
                </a:solidFill>
              </a:rPr>
              <a:t>Get professionals involved with your ministry</a:t>
            </a:r>
            <a:r>
              <a:rPr lang="en-US" sz="3200" dirty="0"/>
              <a:t>.</a:t>
            </a:r>
          </a:p>
          <a:p>
            <a:pPr marL="457200" lvl="1" indent="0">
              <a:buNone/>
            </a:pPr>
            <a:endParaRPr lang="en-US" sz="3200" dirty="0"/>
          </a:p>
          <a:p>
            <a:pPr lvl="1">
              <a:buFont typeface="Wingdings" charset="2"/>
              <a:buChar char="§"/>
            </a:pPr>
            <a:r>
              <a:rPr lang="en-US" sz="3200" dirty="0"/>
              <a:t>Support Group Facilitator Requirements</a:t>
            </a:r>
          </a:p>
          <a:p>
            <a:pPr lvl="2"/>
            <a:endParaRPr lang="en-US" sz="2800" dirty="0"/>
          </a:p>
          <a:p>
            <a:pPr lvl="2"/>
            <a:r>
              <a:rPr lang="en-US" sz="2800" dirty="0"/>
              <a:t>40 hours’ training</a:t>
            </a:r>
          </a:p>
          <a:p>
            <a:pPr lvl="2"/>
            <a:r>
              <a:rPr lang="en-US" sz="2800" dirty="0"/>
              <a:t>Field Experience - one year at an agency</a:t>
            </a:r>
          </a:p>
          <a:p>
            <a:pPr lvl="2"/>
            <a:r>
              <a:rPr lang="en-US" sz="2800" dirty="0"/>
              <a:t>Understanding of the techniques and guidelines for facilitating a group </a:t>
            </a:r>
          </a:p>
          <a:p>
            <a:pPr lvl="2"/>
            <a:r>
              <a:rPr lang="en-US" sz="2800" dirty="0"/>
              <a:t>Professional supervision and consultation. A licensed mentor is required.</a:t>
            </a:r>
          </a:p>
          <a:p>
            <a:pPr marL="457200" lvl="1" indent="0">
              <a:buNone/>
            </a:pPr>
            <a:r>
              <a:rPr lang="en-US" dirty="0"/>
              <a:t> </a:t>
            </a:r>
          </a:p>
          <a:p>
            <a:pPr marL="1371600" lvl="2" indent="-514350">
              <a:buFont typeface="+mj-lt"/>
              <a:buAutoNum type="arabicPeriod"/>
            </a:pPr>
            <a:endParaRPr lang="en-US" sz="2800" dirty="0"/>
          </a:p>
          <a:p>
            <a:pPr marL="1371600" lvl="2" indent="-514350">
              <a:buFont typeface="+mj-lt"/>
              <a:buAutoNum type="arabicPeriod"/>
            </a:pPr>
            <a:endParaRPr lang="en-US" sz="2800" dirty="0"/>
          </a:p>
          <a:p>
            <a:pPr lvl="1">
              <a:buFont typeface="Wingdings" charset="2"/>
              <a:buChar char="§"/>
            </a:pPr>
            <a:endParaRPr lang="en-US" sz="3200" dirty="0"/>
          </a:p>
          <a:p>
            <a:pPr lvl="1">
              <a:buFont typeface="Wingdings" charset="2"/>
              <a:buChar char="§"/>
            </a:pPr>
            <a:endParaRPr lang="en-US" sz="3200" dirty="0"/>
          </a:p>
          <a:p>
            <a:pPr lvl="1">
              <a:buFont typeface="Wingdings" charset="2"/>
              <a:buChar char="§"/>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125</a:t>
            </a:fld>
            <a:endParaRPr lang="en-US"/>
          </a:p>
        </p:txBody>
      </p:sp>
    </p:spTree>
    <p:extLst>
      <p:ext uri="{BB962C8B-B14F-4D97-AF65-F5344CB8AC3E}">
        <p14:creationId xmlns:p14="http://schemas.microsoft.com/office/powerpoint/2010/main" val="300068772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Services</a:t>
            </a:r>
          </a:p>
        </p:txBody>
      </p:sp>
      <p:sp>
        <p:nvSpPr>
          <p:cNvPr id="3" name="Content Placeholder 2"/>
          <p:cNvSpPr>
            <a:spLocks noGrp="1"/>
          </p:cNvSpPr>
          <p:nvPr>
            <p:ph idx="1"/>
          </p:nvPr>
        </p:nvSpPr>
        <p:spPr/>
        <p:txBody>
          <a:bodyPr>
            <a:normAutofit/>
          </a:bodyPr>
          <a:lstStyle/>
          <a:p>
            <a:pPr marL="457200" lvl="1" indent="0">
              <a:buNone/>
            </a:pPr>
            <a:r>
              <a:rPr lang="en-US" sz="3200" dirty="0">
                <a:solidFill>
                  <a:srgbClr val="00B050"/>
                </a:solidFill>
              </a:rPr>
              <a:t>Get professionals involved with your ministry</a:t>
            </a:r>
            <a:r>
              <a:rPr lang="en-US" sz="3200" dirty="0"/>
              <a:t>.</a:t>
            </a:r>
          </a:p>
          <a:p>
            <a:pPr marL="457200" lvl="1" indent="0">
              <a:buNone/>
            </a:pPr>
            <a:endParaRPr lang="en-US" sz="3200" dirty="0"/>
          </a:p>
          <a:p>
            <a:pPr lvl="1">
              <a:buFont typeface="Wingdings" charset="2"/>
              <a:buChar char="§"/>
            </a:pPr>
            <a:r>
              <a:rPr lang="en-US" sz="3200" dirty="0"/>
              <a:t>Professional Counseling</a:t>
            </a:r>
          </a:p>
          <a:p>
            <a:pPr marL="914400" lvl="2" indent="0">
              <a:buNone/>
            </a:pPr>
            <a:endParaRPr lang="en-US" sz="2000" dirty="0"/>
          </a:p>
          <a:p>
            <a:pPr lvl="2"/>
            <a:r>
              <a:rPr lang="en-US" sz="2800" dirty="0"/>
              <a:t>Professional license or relevant master’s degree with supervision				</a:t>
            </a:r>
          </a:p>
          <a:p>
            <a:pPr lvl="2"/>
            <a:r>
              <a:rPr lang="en-US" sz="2800" dirty="0"/>
              <a:t>40 hours’ training - Victims</a:t>
            </a:r>
          </a:p>
          <a:p>
            <a:pPr lvl="2"/>
            <a:r>
              <a:rPr lang="en-US" sz="2800" dirty="0"/>
              <a:t>20 hours’ training - Perpetrators</a:t>
            </a:r>
          </a:p>
          <a:p>
            <a:pPr marL="800100" lvl="2" indent="0">
              <a:buNone/>
            </a:pPr>
            <a:endParaRPr lang="en-US" sz="2800" dirty="0"/>
          </a:p>
        </p:txBody>
      </p:sp>
      <p:sp>
        <p:nvSpPr>
          <p:cNvPr id="4" name="Slide Number Placeholder 3"/>
          <p:cNvSpPr>
            <a:spLocks noGrp="1"/>
          </p:cNvSpPr>
          <p:nvPr>
            <p:ph type="sldNum" sz="quarter" idx="12"/>
          </p:nvPr>
        </p:nvSpPr>
        <p:spPr/>
        <p:txBody>
          <a:bodyPr/>
          <a:lstStyle/>
          <a:p>
            <a:fld id="{4813C0F2-E4A7-234C-B8C5-7DB82017C726}" type="slidenum">
              <a:rPr lang="en-US" smtClean="0"/>
              <a:t>126</a:t>
            </a:fld>
            <a:endParaRPr lang="en-US"/>
          </a:p>
        </p:txBody>
      </p:sp>
    </p:spTree>
    <p:extLst>
      <p:ext uri="{BB962C8B-B14F-4D97-AF65-F5344CB8AC3E}">
        <p14:creationId xmlns:p14="http://schemas.microsoft.com/office/powerpoint/2010/main" val="418626849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Services</a:t>
            </a:r>
          </a:p>
        </p:txBody>
      </p:sp>
      <p:sp>
        <p:nvSpPr>
          <p:cNvPr id="3" name="Content Placeholder 2"/>
          <p:cNvSpPr>
            <a:spLocks noGrp="1"/>
          </p:cNvSpPr>
          <p:nvPr>
            <p:ph idx="1"/>
          </p:nvPr>
        </p:nvSpPr>
        <p:spPr/>
        <p:txBody>
          <a:bodyPr>
            <a:normAutofit fontScale="25000" lnSpcReduction="20000"/>
          </a:bodyPr>
          <a:lstStyle/>
          <a:p>
            <a:pPr>
              <a:buFont typeface="Wingdings" charset="2"/>
              <a:buChar char="§"/>
            </a:pPr>
            <a:r>
              <a:rPr lang="en-US" sz="12800" dirty="0"/>
              <a:t>Orders of Protection</a:t>
            </a:r>
          </a:p>
          <a:p>
            <a:pPr marL="457200" lvl="1" indent="0">
              <a:buNone/>
            </a:pPr>
            <a:endParaRPr lang="en-US" sz="8000" dirty="0"/>
          </a:p>
          <a:p>
            <a:pPr lvl="1">
              <a:buFont typeface="Arial" charset="0"/>
              <a:buChar char="•"/>
            </a:pPr>
            <a:r>
              <a:rPr lang="en-US" sz="11200" dirty="0"/>
              <a:t>An order of protection may or </a:t>
            </a:r>
            <a:r>
              <a:rPr lang="en-US" sz="11200" dirty="0">
                <a:solidFill>
                  <a:srgbClr val="C00000"/>
                </a:solidFill>
              </a:rPr>
              <a:t>may not be effective</a:t>
            </a:r>
            <a:r>
              <a:rPr lang="en-US" sz="11200" dirty="0"/>
              <a:t> in preventing further abuse.</a:t>
            </a:r>
          </a:p>
          <a:p>
            <a:pPr marL="457200" lvl="1" indent="0">
              <a:buNone/>
            </a:pPr>
            <a:endParaRPr lang="en-US" sz="8000" dirty="0"/>
          </a:p>
          <a:p>
            <a:pPr lvl="1">
              <a:buFont typeface="Arial" charset="0"/>
              <a:buChar char="•"/>
            </a:pPr>
            <a:r>
              <a:rPr lang="en-US" sz="11200" dirty="0"/>
              <a:t>Orders of protection are frequently ignored by many abusers. </a:t>
            </a:r>
          </a:p>
          <a:p>
            <a:pPr lvl="1">
              <a:buFont typeface="Arial" charset="0"/>
              <a:buChar char="•"/>
            </a:pPr>
            <a:endParaRPr lang="en-US" sz="8000" dirty="0"/>
          </a:p>
          <a:p>
            <a:pPr lvl="1">
              <a:buFont typeface="Arial" charset="0"/>
              <a:buChar char="•"/>
            </a:pPr>
            <a:r>
              <a:rPr lang="en-US" sz="11200" dirty="0">
                <a:solidFill>
                  <a:srgbClr val="00B050"/>
                </a:solidFill>
              </a:rPr>
              <a:t>But it is still necessary and important evidence for</a:t>
            </a:r>
            <a:r>
              <a:rPr lang="en-US" sz="11200" dirty="0"/>
              <a:t> </a:t>
            </a:r>
            <a:r>
              <a:rPr lang="en-US" sz="11200" dirty="0">
                <a:solidFill>
                  <a:srgbClr val="00B050"/>
                </a:solidFill>
              </a:rPr>
              <a:t> legal documentation</a:t>
            </a:r>
            <a:r>
              <a:rPr lang="en-US" sz="11200" dirty="0"/>
              <a:t>.</a:t>
            </a:r>
            <a:endParaRPr lang="en-US" dirty="0"/>
          </a:p>
          <a:p>
            <a:pPr lvl="1">
              <a:buFont typeface="Wingdings" charset="2"/>
              <a:buChar char="§"/>
            </a:pPr>
            <a:endParaRPr lang="en-US" dirty="0"/>
          </a:p>
          <a:p>
            <a:pPr marL="857250" lvl="2" indent="0" algn="r">
              <a:buNone/>
            </a:pPr>
            <a:endParaRPr lang="en-US" sz="6400" dirty="0"/>
          </a:p>
          <a:p>
            <a:pPr marL="857250" lvl="2" indent="0">
              <a:buNone/>
            </a:pPr>
            <a:r>
              <a:rPr lang="en-US" sz="5600" dirty="0"/>
              <a:t> </a:t>
            </a:r>
            <a:r>
              <a:rPr lang="en-US" sz="6000" dirty="0"/>
              <a:t>Illinois Attorney General, “Orders of Protection,”</a:t>
            </a:r>
            <a:r>
              <a:rPr lang="en-US" sz="6600" u="sng" dirty="0">
                <a:hlinkClick r:id="rId3"/>
              </a:rPr>
              <a:t> </a:t>
            </a:r>
            <a:r>
              <a:rPr lang="en-US" sz="6600" dirty="0">
                <a:hlinkClick r:id="rId4"/>
              </a:rPr>
              <a:t>h</a:t>
            </a:r>
            <a:r>
              <a:rPr lang="en-US" sz="6000" dirty="0">
                <a:hlinkClick r:id="rId4"/>
              </a:rPr>
              <a:t>ttp://www.illinoisattorneygeneral.gov/women/victims.html</a:t>
            </a:r>
            <a:endParaRPr lang="en-US" sz="6000" dirty="0"/>
          </a:p>
          <a:p>
            <a:pPr marL="857250" lvl="2" indent="0">
              <a:buNone/>
            </a:pPr>
            <a:endParaRPr lang="en-US" sz="5600" dirty="0"/>
          </a:p>
          <a:p>
            <a:pPr marL="857250" lvl="2" indent="0">
              <a:buNone/>
            </a:pPr>
            <a:endParaRPr lang="en-US" sz="4800" dirty="0"/>
          </a:p>
          <a:p>
            <a:pPr marL="1314450" lvl="2" indent="-457200">
              <a:buFont typeface="+mj-lt"/>
              <a:buAutoNum type="arabicPeriod"/>
            </a:pPr>
            <a:endParaRPr lang="en-US" sz="4800" dirty="0"/>
          </a:p>
          <a:p>
            <a:pPr lvl="1">
              <a:buFont typeface="Wingdings" charset="2"/>
              <a:buChar char="§"/>
            </a:pPr>
            <a:endParaRPr lang="en-US" sz="3200" dirty="0"/>
          </a:p>
          <a:p>
            <a:pPr lvl="1">
              <a:buFont typeface="Wingdings" charset="2"/>
              <a:buChar char="§"/>
            </a:pPr>
            <a:endParaRPr lang="en-US" sz="3200" dirty="0"/>
          </a:p>
          <a:p>
            <a:pPr lvl="1">
              <a:buFont typeface="Wingdings" charset="2"/>
              <a:buChar char="§"/>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127</a:t>
            </a:fld>
            <a:endParaRPr lang="en-US"/>
          </a:p>
        </p:txBody>
      </p:sp>
    </p:spTree>
    <p:extLst>
      <p:ext uri="{BB962C8B-B14F-4D97-AF65-F5344CB8AC3E}">
        <p14:creationId xmlns:p14="http://schemas.microsoft.com/office/powerpoint/2010/main" val="31189372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Safety Planning</a:t>
            </a:r>
          </a:p>
        </p:txBody>
      </p:sp>
      <p:sp>
        <p:nvSpPr>
          <p:cNvPr id="3" name="Content Placeholder 2"/>
          <p:cNvSpPr>
            <a:spLocks noGrp="1"/>
          </p:cNvSpPr>
          <p:nvPr>
            <p:ph idx="1"/>
          </p:nvPr>
        </p:nvSpPr>
        <p:spPr/>
        <p:txBody>
          <a:bodyPr>
            <a:normAutofit fontScale="92500" lnSpcReduction="20000"/>
          </a:bodyPr>
          <a:lstStyle/>
          <a:p>
            <a:pPr marL="857250" lvl="1" indent="-457200">
              <a:buFont typeface="Wingdings" charset="2"/>
              <a:buChar char="§"/>
            </a:pPr>
            <a:r>
              <a:rPr lang="en-US" sz="3200" dirty="0"/>
              <a:t>A safety plan is a tool to help a victim think about </a:t>
            </a:r>
            <a:r>
              <a:rPr lang="en-US" sz="3200" dirty="0">
                <a:solidFill>
                  <a:srgbClr val="00B050"/>
                </a:solidFill>
              </a:rPr>
              <a:t>how to protect </a:t>
            </a:r>
            <a:r>
              <a:rPr lang="en-US" sz="3200" dirty="0"/>
              <a:t>themselves and their family from abuse. </a:t>
            </a:r>
          </a:p>
          <a:p>
            <a:pPr marL="857250" lvl="1" indent="-457200">
              <a:buFont typeface="Wingdings" charset="2"/>
              <a:buChar char="§"/>
            </a:pPr>
            <a:endParaRPr lang="en-US" sz="2000" dirty="0"/>
          </a:p>
          <a:p>
            <a:pPr marL="857250" lvl="1" indent="-457200">
              <a:buFont typeface="Wingdings" charset="2"/>
              <a:buChar char="§"/>
            </a:pPr>
            <a:r>
              <a:rPr lang="en-US" sz="3200" dirty="0">
                <a:solidFill>
                  <a:srgbClr val="00B050"/>
                </a:solidFill>
              </a:rPr>
              <a:t>Local domestic violence agencies can provide help in developing individual safety plans. </a:t>
            </a:r>
          </a:p>
          <a:p>
            <a:pPr marL="400050" lvl="1" indent="0" algn="r">
              <a:buNone/>
            </a:pPr>
            <a:endParaRPr lang="en-US" sz="1400" dirty="0"/>
          </a:p>
          <a:p>
            <a:pPr marL="400050" lvl="1" indent="0" algn="r">
              <a:buNone/>
            </a:pPr>
            <a:endParaRPr lang="en-US" sz="1400" dirty="0"/>
          </a:p>
          <a:p>
            <a:pPr marL="400050" lvl="1" indent="0" algn="r">
              <a:buNone/>
            </a:pPr>
            <a:endParaRPr lang="en-US" sz="1400" dirty="0"/>
          </a:p>
          <a:p>
            <a:pPr marL="914400" lvl="2" indent="0">
              <a:buNone/>
            </a:pPr>
            <a:r>
              <a:rPr lang="en-US" sz="2800" dirty="0"/>
              <a:t>Illinois Coalition Against Domestic Violence, ”Safety Planning.” </a:t>
            </a:r>
            <a:r>
              <a:rPr lang="en-US" sz="2800" dirty="0">
                <a:hlinkClick r:id="rId2"/>
              </a:rPr>
              <a:t>https://www.ilcadv.org/safety-planning-for-survivors/</a:t>
            </a:r>
            <a:endParaRPr lang="en-US" sz="2400" dirty="0"/>
          </a:p>
          <a:p>
            <a:pPr marL="400050" lvl="1" indent="0">
              <a:buNone/>
            </a:pPr>
            <a:r>
              <a:rPr lang="en-US" sz="1400" dirty="0"/>
              <a:t>   </a:t>
            </a:r>
          </a:p>
          <a:p>
            <a:pPr marL="400050" lvl="1"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128</a:t>
            </a:fld>
            <a:endParaRPr lang="en-US"/>
          </a:p>
        </p:txBody>
      </p:sp>
    </p:spTree>
    <p:extLst>
      <p:ext uri="{BB962C8B-B14F-4D97-AF65-F5344CB8AC3E}">
        <p14:creationId xmlns:p14="http://schemas.microsoft.com/office/powerpoint/2010/main" val="248232316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lang="en-US" sz="3600" dirty="0">
                <a:solidFill>
                  <a:srgbClr val="FFFFFF"/>
                </a:solidFill>
              </a:rPr>
              <a:t>Parish Issues – Expanded -</a:t>
            </a:r>
          </a:p>
        </p:txBody>
      </p:sp>
      <p:sp>
        <p:nvSpPr>
          <p:cNvPr id="3" name="Content Placeholder 2"/>
          <p:cNvSpPr>
            <a:spLocks noGrp="1"/>
          </p:cNvSpPr>
          <p:nvPr>
            <p:ph idx="1"/>
          </p:nvPr>
        </p:nvSpPr>
        <p:spPr>
          <a:xfrm>
            <a:off x="4567930" y="801866"/>
            <a:ext cx="3979563" cy="5230634"/>
          </a:xfrm>
        </p:spPr>
        <p:txBody>
          <a:bodyPr anchor="ctr">
            <a:normAutofit/>
          </a:bodyPr>
          <a:lstStyle/>
          <a:p>
            <a:pPr lvl="1">
              <a:buFont typeface="Wingdings" charset="2"/>
              <a:buChar char="ü"/>
            </a:pPr>
            <a:r>
              <a:rPr lang="en-US" sz="2100" dirty="0">
                <a:solidFill>
                  <a:srgbClr val="000000"/>
                </a:solidFill>
              </a:rPr>
              <a:t>Culture</a:t>
            </a:r>
          </a:p>
          <a:p>
            <a:pPr lvl="1">
              <a:buFont typeface="Wingdings" charset="2"/>
              <a:buChar char="ü"/>
            </a:pPr>
            <a:r>
              <a:rPr lang="en-US" sz="2100" dirty="0">
                <a:solidFill>
                  <a:srgbClr val="000000"/>
                </a:solidFill>
              </a:rPr>
              <a:t>Mandated Reporting</a:t>
            </a:r>
          </a:p>
          <a:p>
            <a:pPr lvl="1">
              <a:buFont typeface="Wingdings" charset="2"/>
              <a:buChar char="ü"/>
            </a:pPr>
            <a:r>
              <a:rPr lang="en-US" sz="2100" dirty="0">
                <a:solidFill>
                  <a:srgbClr val="000000"/>
                </a:solidFill>
              </a:rPr>
              <a:t>Confidentiality</a:t>
            </a:r>
          </a:p>
          <a:p>
            <a:pPr marL="457200" lvl="1" indent="0">
              <a:buNone/>
            </a:pPr>
            <a:endParaRPr lang="en-US" sz="2100" dirty="0">
              <a:solidFill>
                <a:srgbClr val="000000"/>
              </a:solidFill>
            </a:endParaRPr>
          </a:p>
          <a:p>
            <a:pPr marL="457200" lvl="1" indent="0">
              <a:buNone/>
            </a:pPr>
            <a:endParaRPr lang="en-US" sz="2100" dirty="0">
              <a:solidFill>
                <a:srgbClr val="000000"/>
              </a:solidFill>
            </a:endParaRPr>
          </a:p>
        </p:txBody>
      </p:sp>
      <p:sp>
        <p:nvSpPr>
          <p:cNvPr id="4" name="Slide Number Placeholder 3"/>
          <p:cNvSpPr>
            <a:spLocks noGrp="1"/>
          </p:cNvSpPr>
          <p:nvPr>
            <p:ph type="sldNum" sz="quarter" idx="12"/>
          </p:nvPr>
        </p:nvSpPr>
        <p:spPr>
          <a:xfrm>
            <a:off x="8119447" y="6223702"/>
            <a:ext cx="428046" cy="314067"/>
          </a:xfrm>
        </p:spPr>
        <p:txBody>
          <a:bodyPr>
            <a:normAutofit/>
          </a:bodyPr>
          <a:lstStyle/>
          <a:p>
            <a:pPr>
              <a:spcAft>
                <a:spcPts val="600"/>
              </a:spcAft>
            </a:pPr>
            <a:fld id="{4813C0F2-E4A7-234C-B8C5-7DB82017C726}" type="slidenum">
              <a:rPr lang="en-US" sz="900">
                <a:solidFill>
                  <a:srgbClr val="898989"/>
                </a:solidFill>
              </a:rPr>
              <a:pPr>
                <a:spcAft>
                  <a:spcPts val="600"/>
                </a:spcAft>
              </a:pPr>
              <a:t>129</a:t>
            </a:fld>
            <a:endParaRPr lang="en-US" sz="900">
              <a:solidFill>
                <a:srgbClr val="898989"/>
              </a:solidFill>
            </a:endParaRPr>
          </a:p>
        </p:txBody>
      </p:sp>
    </p:spTree>
    <p:extLst>
      <p:ext uri="{BB962C8B-B14F-4D97-AF65-F5344CB8AC3E}">
        <p14:creationId xmlns:p14="http://schemas.microsoft.com/office/powerpoint/2010/main" val="148079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 Dimensions</a:t>
            </a:r>
          </a:p>
        </p:txBody>
      </p:sp>
      <p:sp>
        <p:nvSpPr>
          <p:cNvPr id="3" name="Content Placeholder 2"/>
          <p:cNvSpPr>
            <a:spLocks noGrp="1"/>
          </p:cNvSpPr>
          <p:nvPr>
            <p:ph idx="1"/>
          </p:nvPr>
        </p:nvSpPr>
        <p:spPr/>
        <p:txBody>
          <a:bodyPr>
            <a:normAutofit fontScale="85000" lnSpcReduction="20000"/>
          </a:bodyPr>
          <a:lstStyle/>
          <a:p>
            <a:pPr lvl="1">
              <a:buFont typeface="Wingdings" charset="2"/>
              <a:buChar char="§"/>
            </a:pPr>
            <a:r>
              <a:rPr lang="en-US" sz="3500" dirty="0">
                <a:solidFill>
                  <a:srgbClr val="00B050"/>
                </a:solidFill>
              </a:rPr>
              <a:t>The Centers for Disease Control and Prevention (CDC) defines four types of abuse. We add a fifth category.</a:t>
            </a:r>
          </a:p>
          <a:p>
            <a:pPr lvl="2">
              <a:buFont typeface="Wingdings" charset="2"/>
              <a:buChar char="§"/>
            </a:pPr>
            <a:r>
              <a:rPr lang="en-US" sz="2800" dirty="0"/>
              <a:t>Physical</a:t>
            </a:r>
          </a:p>
          <a:p>
            <a:pPr lvl="2">
              <a:buFont typeface="Wingdings" charset="2"/>
              <a:buChar char="§"/>
            </a:pPr>
            <a:r>
              <a:rPr lang="en-US" sz="2800" dirty="0"/>
              <a:t>Sexual</a:t>
            </a:r>
          </a:p>
          <a:p>
            <a:pPr lvl="2">
              <a:buFont typeface="Wingdings" charset="2"/>
              <a:buChar char="§"/>
            </a:pPr>
            <a:r>
              <a:rPr lang="en-US" sz="2800" dirty="0"/>
              <a:t>Stalking</a:t>
            </a:r>
          </a:p>
          <a:p>
            <a:pPr lvl="2">
              <a:buFont typeface="Wingdings" charset="2"/>
              <a:buChar char="§"/>
            </a:pPr>
            <a:r>
              <a:rPr lang="en-US" sz="2800" dirty="0"/>
              <a:t>Psychological &amp; Economic</a:t>
            </a:r>
          </a:p>
          <a:p>
            <a:pPr marL="914400" lvl="2" indent="0">
              <a:buNone/>
            </a:pPr>
            <a:endParaRPr lang="en-US" sz="2800" dirty="0"/>
          </a:p>
          <a:p>
            <a:pPr marL="57150" indent="0">
              <a:buNone/>
            </a:pPr>
            <a:endParaRPr lang="en-US" sz="1500" dirty="0"/>
          </a:p>
          <a:p>
            <a:pPr marL="57150" indent="0">
              <a:buNone/>
            </a:pPr>
            <a:r>
              <a:rPr lang="en-US" sz="1600" dirty="0"/>
              <a:t>“</a:t>
            </a:r>
            <a:r>
              <a:rPr lang="en-US" sz="1600" b="1" dirty="0"/>
              <a:t>National Intimate Partner and Sexual Violence Survey (NISVS), 2010</a:t>
            </a:r>
            <a:r>
              <a:rPr lang="en-US" sz="1600" dirty="0"/>
              <a:t>,” Centers for Disease Control and Prevention(CDC). The survey is comprised of 16,507 completed interviews, 9,086 women and 7,421 men.</a:t>
            </a:r>
            <a:r>
              <a:rPr lang="en-US" sz="1600" baseline="30000" dirty="0"/>
              <a:t>5</a:t>
            </a:r>
            <a:r>
              <a:rPr lang="en-US" sz="1600" dirty="0"/>
              <a:t> </a:t>
            </a:r>
            <a:r>
              <a:rPr lang="en-US" sz="1600" b="1" dirty="0"/>
              <a:t>NISVS Data Brief -Updated Release, 2015</a:t>
            </a:r>
            <a:r>
              <a:rPr lang="en-US" sz="1600" dirty="0"/>
              <a:t>.  The survey is comprised of 10,081 completed interviews, 5,758 women and 4,323 men, 2018. </a:t>
            </a:r>
            <a:r>
              <a:rPr lang="en-US" sz="1600" dirty="0">
                <a:hlinkClick r:id="rId3"/>
              </a:rPr>
              <a:t>https://www.cdc.gov/violenceprevention/pdf/nisvs_sofindings.pdf</a:t>
            </a:r>
            <a:endParaRPr lang="en-US" sz="1600" u="sng" dirty="0"/>
          </a:p>
          <a:p>
            <a:pPr marL="57150" indent="0">
              <a:buNone/>
            </a:pPr>
            <a:endParaRPr lang="en-US" sz="1500" dirty="0"/>
          </a:p>
          <a:p>
            <a:pPr marL="57150" indent="0">
              <a:buNone/>
            </a:pPr>
            <a:r>
              <a:rPr lang="en-US" sz="1500" dirty="0"/>
              <a:t> </a:t>
            </a:r>
          </a:p>
          <a:p>
            <a:pPr marL="457200" lvl="1"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13</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5494763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Parish Culture</a:t>
            </a:r>
          </a:p>
        </p:txBody>
      </p:sp>
      <p:sp>
        <p:nvSpPr>
          <p:cNvPr id="3" name="Content Placeholder 2"/>
          <p:cNvSpPr>
            <a:spLocks noGrp="1"/>
          </p:cNvSpPr>
          <p:nvPr>
            <p:ph idx="1"/>
          </p:nvPr>
        </p:nvSpPr>
        <p:spPr/>
        <p:txBody>
          <a:bodyPr/>
          <a:lstStyle/>
          <a:p>
            <a:pPr marL="857250" lvl="1" indent="-457200">
              <a:buFont typeface="Wingdings" charset="2"/>
              <a:buChar char="§"/>
            </a:pPr>
            <a:r>
              <a:rPr lang="en-US" sz="3200" dirty="0"/>
              <a:t>Norms, Traditions, and Ministry</a:t>
            </a:r>
          </a:p>
          <a:p>
            <a:pPr marL="800100" lvl="2" indent="0">
              <a:buNone/>
            </a:pPr>
            <a:endParaRPr lang="en-US" sz="2000" dirty="0"/>
          </a:p>
          <a:p>
            <a:pPr marL="1257300" lvl="2" indent="-457200"/>
            <a:r>
              <a:rPr lang="en-US" sz="2800" dirty="0"/>
              <a:t>Cultures vary greatly.</a:t>
            </a:r>
          </a:p>
          <a:p>
            <a:pPr marL="800100" lvl="2" indent="0">
              <a:buNone/>
            </a:pPr>
            <a:endParaRPr lang="en-US" sz="2000" dirty="0"/>
          </a:p>
          <a:p>
            <a:pPr marL="1257300" lvl="2" indent="-457200"/>
            <a:r>
              <a:rPr lang="en-US" sz="2800" dirty="0"/>
              <a:t>What is effective in one parish community may not translate to another community.</a:t>
            </a:r>
          </a:p>
          <a:p>
            <a:pPr marL="1257300" lvl="2" indent="-457200"/>
            <a:endParaRPr lang="en-US" sz="2000" dirty="0"/>
          </a:p>
          <a:p>
            <a:pPr marL="1257300" lvl="2" indent="-457200"/>
            <a:r>
              <a:rPr lang="en-US" sz="2800" dirty="0"/>
              <a:t>One size does not fit all.</a:t>
            </a:r>
          </a:p>
          <a:p>
            <a:pPr>
              <a:buFont typeface="Wingdings" charset="2"/>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130</a:t>
            </a:fld>
            <a:endParaRPr lang="en-US"/>
          </a:p>
        </p:txBody>
      </p:sp>
    </p:spTree>
    <p:extLst>
      <p:ext uri="{BB962C8B-B14F-4D97-AF65-F5344CB8AC3E}">
        <p14:creationId xmlns:p14="http://schemas.microsoft.com/office/powerpoint/2010/main" val="169326529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Mandated Reporting</a:t>
            </a:r>
          </a:p>
        </p:txBody>
      </p:sp>
      <p:sp>
        <p:nvSpPr>
          <p:cNvPr id="3" name="Content Placeholder 2"/>
          <p:cNvSpPr>
            <a:spLocks noGrp="1"/>
          </p:cNvSpPr>
          <p:nvPr>
            <p:ph idx="1"/>
          </p:nvPr>
        </p:nvSpPr>
        <p:spPr/>
        <p:txBody>
          <a:bodyPr>
            <a:normAutofit fontScale="25000" lnSpcReduction="20000"/>
          </a:bodyPr>
          <a:lstStyle/>
          <a:p>
            <a:pPr>
              <a:buFont typeface="Wingdings" charset="2"/>
              <a:buChar char="§"/>
            </a:pPr>
            <a:r>
              <a:rPr lang="en-US" sz="12800" dirty="0"/>
              <a:t>Guidelines for Calling the Child Abuse Hotline </a:t>
            </a:r>
          </a:p>
          <a:p>
            <a:pPr marL="457200" lvl="1" indent="0">
              <a:buNone/>
            </a:pPr>
            <a:endParaRPr lang="en-US" sz="11200" dirty="0">
              <a:solidFill>
                <a:srgbClr val="00B050"/>
              </a:solidFill>
            </a:endParaRPr>
          </a:p>
          <a:p>
            <a:pPr lvl="1">
              <a:buFont typeface="Arial"/>
              <a:buChar char="•"/>
            </a:pPr>
            <a:r>
              <a:rPr lang="en-US" sz="11200" dirty="0"/>
              <a:t>Mandated reporters are required to call.</a:t>
            </a:r>
            <a:endParaRPr lang="en-US" sz="8600" dirty="0">
              <a:solidFill>
                <a:srgbClr val="00B050"/>
              </a:solidFill>
            </a:endParaRPr>
          </a:p>
          <a:p>
            <a:pPr lvl="2">
              <a:buFont typeface="Arial" panose="020B0604020202020204" pitchFamily="34" charset="0"/>
              <a:buChar char="•"/>
            </a:pPr>
            <a:r>
              <a:rPr lang="en-US" sz="8200" dirty="0"/>
              <a:t> </a:t>
            </a:r>
            <a:r>
              <a:rPr lang="en-US" sz="10800" dirty="0"/>
              <a:t>Other persons should call the Hotline when they have reasonable cause to suspect that a child has been abused or neglected.</a:t>
            </a:r>
          </a:p>
          <a:p>
            <a:pPr lvl="1">
              <a:buFont typeface="Arial" panose="020B0604020202020204" pitchFamily="34" charset="0"/>
              <a:buChar char="•"/>
            </a:pPr>
            <a:r>
              <a:rPr lang="en-US" sz="10800" dirty="0"/>
              <a:t>Illinois Child Abuse Hotline 1-800-252-2873</a:t>
            </a:r>
          </a:p>
          <a:p>
            <a:pPr marL="400050" lvl="1" indent="0">
              <a:buNone/>
            </a:pPr>
            <a:r>
              <a:rPr lang="en-US" sz="10800" dirty="0"/>
              <a:t> 1-800-358-5117 (TTY) </a:t>
            </a:r>
          </a:p>
          <a:p>
            <a:pPr lvl="2">
              <a:buFont typeface="Arial" panose="020B0604020202020204" pitchFamily="34" charset="0"/>
              <a:buChar char="•"/>
            </a:pPr>
            <a:endParaRPr lang="en-US" sz="10800" dirty="0"/>
          </a:p>
          <a:p>
            <a:pPr marL="914400" lvl="2" indent="0">
              <a:buNone/>
            </a:pPr>
            <a:r>
              <a:rPr lang="en-US" sz="5600" dirty="0"/>
              <a:t>Manual for Mandated Reporters, September 2012, Revised Edition, </a:t>
            </a:r>
          </a:p>
          <a:p>
            <a:pPr marL="914400" lvl="2" indent="0">
              <a:buNone/>
            </a:pPr>
            <a:r>
              <a:rPr lang="en-US" sz="6000" dirty="0">
                <a:hlinkClick r:id="rId3"/>
              </a:rPr>
              <a:t>https://www.illinois.gov/dcfs/safekids/reporting/Documents/CFS_1050-21_Mandated_Reporter_Manual.pdf</a:t>
            </a:r>
            <a:endParaRPr lang="en-US" sz="6000" dirty="0"/>
          </a:p>
          <a:p>
            <a:pPr marL="457200" lvl="1" indent="0">
              <a:buNone/>
            </a:pPr>
            <a:endParaRPr lang="en-US" sz="5600" dirty="0"/>
          </a:p>
          <a:p>
            <a:pPr marL="457200" lvl="1" indent="0">
              <a:buNone/>
            </a:pPr>
            <a:endParaRPr lang="en-US" sz="11200" dirty="0"/>
          </a:p>
          <a:p>
            <a:pPr marL="457200" lvl="1" indent="0">
              <a:buNone/>
            </a:pPr>
            <a:endParaRPr lang="en-US" sz="4500" dirty="0"/>
          </a:p>
          <a:p>
            <a:pPr lvl="1">
              <a:buFont typeface="Arial"/>
              <a:buChar char="•"/>
            </a:pPr>
            <a:endParaRPr lang="en-US" sz="1400" dirty="0"/>
          </a:p>
          <a:p>
            <a:pPr lvl="1">
              <a:buFont typeface="Arial"/>
              <a:buChar char="•"/>
            </a:pPr>
            <a:endParaRPr lang="en-US" sz="1400" dirty="0"/>
          </a:p>
          <a:p>
            <a:pPr lvl="1">
              <a:buFont typeface="Arial"/>
              <a:buChar char="•"/>
            </a:pPr>
            <a:endParaRPr lang="en-US" sz="1400" dirty="0"/>
          </a:p>
          <a:p>
            <a:pPr lvl="1">
              <a:buFont typeface="Arial"/>
              <a:buChar char="•"/>
            </a:pPr>
            <a:endParaRPr lang="en-US" sz="1400" dirty="0"/>
          </a:p>
          <a:p>
            <a:pPr lvl="1">
              <a:buFont typeface="Arial"/>
              <a:buChar char="•"/>
            </a:pPr>
            <a:endParaRPr lang="en-US" sz="1400" dirty="0"/>
          </a:p>
          <a:p>
            <a:pPr lvl="1">
              <a:buFont typeface="Arial"/>
              <a:buChar char="•"/>
            </a:pPr>
            <a:endParaRPr lang="en-US" sz="1400" dirty="0"/>
          </a:p>
          <a:p>
            <a:pPr lvl="1">
              <a:buFont typeface="Arial"/>
              <a:buChar char="•"/>
            </a:pPr>
            <a:endParaRPr lang="en-US" sz="1400" dirty="0"/>
          </a:p>
          <a:p>
            <a:pPr lvl="1">
              <a:buFont typeface="Arial"/>
              <a:buChar char="•"/>
            </a:pPr>
            <a:endParaRPr lang="en-US" sz="1400" dirty="0"/>
          </a:p>
          <a:p>
            <a:pPr lvl="1">
              <a:buFont typeface="Arial"/>
              <a:buChar char="•"/>
            </a:pPr>
            <a:endParaRPr lang="en-US" sz="1400" dirty="0"/>
          </a:p>
          <a:p>
            <a:pPr lvl="1">
              <a:buFont typeface="Arial"/>
              <a:buChar char="•"/>
            </a:pPr>
            <a:endParaRPr lang="en-US" sz="1400" dirty="0"/>
          </a:p>
          <a:p>
            <a:pPr marL="0" lvl="1" indent="0">
              <a:buNone/>
            </a:pPr>
            <a:endParaRPr lang="en-US" sz="1400" dirty="0"/>
          </a:p>
          <a:p>
            <a:pPr marL="400050" lvl="2" indent="0" algn="r">
              <a:buNone/>
            </a:pPr>
            <a:r>
              <a:rPr lang="en-US" sz="5600" dirty="0"/>
              <a:t>Manual for Mandated Reporters September 2012, Revised Edition, adapted.</a:t>
            </a:r>
            <a:r>
              <a:rPr lang="en-US" sz="5600" baseline="30000" dirty="0"/>
              <a:t>17</a:t>
            </a:r>
            <a:endParaRPr lang="en-US" sz="5600" dirty="0"/>
          </a:p>
          <a:p>
            <a:pPr>
              <a:buFont typeface="Wingdings" charset="2"/>
              <a:buChar char="§"/>
            </a:pPr>
            <a:endParaRPr lang="en-US" sz="5600" dirty="0"/>
          </a:p>
          <a:p>
            <a:pPr lvl="1">
              <a:buFont typeface="Arial"/>
              <a:buChar char="•"/>
            </a:pPr>
            <a:endParaRPr lang="en-US" sz="5600" dirty="0"/>
          </a:p>
          <a:p>
            <a:pPr marL="857250" lvl="1" indent="-457200">
              <a:buFont typeface="Wingdings" charset="2"/>
              <a:buChar char="§"/>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131</a:t>
            </a:fld>
            <a:endParaRPr lang="en-US"/>
          </a:p>
        </p:txBody>
      </p:sp>
    </p:spTree>
    <p:extLst>
      <p:ext uri="{BB962C8B-B14F-4D97-AF65-F5344CB8AC3E}">
        <p14:creationId xmlns:p14="http://schemas.microsoft.com/office/powerpoint/2010/main" val="409117890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Confidentiality</a:t>
            </a:r>
            <a:endParaRPr lang="en-US" dirty="0"/>
          </a:p>
        </p:txBody>
      </p:sp>
      <p:sp>
        <p:nvSpPr>
          <p:cNvPr id="3" name="Content Placeholder 2"/>
          <p:cNvSpPr>
            <a:spLocks noGrp="1"/>
          </p:cNvSpPr>
          <p:nvPr>
            <p:ph idx="1"/>
          </p:nvPr>
        </p:nvSpPr>
        <p:spPr/>
        <p:txBody>
          <a:bodyPr>
            <a:normAutofit/>
          </a:bodyPr>
          <a:lstStyle/>
          <a:p>
            <a:pPr marL="857250" lvl="1" indent="-457200">
              <a:buFont typeface="Wingdings" charset="2"/>
              <a:buChar char="§"/>
            </a:pPr>
            <a:r>
              <a:rPr lang="en-US" sz="3200" dirty="0"/>
              <a:t>Confidentiality is Critical</a:t>
            </a:r>
          </a:p>
          <a:p>
            <a:pPr marL="800100" lvl="2" indent="0">
              <a:buNone/>
            </a:pPr>
            <a:endParaRPr lang="en-US" sz="2800" dirty="0">
              <a:solidFill>
                <a:srgbClr val="C00000"/>
              </a:solidFill>
            </a:endParaRPr>
          </a:p>
          <a:p>
            <a:pPr marL="1257300" lvl="2" indent="-457200"/>
            <a:r>
              <a:rPr lang="en-US" sz="2800" dirty="0">
                <a:solidFill>
                  <a:srgbClr val="C00000"/>
                </a:solidFill>
              </a:rPr>
              <a:t>No</a:t>
            </a:r>
            <a:r>
              <a:rPr lang="en-US" sz="2800" b="1" dirty="0">
                <a:solidFill>
                  <a:srgbClr val="4F81BD"/>
                </a:solidFill>
              </a:rPr>
              <a:t> </a:t>
            </a:r>
            <a:r>
              <a:rPr lang="en-US" sz="2800" dirty="0">
                <a:solidFill>
                  <a:srgbClr val="C00000"/>
                </a:solidFill>
              </a:rPr>
              <a:t>trust, no ministry.</a:t>
            </a:r>
          </a:p>
          <a:p>
            <a:pPr marL="1257300" lvl="2" indent="-457200"/>
            <a:endParaRPr lang="en-US" sz="2000" dirty="0">
              <a:solidFill>
                <a:srgbClr val="C00000"/>
              </a:solidFill>
            </a:endParaRPr>
          </a:p>
          <a:p>
            <a:pPr marL="1257300" lvl="2" indent="-457200"/>
            <a:r>
              <a:rPr lang="en-US" sz="2800" dirty="0">
                <a:solidFill>
                  <a:srgbClr val="C00000"/>
                </a:solidFill>
              </a:rPr>
              <a:t>Breaching confidentiality can endanger the victims.</a:t>
            </a:r>
          </a:p>
          <a:p>
            <a:pPr marL="1257300" lvl="2" indent="-457200"/>
            <a:endParaRPr lang="en-US" dirty="0"/>
          </a:p>
          <a:p>
            <a:pPr marL="400050" lvl="1" indent="0">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132</a:t>
            </a:fld>
            <a:endParaRPr lang="en-US"/>
          </a:p>
        </p:txBody>
      </p:sp>
    </p:spTree>
    <p:extLst>
      <p:ext uri="{BB962C8B-B14F-4D97-AF65-F5344CB8AC3E}">
        <p14:creationId xmlns:p14="http://schemas.microsoft.com/office/powerpoint/2010/main" val="2521659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628"/>
            <a:ext cx="8229600" cy="1143000"/>
          </a:xfrm>
        </p:spPr>
        <p:txBody>
          <a:bodyPr>
            <a:normAutofit/>
          </a:bodyPr>
          <a:lstStyle/>
          <a:p>
            <a:r>
              <a:rPr lang="en-US" dirty="0"/>
              <a:t>Abuse Dimensions</a:t>
            </a:r>
          </a:p>
        </p:txBody>
      </p:sp>
      <p:sp>
        <p:nvSpPr>
          <p:cNvPr id="3" name="Content Placeholder 2"/>
          <p:cNvSpPr>
            <a:spLocks noGrp="1"/>
          </p:cNvSpPr>
          <p:nvPr>
            <p:ph idx="1"/>
          </p:nvPr>
        </p:nvSpPr>
        <p:spPr/>
        <p:txBody>
          <a:bodyPr>
            <a:normAutofit fontScale="25000" lnSpcReduction="20000"/>
          </a:bodyPr>
          <a:lstStyle/>
          <a:p>
            <a:pPr>
              <a:buFont typeface="Wingdings" charset="2"/>
              <a:buChar char="§"/>
            </a:pPr>
            <a:r>
              <a:rPr lang="en-US" sz="11200" b="1" dirty="0"/>
              <a:t>Women</a:t>
            </a:r>
            <a:r>
              <a:rPr lang="en-US" sz="11200" dirty="0"/>
              <a:t>:</a:t>
            </a:r>
            <a:r>
              <a:rPr lang="en-US" sz="11200" dirty="0">
                <a:solidFill>
                  <a:srgbClr val="C00000"/>
                </a:solidFill>
              </a:rPr>
              <a:t>  Contact Sexual Violence</a:t>
            </a:r>
            <a:r>
              <a:rPr lang="en-US" sz="11200" dirty="0">
                <a:solidFill>
                  <a:srgbClr val="C00000"/>
                </a:solidFill>
                <a:effectLst/>
              </a:rPr>
              <a:t>, Physical Violence, and/or Stalking by an Intimate Partner</a:t>
            </a:r>
          </a:p>
          <a:p>
            <a:pPr marL="0" indent="0">
              <a:buNone/>
            </a:pPr>
            <a:r>
              <a:rPr lang="en-US" sz="11200" dirty="0">
                <a:solidFill>
                  <a:srgbClr val="C00000"/>
                </a:solidFill>
                <a:effectLst/>
              </a:rPr>
              <a:t> </a:t>
            </a:r>
          </a:p>
          <a:p>
            <a:pPr algn="ctr">
              <a:buFont typeface="Wingdings" charset="2"/>
              <a:buChar char="§"/>
            </a:pPr>
            <a:r>
              <a:rPr lang="en-US" sz="11200" b="1" dirty="0">
                <a:solidFill>
                  <a:srgbClr val="002060"/>
                </a:solidFill>
              </a:rPr>
              <a:t>2015 Study</a:t>
            </a:r>
            <a:r>
              <a:rPr lang="en-US" sz="11200" dirty="0">
                <a:solidFill>
                  <a:srgbClr val="002060"/>
                </a:solidFill>
              </a:rPr>
              <a:t>, Life-time Prevalence</a:t>
            </a:r>
            <a:endParaRPr lang="en-US" sz="6400" dirty="0">
              <a:solidFill>
                <a:srgbClr val="002060"/>
              </a:solidFill>
            </a:endParaRPr>
          </a:p>
          <a:p>
            <a:pPr algn="ctr"/>
            <a:r>
              <a:rPr lang="en-US" sz="12000" dirty="0"/>
              <a:t>All variables          </a:t>
            </a:r>
            <a:r>
              <a:rPr lang="en-US" sz="12000" dirty="0">
                <a:solidFill>
                  <a:srgbClr val="C00000"/>
                </a:solidFill>
              </a:rPr>
              <a:t>36.4%</a:t>
            </a:r>
          </a:p>
          <a:p>
            <a:pPr lvl="5"/>
            <a:r>
              <a:rPr lang="en-US" sz="11600" dirty="0"/>
              <a:t>Sexual                    </a:t>
            </a:r>
            <a:r>
              <a:rPr lang="en-US" sz="12000" dirty="0">
                <a:solidFill>
                  <a:srgbClr val="C00000"/>
                </a:solidFill>
              </a:rPr>
              <a:t>18.3%</a:t>
            </a:r>
          </a:p>
          <a:p>
            <a:pPr marL="2743200" lvl="6" indent="0" algn="ctr">
              <a:buNone/>
            </a:pPr>
            <a:r>
              <a:rPr lang="en-US" sz="10800" dirty="0"/>
              <a:t>  </a:t>
            </a:r>
            <a:r>
              <a:rPr lang="en-US" sz="8000" dirty="0"/>
              <a:t>(Rape, Penetrate, Coercion, Unwanted Contact)</a:t>
            </a:r>
            <a:r>
              <a:rPr lang="en-US" sz="10800" dirty="0"/>
              <a:t>                    </a:t>
            </a:r>
          </a:p>
          <a:p>
            <a:pPr lvl="1" algn="ctr">
              <a:buFont typeface="Arial" panose="020B0604020202020204" pitchFamily="34" charset="0"/>
              <a:buChar char="•"/>
            </a:pPr>
            <a:r>
              <a:rPr lang="en-US" sz="11600" dirty="0"/>
              <a:t>Physical               </a:t>
            </a:r>
            <a:r>
              <a:rPr lang="en-US" sz="11600" dirty="0">
                <a:solidFill>
                  <a:srgbClr val="C00000"/>
                </a:solidFill>
              </a:rPr>
              <a:t>30.6%</a:t>
            </a:r>
            <a:endParaRPr lang="en-US" sz="11600" dirty="0"/>
          </a:p>
          <a:p>
            <a:pPr lvl="1" algn="ctr">
              <a:buFont typeface="Arial" panose="020B0604020202020204" pitchFamily="34" charset="0"/>
              <a:buChar char="•"/>
            </a:pPr>
            <a:r>
              <a:rPr lang="en-US" sz="11600" dirty="0"/>
              <a:t>Stalking               </a:t>
            </a:r>
            <a:r>
              <a:rPr lang="en-US" sz="11600" dirty="0">
                <a:solidFill>
                  <a:srgbClr val="C00000"/>
                </a:solidFill>
              </a:rPr>
              <a:t>10.4%</a:t>
            </a:r>
            <a:r>
              <a:rPr lang="en-US" sz="11600" dirty="0"/>
              <a:t> </a:t>
            </a:r>
          </a:p>
          <a:p>
            <a:pPr marL="57150" indent="0" algn="ctr">
              <a:buNone/>
            </a:pPr>
            <a:endParaRPr lang="en-US" sz="9600" dirty="0"/>
          </a:p>
          <a:p>
            <a:pPr algn="ctr"/>
            <a:r>
              <a:rPr lang="en-US" sz="12000" dirty="0"/>
              <a:t>IPV</a:t>
            </a:r>
            <a:r>
              <a:rPr lang="en-US" sz="11600" baseline="30000" dirty="0"/>
              <a:t>*</a:t>
            </a:r>
            <a:r>
              <a:rPr lang="en-US" sz="12000" dirty="0"/>
              <a:t>-Impact:             </a:t>
            </a:r>
            <a:r>
              <a:rPr lang="en-US" sz="12000" dirty="0">
                <a:solidFill>
                  <a:srgbClr val="C00000"/>
                </a:solidFill>
              </a:rPr>
              <a:t>25.1%</a:t>
            </a:r>
            <a:r>
              <a:rPr lang="en-US" sz="12000" dirty="0"/>
              <a:t> </a:t>
            </a:r>
          </a:p>
          <a:p>
            <a:pPr marL="2171700" lvl="5" indent="0">
              <a:buNone/>
            </a:pPr>
            <a:r>
              <a:rPr lang="en-US" sz="10800" dirty="0"/>
              <a:t> </a:t>
            </a:r>
            <a:r>
              <a:rPr lang="en-US" sz="7200" dirty="0"/>
              <a:t>*</a:t>
            </a:r>
            <a:r>
              <a:rPr lang="en-US" sz="7200" b="1" dirty="0"/>
              <a:t>I</a:t>
            </a:r>
            <a:r>
              <a:rPr lang="en-US" sz="7200" dirty="0"/>
              <a:t>ntimate </a:t>
            </a:r>
            <a:r>
              <a:rPr lang="en-US" sz="7200" b="1" dirty="0"/>
              <a:t>P</a:t>
            </a:r>
            <a:r>
              <a:rPr lang="en-US" sz="7200" dirty="0"/>
              <a:t>artner </a:t>
            </a:r>
            <a:r>
              <a:rPr lang="en-US" sz="7200" b="1" dirty="0"/>
              <a:t>V</a:t>
            </a:r>
            <a:r>
              <a:rPr lang="en-US" sz="7200" dirty="0"/>
              <a:t>iolence                       </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lgn="r">
              <a:buNone/>
            </a:pPr>
            <a:endParaRPr lang="en-US" sz="1400" dirty="0"/>
          </a:p>
          <a:p>
            <a:pPr marL="0" indent="0" algn="r">
              <a:buNone/>
            </a:pPr>
            <a:endParaRPr lang="en-US" sz="5600" dirty="0"/>
          </a:p>
        </p:txBody>
      </p:sp>
      <p:sp>
        <p:nvSpPr>
          <p:cNvPr id="4" name="Slide Number Placeholder 3"/>
          <p:cNvSpPr>
            <a:spLocks noGrp="1"/>
          </p:cNvSpPr>
          <p:nvPr>
            <p:ph type="sldNum" sz="quarter" idx="12"/>
          </p:nvPr>
        </p:nvSpPr>
        <p:spPr/>
        <p:txBody>
          <a:bodyPr/>
          <a:lstStyle/>
          <a:p>
            <a:fld id="{4813C0F2-E4A7-234C-B8C5-7DB82017C726}" type="slidenum">
              <a:rPr lang="en-US" smtClean="0"/>
              <a:t>14</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5382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628"/>
            <a:ext cx="8229600" cy="1143000"/>
          </a:xfrm>
        </p:spPr>
        <p:txBody>
          <a:bodyPr>
            <a:normAutofit fontScale="90000"/>
          </a:bodyPr>
          <a:lstStyle/>
          <a:p>
            <a:r>
              <a:rPr lang="en-US" dirty="0"/>
              <a:t>Abuse Dimensions</a:t>
            </a:r>
            <a:br>
              <a:rPr lang="en-US" dirty="0"/>
            </a:br>
            <a:r>
              <a:rPr lang="en-US" dirty="0"/>
              <a:t>LGBTQ – Bisexual &amp; Lesbian</a:t>
            </a:r>
          </a:p>
        </p:txBody>
      </p:sp>
      <p:sp>
        <p:nvSpPr>
          <p:cNvPr id="3" name="Content Placeholder 2"/>
          <p:cNvSpPr>
            <a:spLocks noGrp="1"/>
          </p:cNvSpPr>
          <p:nvPr>
            <p:ph idx="1"/>
          </p:nvPr>
        </p:nvSpPr>
        <p:spPr/>
        <p:txBody>
          <a:bodyPr>
            <a:normAutofit fontScale="25000" lnSpcReduction="20000"/>
          </a:bodyPr>
          <a:lstStyle/>
          <a:p>
            <a:pPr>
              <a:buFont typeface="Wingdings" charset="2"/>
              <a:buChar char="§"/>
            </a:pPr>
            <a:r>
              <a:rPr lang="en-US" sz="11200" b="1" dirty="0"/>
              <a:t>Women</a:t>
            </a:r>
            <a:r>
              <a:rPr lang="en-US" sz="11200" dirty="0"/>
              <a:t>:</a:t>
            </a:r>
            <a:r>
              <a:rPr lang="en-US" sz="11200" dirty="0">
                <a:solidFill>
                  <a:srgbClr val="C00000"/>
                </a:solidFill>
              </a:rPr>
              <a:t>  Rape</a:t>
            </a:r>
            <a:r>
              <a:rPr lang="en-US" sz="11200" dirty="0">
                <a:solidFill>
                  <a:srgbClr val="C00000"/>
                </a:solidFill>
                <a:effectLst/>
              </a:rPr>
              <a:t>, Physical Violence, and/or Stalking by an Intimate Partner </a:t>
            </a:r>
          </a:p>
          <a:p>
            <a:pPr algn="ctr">
              <a:buFont typeface="Wingdings" charset="2"/>
              <a:buChar char="§"/>
            </a:pPr>
            <a:r>
              <a:rPr lang="en-US" sz="11200" b="1" dirty="0">
                <a:solidFill>
                  <a:srgbClr val="002060"/>
                </a:solidFill>
              </a:rPr>
              <a:t>2010 Study – Issued in 2013</a:t>
            </a:r>
            <a:r>
              <a:rPr lang="en-US" sz="11200" dirty="0">
                <a:solidFill>
                  <a:srgbClr val="002060"/>
                </a:solidFill>
              </a:rPr>
              <a:t>, Life-time Prevalence</a:t>
            </a:r>
            <a:endParaRPr lang="en-US" sz="11200" dirty="0">
              <a:solidFill>
                <a:srgbClr val="002060"/>
              </a:solidFill>
              <a:effectLst/>
            </a:endParaRPr>
          </a:p>
          <a:p>
            <a:pPr marL="0" indent="0" algn="ctr">
              <a:buNone/>
            </a:pPr>
            <a:endParaRPr lang="en-US" sz="4800" dirty="0">
              <a:solidFill>
                <a:srgbClr val="002060"/>
              </a:solidFill>
            </a:endParaRPr>
          </a:p>
          <a:p>
            <a:pPr algn="ctr"/>
            <a:r>
              <a:rPr lang="en-US" sz="12000" dirty="0"/>
              <a:t>Bisexual:                 </a:t>
            </a:r>
            <a:r>
              <a:rPr lang="en-US" sz="12000" dirty="0">
                <a:solidFill>
                  <a:srgbClr val="C00000"/>
                </a:solidFill>
              </a:rPr>
              <a:t>61.1%</a:t>
            </a:r>
          </a:p>
          <a:p>
            <a:pPr marL="57150" indent="0" algn="ctr">
              <a:buNone/>
            </a:pPr>
            <a:endParaRPr lang="en-US" sz="5200" dirty="0"/>
          </a:p>
          <a:p>
            <a:pPr marL="400050" lvl="1" indent="0" algn="ctr">
              <a:buNone/>
            </a:pPr>
            <a:r>
              <a:rPr lang="en-US" sz="11600" dirty="0"/>
              <a:t>IPV-Impact:            </a:t>
            </a:r>
            <a:r>
              <a:rPr lang="en-US" sz="11600" dirty="0">
                <a:solidFill>
                  <a:srgbClr val="C00000"/>
                </a:solidFill>
              </a:rPr>
              <a:t>57.4%</a:t>
            </a:r>
          </a:p>
          <a:p>
            <a:pPr marL="57150" indent="0" algn="ctr">
              <a:buNone/>
            </a:pPr>
            <a:endParaRPr lang="en-US" sz="8400" dirty="0"/>
          </a:p>
          <a:p>
            <a:pPr algn="ctr"/>
            <a:r>
              <a:rPr lang="en-US" sz="12000" dirty="0"/>
              <a:t>Lesbian:                 </a:t>
            </a:r>
            <a:r>
              <a:rPr lang="en-US" sz="12000" dirty="0">
                <a:solidFill>
                  <a:srgbClr val="C00000"/>
                </a:solidFill>
              </a:rPr>
              <a:t>43.8%</a:t>
            </a:r>
          </a:p>
          <a:p>
            <a:pPr marL="57150" indent="0" algn="ctr">
              <a:buNone/>
            </a:pPr>
            <a:endParaRPr lang="en-US" sz="5200" dirty="0"/>
          </a:p>
          <a:p>
            <a:pPr marL="400050" lvl="1" indent="0" algn="ctr">
              <a:buNone/>
            </a:pPr>
            <a:r>
              <a:rPr lang="en-US" sz="11600" dirty="0"/>
              <a:t>IPV-Impact:           </a:t>
            </a:r>
            <a:r>
              <a:rPr lang="en-US" sz="11600" dirty="0">
                <a:solidFill>
                  <a:srgbClr val="C00000"/>
                </a:solidFill>
              </a:rPr>
              <a:t>33.5%</a:t>
            </a:r>
            <a:endParaRPr lang="en-US" sz="11600" dirty="0"/>
          </a:p>
          <a:p>
            <a:pPr marL="457200" lvl="1" indent="0">
              <a:buNone/>
            </a:pPr>
            <a:r>
              <a:rPr lang="en-US" sz="11600" dirty="0"/>
              <a:t>              </a:t>
            </a: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lgn="r">
              <a:buNone/>
            </a:pPr>
            <a:endParaRPr lang="en-US" sz="1400" dirty="0"/>
          </a:p>
          <a:p>
            <a:pPr marL="0" indent="0" algn="r">
              <a:buNone/>
            </a:pPr>
            <a:endParaRPr lang="en-US" sz="5600" dirty="0"/>
          </a:p>
        </p:txBody>
      </p:sp>
      <p:sp>
        <p:nvSpPr>
          <p:cNvPr id="4" name="Slide Number Placeholder 3"/>
          <p:cNvSpPr>
            <a:spLocks noGrp="1"/>
          </p:cNvSpPr>
          <p:nvPr>
            <p:ph type="sldNum" sz="quarter" idx="12"/>
          </p:nvPr>
        </p:nvSpPr>
        <p:spPr/>
        <p:txBody>
          <a:bodyPr/>
          <a:lstStyle/>
          <a:p>
            <a:fld id="{4813C0F2-E4A7-234C-B8C5-7DB82017C726}" type="slidenum">
              <a:rPr lang="en-US" smtClean="0"/>
              <a:t>15</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91697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 Dimensions</a:t>
            </a:r>
          </a:p>
        </p:txBody>
      </p:sp>
      <p:sp>
        <p:nvSpPr>
          <p:cNvPr id="3" name="Content Placeholder 2"/>
          <p:cNvSpPr>
            <a:spLocks noGrp="1"/>
          </p:cNvSpPr>
          <p:nvPr>
            <p:ph idx="1"/>
          </p:nvPr>
        </p:nvSpPr>
        <p:spPr/>
        <p:txBody>
          <a:bodyPr>
            <a:normAutofit fontScale="32500" lnSpcReduction="20000"/>
          </a:bodyPr>
          <a:lstStyle/>
          <a:p>
            <a:pPr marL="857250" lvl="2" indent="-457200">
              <a:buFont typeface="Wingdings" charset="2"/>
              <a:buChar char="§"/>
            </a:pPr>
            <a:r>
              <a:rPr lang="en-US" sz="8600" b="1" dirty="0"/>
              <a:t>Women</a:t>
            </a:r>
            <a:r>
              <a:rPr lang="en-US" sz="8600" dirty="0"/>
              <a:t>: </a:t>
            </a:r>
            <a:r>
              <a:rPr lang="en-US" sz="8600" dirty="0">
                <a:solidFill>
                  <a:srgbClr val="C00000"/>
                </a:solidFill>
              </a:rPr>
              <a:t>Psychological</a:t>
            </a:r>
            <a:r>
              <a:rPr lang="en-US" sz="8600" dirty="0"/>
              <a:t> </a:t>
            </a:r>
            <a:r>
              <a:rPr lang="en-US" sz="8500" dirty="0">
                <a:solidFill>
                  <a:srgbClr val="C00000"/>
                </a:solidFill>
              </a:rPr>
              <a:t>by an Intimate Partner</a:t>
            </a:r>
          </a:p>
          <a:p>
            <a:pPr marL="1771650" lvl="4" indent="-457200">
              <a:buFont typeface="Wingdings" charset="2"/>
              <a:buChar char="§"/>
            </a:pPr>
            <a:r>
              <a:rPr lang="en-US" sz="8600" b="1" dirty="0">
                <a:solidFill>
                  <a:srgbClr val="002060"/>
                </a:solidFill>
              </a:rPr>
              <a:t>2015 Study</a:t>
            </a:r>
            <a:r>
              <a:rPr lang="en-US" sz="8600" dirty="0">
                <a:solidFill>
                  <a:srgbClr val="002060"/>
                </a:solidFill>
              </a:rPr>
              <a:t>, Life-time Prevalence</a:t>
            </a:r>
          </a:p>
          <a:p>
            <a:pPr marL="857250" lvl="3" indent="0">
              <a:buNone/>
            </a:pPr>
            <a:endParaRPr lang="en-US" sz="8600" dirty="0"/>
          </a:p>
          <a:p>
            <a:pPr algn="ctr">
              <a:buFont typeface="Arial" panose="020B0604020202020204" pitchFamily="34" charset="0"/>
              <a:buChar char="•"/>
            </a:pPr>
            <a:r>
              <a:rPr lang="en-US" sz="9000" dirty="0"/>
              <a:t>All Psychological:                </a:t>
            </a:r>
            <a:r>
              <a:rPr lang="en-US" sz="9000" dirty="0">
                <a:solidFill>
                  <a:srgbClr val="C00000"/>
                </a:solidFill>
              </a:rPr>
              <a:t>36.4%</a:t>
            </a:r>
          </a:p>
          <a:p>
            <a:pPr marL="57150" indent="0" algn="ctr">
              <a:buNone/>
            </a:pPr>
            <a:endParaRPr lang="en-US" sz="9000" dirty="0"/>
          </a:p>
          <a:p>
            <a:pPr lvl="2" algn="ctr">
              <a:buFont typeface="Arial" panose="020B0604020202020204" pitchFamily="34" charset="0"/>
              <a:buChar char="•"/>
            </a:pPr>
            <a:r>
              <a:rPr lang="en-US" sz="8200" dirty="0"/>
              <a:t>Expressive aggression:  </a:t>
            </a:r>
            <a:r>
              <a:rPr lang="en-US" sz="8200" dirty="0">
                <a:solidFill>
                  <a:srgbClr val="C00000"/>
                </a:solidFill>
              </a:rPr>
              <a:t>25.7%</a:t>
            </a:r>
          </a:p>
          <a:p>
            <a:pPr marL="1314450" lvl="3" indent="0" algn="ctr">
              <a:buNone/>
            </a:pPr>
            <a:r>
              <a:rPr lang="en-US" sz="8300" dirty="0">
                <a:solidFill>
                  <a:srgbClr val="C00000"/>
                </a:solidFill>
              </a:rPr>
              <a:t>Insult, humiliate …                    </a:t>
            </a:r>
          </a:p>
          <a:p>
            <a:pPr lvl="2" algn="ctr">
              <a:buFont typeface="Arial" panose="020B0604020202020204" pitchFamily="34" charset="0"/>
              <a:buChar char="•"/>
            </a:pPr>
            <a:r>
              <a:rPr lang="en-US" sz="8200" dirty="0"/>
              <a:t>Any coercive control:     </a:t>
            </a:r>
            <a:r>
              <a:rPr lang="en-US" sz="8200" dirty="0">
                <a:solidFill>
                  <a:srgbClr val="C00000"/>
                </a:solidFill>
              </a:rPr>
              <a:t>30.6%</a:t>
            </a:r>
            <a:r>
              <a:rPr lang="en-US" sz="8200" dirty="0"/>
              <a:t> </a:t>
            </a:r>
          </a:p>
          <a:p>
            <a:pPr marL="1314450" lvl="3" indent="0" algn="ctr">
              <a:buNone/>
            </a:pPr>
            <a:r>
              <a:rPr lang="en-US" sz="8200" dirty="0">
                <a:solidFill>
                  <a:srgbClr val="C00000"/>
                </a:solidFill>
              </a:rPr>
              <a:t>Financial, isolate, threaten … </a:t>
            </a:r>
          </a:p>
          <a:p>
            <a:pPr marL="1314450" lvl="4" indent="0">
              <a:buNone/>
            </a:pPr>
            <a:endParaRPr lang="en-US" sz="8600" dirty="0"/>
          </a:p>
          <a:p>
            <a:pPr marL="1771650" lvl="4" indent="-457200">
              <a:buFont typeface="Arial"/>
              <a:buChar char="•"/>
            </a:pPr>
            <a:endParaRPr lang="en-US" sz="2400" dirty="0"/>
          </a:p>
          <a:p>
            <a:pPr marL="1314450" lvl="4" indent="0" algn="r">
              <a:buNone/>
            </a:pPr>
            <a:endParaRPr lang="en-US" sz="1400" dirty="0"/>
          </a:p>
          <a:p>
            <a:pPr marL="1314450" lvl="3" indent="-457200"/>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16</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17170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 Dimensions</a:t>
            </a:r>
          </a:p>
        </p:txBody>
      </p:sp>
      <p:sp>
        <p:nvSpPr>
          <p:cNvPr id="3" name="Content Placeholder 2"/>
          <p:cNvSpPr>
            <a:spLocks noGrp="1"/>
          </p:cNvSpPr>
          <p:nvPr>
            <p:ph idx="1"/>
          </p:nvPr>
        </p:nvSpPr>
        <p:spPr/>
        <p:txBody>
          <a:bodyPr>
            <a:normAutofit lnSpcReduction="10000"/>
          </a:bodyPr>
          <a:lstStyle/>
          <a:p>
            <a:pPr marL="457200" lvl="1" indent="-457200">
              <a:buFont typeface="Wingdings" charset="2"/>
              <a:buChar char="§"/>
            </a:pPr>
            <a:r>
              <a:rPr lang="en-US" sz="3200" dirty="0">
                <a:solidFill>
                  <a:srgbClr val="C00000"/>
                </a:solidFill>
              </a:rPr>
              <a:t>Economic</a:t>
            </a:r>
            <a:r>
              <a:rPr lang="en-US" sz="3200" dirty="0"/>
              <a:t> </a:t>
            </a:r>
          </a:p>
          <a:p>
            <a:pPr marL="742950" lvl="2" indent="-342900"/>
            <a:r>
              <a:rPr lang="en-US" sz="2800" dirty="0"/>
              <a:t>Not allowing participation in financial decision-making. </a:t>
            </a:r>
            <a:r>
              <a:rPr lang="en-US" sz="2800" dirty="0">
                <a:solidFill>
                  <a:srgbClr val="C00000"/>
                </a:solidFill>
              </a:rPr>
              <a:t>The abuser makes all the decisions. </a:t>
            </a:r>
          </a:p>
          <a:p>
            <a:pPr marL="742950" lvl="2" indent="-342900"/>
            <a:endParaRPr lang="en-US" sz="2800" dirty="0"/>
          </a:p>
          <a:p>
            <a:pPr marL="742950" lvl="2" indent="-342900"/>
            <a:r>
              <a:rPr lang="en-US" sz="2800" dirty="0"/>
              <a:t>Withholding resources such as cash or credit cards</a:t>
            </a:r>
          </a:p>
          <a:p>
            <a:pPr marL="742950" lvl="2" indent="-342900"/>
            <a:endParaRPr lang="en-US" sz="2800" dirty="0"/>
          </a:p>
          <a:p>
            <a:pPr marL="742950" lvl="2" indent="-342900"/>
            <a:r>
              <a:rPr lang="en-US" sz="2800" dirty="0"/>
              <a:t>Withholding food, clothing, shelter, medications…</a:t>
            </a:r>
          </a:p>
          <a:p>
            <a:pPr marL="742950" lvl="2" indent="-342900"/>
            <a:endParaRPr lang="en-US" sz="2800" dirty="0"/>
          </a:p>
          <a:p>
            <a:pPr marL="742950" lvl="2" indent="-342900"/>
            <a:r>
              <a:rPr lang="en-US" sz="2800" dirty="0"/>
              <a:t>Preventing from working, studying…</a:t>
            </a:r>
          </a:p>
        </p:txBody>
      </p:sp>
      <p:sp>
        <p:nvSpPr>
          <p:cNvPr id="4" name="Slide Number Placeholder 3"/>
          <p:cNvSpPr>
            <a:spLocks noGrp="1"/>
          </p:cNvSpPr>
          <p:nvPr>
            <p:ph type="sldNum" sz="quarter" idx="12"/>
          </p:nvPr>
        </p:nvSpPr>
        <p:spPr/>
        <p:txBody>
          <a:bodyPr/>
          <a:lstStyle/>
          <a:p>
            <a:fld id="{4813C0F2-E4A7-234C-B8C5-7DB82017C726}" type="slidenum">
              <a:rPr lang="en-US" smtClean="0"/>
              <a:t>17</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37320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628"/>
            <a:ext cx="8229600" cy="1143000"/>
          </a:xfrm>
        </p:spPr>
        <p:txBody>
          <a:bodyPr>
            <a:normAutofit/>
          </a:bodyPr>
          <a:lstStyle/>
          <a:p>
            <a:r>
              <a:rPr lang="en-US" dirty="0"/>
              <a:t>Demographics</a:t>
            </a:r>
          </a:p>
        </p:txBody>
      </p:sp>
      <p:sp>
        <p:nvSpPr>
          <p:cNvPr id="3" name="Content Placeholder 2"/>
          <p:cNvSpPr>
            <a:spLocks noGrp="1"/>
          </p:cNvSpPr>
          <p:nvPr>
            <p:ph idx="1"/>
          </p:nvPr>
        </p:nvSpPr>
        <p:spPr/>
        <p:txBody>
          <a:bodyPr>
            <a:normAutofit fontScale="25000" lnSpcReduction="20000"/>
          </a:bodyPr>
          <a:lstStyle/>
          <a:p>
            <a:pPr>
              <a:buFont typeface="Wingdings" charset="2"/>
              <a:buChar char="§"/>
            </a:pPr>
            <a:r>
              <a:rPr lang="en-US" sz="11200" b="1" dirty="0"/>
              <a:t>Women</a:t>
            </a:r>
            <a:r>
              <a:rPr lang="en-US" sz="11200" dirty="0">
                <a:solidFill>
                  <a:srgbClr val="C00000"/>
                </a:solidFill>
              </a:rPr>
              <a:t>:  Abuse by</a:t>
            </a:r>
            <a:r>
              <a:rPr lang="en-US" sz="11200" dirty="0">
                <a:solidFill>
                  <a:srgbClr val="C00000"/>
                </a:solidFill>
                <a:effectLst/>
              </a:rPr>
              <a:t> Rape, Physical Violence, and/or Stalking by an Intimate Partner </a:t>
            </a:r>
          </a:p>
          <a:p>
            <a:pPr algn="ctr">
              <a:buFont typeface="Wingdings" charset="2"/>
              <a:buChar char="§"/>
            </a:pPr>
            <a:r>
              <a:rPr lang="en-US" sz="11200" b="1" dirty="0">
                <a:solidFill>
                  <a:srgbClr val="002060"/>
                </a:solidFill>
              </a:rPr>
              <a:t>2010 Study</a:t>
            </a:r>
            <a:r>
              <a:rPr lang="en-US" sz="11200" dirty="0">
                <a:solidFill>
                  <a:srgbClr val="002060"/>
                </a:solidFill>
              </a:rPr>
              <a:t>, Life-time Prevalence</a:t>
            </a:r>
            <a:endParaRPr lang="en-US" sz="11200" dirty="0">
              <a:solidFill>
                <a:srgbClr val="002060"/>
              </a:solidFill>
              <a:effectLst/>
            </a:endParaRPr>
          </a:p>
          <a:p>
            <a:pPr marL="0" indent="0" algn="ctr">
              <a:buNone/>
            </a:pPr>
            <a:endParaRPr lang="en-US" sz="6400" dirty="0">
              <a:solidFill>
                <a:srgbClr val="002060"/>
              </a:solidFill>
            </a:endParaRPr>
          </a:p>
          <a:p>
            <a:pPr algn="ctr"/>
            <a:r>
              <a:rPr lang="en-US" sz="12000" dirty="0"/>
              <a:t>Multiracial: </a:t>
            </a:r>
            <a:r>
              <a:rPr lang="en-US" sz="12000" dirty="0">
                <a:solidFill>
                  <a:srgbClr val="C00000"/>
                </a:solidFill>
              </a:rPr>
              <a:t>53.8%</a:t>
            </a:r>
            <a:endParaRPr lang="en-US" sz="12000" dirty="0"/>
          </a:p>
          <a:p>
            <a:pPr algn="ctr"/>
            <a:r>
              <a:rPr lang="en-US" sz="12000" dirty="0"/>
              <a:t>Am. Indian: </a:t>
            </a:r>
            <a:r>
              <a:rPr lang="en-US" sz="12000" dirty="0">
                <a:solidFill>
                  <a:srgbClr val="C00000"/>
                </a:solidFill>
              </a:rPr>
              <a:t>46.0%</a:t>
            </a:r>
            <a:r>
              <a:rPr lang="en-US" sz="12000" dirty="0"/>
              <a:t>                   </a:t>
            </a:r>
          </a:p>
          <a:p>
            <a:pPr algn="ctr"/>
            <a:r>
              <a:rPr lang="en-US" sz="12000" dirty="0"/>
              <a:t>Black:           </a:t>
            </a:r>
            <a:r>
              <a:rPr lang="en-US" sz="12000" dirty="0">
                <a:solidFill>
                  <a:srgbClr val="C00000"/>
                </a:solidFill>
              </a:rPr>
              <a:t>43.7%</a:t>
            </a:r>
            <a:r>
              <a:rPr lang="en-US" sz="12000" dirty="0"/>
              <a:t> </a:t>
            </a:r>
          </a:p>
          <a:p>
            <a:pPr algn="ctr"/>
            <a:r>
              <a:rPr lang="en-US" sz="12000" dirty="0"/>
              <a:t>Hispanic:     </a:t>
            </a:r>
            <a:r>
              <a:rPr lang="en-US" sz="12000" dirty="0">
                <a:solidFill>
                  <a:srgbClr val="C00000"/>
                </a:solidFill>
              </a:rPr>
              <a:t>37.1%</a:t>
            </a:r>
            <a:r>
              <a:rPr lang="en-US" sz="12000" dirty="0"/>
              <a:t> </a:t>
            </a:r>
          </a:p>
          <a:p>
            <a:pPr algn="ctr"/>
            <a:r>
              <a:rPr lang="en-US" sz="12000" dirty="0"/>
              <a:t>White:         </a:t>
            </a:r>
            <a:r>
              <a:rPr lang="en-US" sz="12000" dirty="0">
                <a:solidFill>
                  <a:srgbClr val="C00000"/>
                </a:solidFill>
              </a:rPr>
              <a:t>34.6%</a:t>
            </a:r>
            <a:r>
              <a:rPr lang="en-US" sz="12000" dirty="0"/>
              <a:t> </a:t>
            </a:r>
          </a:p>
          <a:p>
            <a:pPr algn="ctr"/>
            <a:r>
              <a:rPr lang="en-US" sz="12000" dirty="0"/>
              <a:t>Asian:          </a:t>
            </a:r>
            <a:r>
              <a:rPr lang="en-US" sz="12000" dirty="0">
                <a:solidFill>
                  <a:srgbClr val="C00000"/>
                </a:solidFill>
              </a:rPr>
              <a:t>19.6%</a:t>
            </a:r>
            <a:endParaRPr lang="en-US" sz="12000" dirty="0"/>
          </a:p>
          <a:p>
            <a:pPr marL="400050" lvl="1" indent="0">
              <a:buNone/>
            </a:pPr>
            <a:r>
              <a:rPr lang="en-US" sz="11600" dirty="0"/>
              <a:t>                          </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lgn="r">
              <a:buNone/>
            </a:pPr>
            <a:endParaRPr lang="en-US" sz="1400" dirty="0"/>
          </a:p>
          <a:p>
            <a:pPr marL="0" indent="0" algn="r">
              <a:buNone/>
            </a:pPr>
            <a:endParaRPr lang="en-US" sz="5600" dirty="0"/>
          </a:p>
        </p:txBody>
      </p:sp>
      <p:sp>
        <p:nvSpPr>
          <p:cNvPr id="4" name="Slide Number Placeholder 3"/>
          <p:cNvSpPr>
            <a:spLocks noGrp="1"/>
          </p:cNvSpPr>
          <p:nvPr>
            <p:ph type="sldNum" sz="quarter" idx="12"/>
          </p:nvPr>
        </p:nvSpPr>
        <p:spPr/>
        <p:txBody>
          <a:bodyPr/>
          <a:lstStyle/>
          <a:p>
            <a:fld id="{4813C0F2-E4A7-234C-B8C5-7DB82017C726}" type="slidenum">
              <a:rPr lang="en-US" smtClean="0"/>
              <a:t>18</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68306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Myths and Facts</a:t>
            </a:r>
          </a:p>
        </p:txBody>
      </p:sp>
      <p:sp>
        <p:nvSpPr>
          <p:cNvPr id="3" name="Content Placeholder 2"/>
          <p:cNvSpPr>
            <a:spLocks noGrp="1"/>
          </p:cNvSpPr>
          <p:nvPr>
            <p:ph idx="1"/>
          </p:nvPr>
        </p:nvSpPr>
        <p:spPr/>
        <p:txBody>
          <a:bodyPr>
            <a:normAutofit/>
          </a:bodyPr>
          <a:lstStyle/>
          <a:p>
            <a:pPr>
              <a:buFont typeface="Wingdings" charset="2"/>
              <a:buChar char="§"/>
            </a:pPr>
            <a:r>
              <a:rPr lang="en-US" dirty="0">
                <a:solidFill>
                  <a:srgbClr val="C00000"/>
                </a:solidFill>
              </a:rPr>
              <a:t>Myth: Drugs, alcohol, stress, mental illness, unemployment, children, poverty, childhood trauma… cause domestic violence</a:t>
            </a:r>
          </a:p>
          <a:p>
            <a:pPr marL="457200" lvl="1" indent="0">
              <a:buNone/>
            </a:pPr>
            <a:endParaRPr lang="en-US" dirty="0"/>
          </a:p>
          <a:p>
            <a:pPr>
              <a:buFont typeface="Wingdings" charset="2"/>
              <a:buChar char="ü"/>
            </a:pPr>
            <a:r>
              <a:rPr lang="en-US" dirty="0"/>
              <a:t>Fact: Many factors are stressors, but are not the cause of DV. </a:t>
            </a:r>
          </a:p>
          <a:p>
            <a:pPr marL="457200" lvl="1" indent="0">
              <a:buNone/>
            </a:pPr>
            <a:endParaRPr lang="en-US" dirty="0"/>
          </a:p>
          <a:p>
            <a:pPr lvl="1">
              <a:buFont typeface="Wingdings" charset="2"/>
              <a:buChar char="v"/>
            </a:pPr>
            <a:endParaRPr lang="en-US" dirty="0"/>
          </a:p>
          <a:p>
            <a:pPr lvl="1">
              <a:buFont typeface="Wingdings" charset="2"/>
              <a:buChar char="v"/>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19</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335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6100" y="342107"/>
            <a:ext cx="7899400" cy="1448593"/>
          </a:xfrm>
        </p:spPr>
        <p:txBody>
          <a:bodyPr/>
          <a:lstStyle/>
          <a:p>
            <a:br>
              <a:rPr lang="en-US" dirty="0"/>
            </a:br>
            <a:r>
              <a:rPr lang="en-US" dirty="0"/>
              <a:t>Introductions</a:t>
            </a:r>
          </a:p>
        </p:txBody>
      </p:sp>
      <p:sp>
        <p:nvSpPr>
          <p:cNvPr id="6" name="Content Placeholder 5"/>
          <p:cNvSpPr>
            <a:spLocks noGrp="1"/>
          </p:cNvSpPr>
          <p:nvPr>
            <p:ph idx="1"/>
          </p:nvPr>
        </p:nvSpPr>
        <p:spPr/>
        <p:txBody>
          <a:bodyPr/>
          <a:lstStyle/>
          <a:p>
            <a:endParaRPr lang="en-US" dirty="0"/>
          </a:p>
          <a:p>
            <a:pPr marL="0" indent="0" algn="ctr">
              <a:buNone/>
            </a:pPr>
            <a:endParaRPr lang="en-US" dirty="0"/>
          </a:p>
          <a:p>
            <a:pPr marL="0" indent="0" algn="ctr">
              <a:buNone/>
            </a:pPr>
            <a:endParaRPr lang="en-US" dirty="0"/>
          </a:p>
          <a:p>
            <a:pPr marL="0" indent="0" algn="ctr">
              <a:buNone/>
            </a:pPr>
            <a:r>
              <a:rPr lang="en-US" dirty="0"/>
              <a:t>Introductions</a:t>
            </a:r>
          </a:p>
          <a:p>
            <a:pPr marL="0" indent="0" algn="ctr">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6525"/>
            <a:ext cx="9040761" cy="1880393"/>
          </a:xfrm>
          <a:prstGeom prst="rect">
            <a:avLst/>
          </a:prstGeom>
        </p:spPr>
      </p:pic>
    </p:spTree>
    <p:extLst>
      <p:ext uri="{BB962C8B-B14F-4D97-AF65-F5344CB8AC3E}">
        <p14:creationId xmlns:p14="http://schemas.microsoft.com/office/powerpoint/2010/main" val="936487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13C0F2-E4A7-234C-B8C5-7DB82017C726}" type="slidenum">
              <a:rPr lang="en-US" smtClean="0"/>
              <a:t>20</a:t>
            </a:fld>
            <a:endParaRPr lang="en-US"/>
          </a:p>
        </p:txBody>
      </p:sp>
      <p:pic>
        <p:nvPicPr>
          <p:cNvPr id="3" name="Picture 2"/>
          <p:cNvPicPr>
            <a:picLocks noChangeAspect="1"/>
          </p:cNvPicPr>
          <p:nvPr/>
        </p:nvPicPr>
        <p:blipFill>
          <a:blip r:embed="rId3"/>
          <a:stretch>
            <a:fillRect/>
          </a:stretch>
        </p:blipFill>
        <p:spPr>
          <a:xfrm>
            <a:off x="1714500" y="368300"/>
            <a:ext cx="5702300" cy="6121400"/>
          </a:xfrm>
          <a:prstGeom prst="rect">
            <a:avLst/>
          </a:prstGeom>
        </p:spPr>
      </p:pic>
    </p:spTree>
    <p:extLst>
      <p:ext uri="{BB962C8B-B14F-4D97-AF65-F5344CB8AC3E}">
        <p14:creationId xmlns:p14="http://schemas.microsoft.com/office/powerpoint/2010/main" val="4240312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Victims Signs and Symptoms </a:t>
            </a:r>
          </a:p>
        </p:txBody>
      </p:sp>
      <p:sp>
        <p:nvSpPr>
          <p:cNvPr id="3" name="Content Placeholder 2"/>
          <p:cNvSpPr>
            <a:spLocks noGrp="1"/>
          </p:cNvSpPr>
          <p:nvPr>
            <p:ph idx="1"/>
          </p:nvPr>
        </p:nvSpPr>
        <p:spPr/>
        <p:txBody>
          <a:bodyPr>
            <a:normAutofit fontScale="92500"/>
          </a:bodyPr>
          <a:lstStyle/>
          <a:p>
            <a:pPr lvl="1">
              <a:lnSpc>
                <a:spcPct val="90000"/>
              </a:lnSpc>
              <a:buClr>
                <a:schemeClr val="tx1"/>
              </a:buClr>
              <a:buFont typeface="Arial" charset="0"/>
              <a:buChar char="•"/>
              <a:defRPr/>
            </a:pPr>
            <a:r>
              <a:rPr lang="en-US" sz="3200" dirty="0">
                <a:solidFill>
                  <a:srgbClr val="C00000"/>
                </a:solidFill>
              </a:rPr>
              <a:t>Isolation</a:t>
            </a:r>
            <a:r>
              <a:rPr lang="en-US" sz="3200" dirty="0">
                <a:solidFill>
                  <a:srgbClr val="000000"/>
                </a:solidFill>
              </a:rPr>
              <a:t> from family, friends, church</a:t>
            </a:r>
          </a:p>
          <a:p>
            <a:pPr lvl="1">
              <a:lnSpc>
                <a:spcPct val="90000"/>
              </a:lnSpc>
              <a:buClr>
                <a:schemeClr val="tx1"/>
              </a:buClr>
              <a:buFont typeface="Arial" charset="0"/>
              <a:buChar char="•"/>
              <a:defRPr/>
            </a:pPr>
            <a:r>
              <a:rPr lang="en-US" sz="3200" dirty="0">
                <a:solidFill>
                  <a:srgbClr val="C00000"/>
                </a:solidFill>
              </a:rPr>
              <a:t>Depression</a:t>
            </a:r>
            <a:r>
              <a:rPr lang="en-US" sz="3200" dirty="0">
                <a:solidFill>
                  <a:srgbClr val="000000"/>
                </a:solidFill>
              </a:rPr>
              <a:t>, passivity, anxiety, panic, drug use </a:t>
            </a:r>
          </a:p>
          <a:p>
            <a:pPr lvl="1">
              <a:lnSpc>
                <a:spcPct val="90000"/>
              </a:lnSpc>
              <a:buClr>
                <a:schemeClr val="tx1"/>
              </a:buClr>
              <a:buFont typeface="Arial" charset="0"/>
              <a:buChar char="•"/>
              <a:defRPr/>
            </a:pPr>
            <a:r>
              <a:rPr lang="en-US" sz="3200" dirty="0">
                <a:solidFill>
                  <a:srgbClr val="C00000"/>
                </a:solidFill>
              </a:rPr>
              <a:t>Health issues</a:t>
            </a:r>
            <a:r>
              <a:rPr lang="en-US" sz="3200" dirty="0">
                <a:solidFill>
                  <a:srgbClr val="000000"/>
                </a:solidFill>
              </a:rPr>
              <a:t>, bruises, eating and sleep disorders</a:t>
            </a:r>
          </a:p>
          <a:p>
            <a:pPr lvl="1">
              <a:lnSpc>
                <a:spcPct val="90000"/>
              </a:lnSpc>
              <a:buClr>
                <a:schemeClr val="tx1"/>
              </a:buClr>
              <a:buFont typeface="Arial" charset="0"/>
              <a:buChar char="•"/>
              <a:defRPr/>
            </a:pPr>
            <a:r>
              <a:rPr lang="en-US" sz="3200" dirty="0">
                <a:solidFill>
                  <a:srgbClr val="C00000"/>
                </a:solidFill>
              </a:rPr>
              <a:t>Excuses</a:t>
            </a:r>
            <a:r>
              <a:rPr lang="en-US" sz="3200" dirty="0">
                <a:solidFill>
                  <a:srgbClr val="000000"/>
                </a:solidFill>
              </a:rPr>
              <a:t> for partner</a:t>
            </a:r>
          </a:p>
          <a:p>
            <a:pPr lvl="1">
              <a:lnSpc>
                <a:spcPct val="90000"/>
              </a:lnSpc>
              <a:buClr>
                <a:schemeClr val="tx1"/>
              </a:buClr>
              <a:buFont typeface="Arial" charset="0"/>
              <a:buChar char="•"/>
              <a:defRPr/>
            </a:pPr>
            <a:r>
              <a:rPr lang="en-US" sz="3200" dirty="0">
                <a:solidFill>
                  <a:srgbClr val="C00000"/>
                </a:solidFill>
              </a:rPr>
              <a:t>Denial</a:t>
            </a:r>
            <a:r>
              <a:rPr lang="en-US" sz="3200" dirty="0">
                <a:solidFill>
                  <a:srgbClr val="000000"/>
                </a:solidFill>
              </a:rPr>
              <a:t> of seriousness of situation, minimization</a:t>
            </a:r>
          </a:p>
          <a:p>
            <a:pPr lvl="1">
              <a:lnSpc>
                <a:spcPct val="90000"/>
              </a:lnSpc>
              <a:buClr>
                <a:schemeClr val="tx1"/>
              </a:buClr>
              <a:buFont typeface="Arial" charset="0"/>
              <a:buChar char="•"/>
              <a:defRPr/>
            </a:pPr>
            <a:r>
              <a:rPr lang="en-US" sz="3200" dirty="0">
                <a:solidFill>
                  <a:srgbClr val="C00000"/>
                </a:solidFill>
              </a:rPr>
              <a:t>Withdrawal</a:t>
            </a:r>
          </a:p>
          <a:p>
            <a:pPr lvl="1">
              <a:lnSpc>
                <a:spcPct val="90000"/>
              </a:lnSpc>
              <a:buClr>
                <a:schemeClr val="tx1"/>
              </a:buClr>
              <a:buFont typeface="Arial" charset="0"/>
              <a:buChar char="•"/>
              <a:defRPr/>
            </a:pPr>
            <a:r>
              <a:rPr lang="en-US" sz="3200" dirty="0">
                <a:solidFill>
                  <a:srgbClr val="C00000"/>
                </a:solidFill>
              </a:rPr>
              <a:t>Poor</a:t>
            </a:r>
            <a:r>
              <a:rPr lang="en-US" sz="3200" dirty="0">
                <a:solidFill>
                  <a:srgbClr val="000000"/>
                </a:solidFill>
              </a:rPr>
              <a:t> job performance</a:t>
            </a:r>
          </a:p>
          <a:p>
            <a:pPr lvl="1">
              <a:lnSpc>
                <a:spcPct val="90000"/>
              </a:lnSpc>
              <a:buClr>
                <a:schemeClr val="tx1"/>
              </a:buClr>
              <a:buFont typeface="Arial"/>
              <a:buChar char="•"/>
              <a:defRPr/>
            </a:pPr>
            <a:endParaRPr lang="en-US" dirty="0">
              <a:solidFill>
                <a:srgbClr val="000000"/>
              </a:solidFill>
            </a:endParaRPr>
          </a:p>
          <a:p>
            <a:pPr marL="400050" lvl="2" indent="0">
              <a:buNone/>
            </a:pPr>
            <a:endParaRPr lang="en-US" dirty="0"/>
          </a:p>
          <a:p>
            <a:pPr marL="742950" lvl="2" indent="-342900"/>
            <a:endParaRPr lang="en-US" dirty="0"/>
          </a:p>
          <a:p>
            <a:pPr marL="742950" lvl="2" indent="-342900"/>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21</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63584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Witnesses – Children</a:t>
            </a:r>
            <a:br>
              <a:rPr lang="en-US" dirty="0"/>
            </a:br>
            <a:r>
              <a:rPr lang="en-US" dirty="0"/>
              <a:t>Signs and Symptoms </a:t>
            </a:r>
          </a:p>
        </p:txBody>
      </p:sp>
      <p:sp>
        <p:nvSpPr>
          <p:cNvPr id="3" name="Content Placeholder 2"/>
          <p:cNvSpPr>
            <a:spLocks noGrp="1"/>
          </p:cNvSpPr>
          <p:nvPr>
            <p:ph idx="1"/>
          </p:nvPr>
        </p:nvSpPr>
        <p:spPr/>
        <p:txBody>
          <a:bodyPr>
            <a:normAutofit/>
          </a:bodyPr>
          <a:lstStyle/>
          <a:p>
            <a:pPr lvl="1">
              <a:lnSpc>
                <a:spcPct val="115000"/>
              </a:lnSpc>
              <a:buFont typeface="Arial"/>
              <a:buChar char="•"/>
            </a:pPr>
            <a:r>
              <a:rPr lang="en-US" sz="3300" dirty="0">
                <a:solidFill>
                  <a:srgbClr val="C00000"/>
                </a:solidFill>
              </a:rPr>
              <a:t>Fear</a:t>
            </a:r>
            <a:r>
              <a:rPr lang="en-US" sz="3300" dirty="0"/>
              <a:t>, </a:t>
            </a:r>
            <a:r>
              <a:rPr lang="en-US" sz="3300" dirty="0">
                <a:solidFill>
                  <a:srgbClr val="C00000"/>
                </a:solidFill>
              </a:rPr>
              <a:t>anxiety, depression</a:t>
            </a:r>
          </a:p>
          <a:p>
            <a:pPr lvl="1">
              <a:lnSpc>
                <a:spcPct val="115000"/>
              </a:lnSpc>
              <a:buFont typeface="Arial"/>
              <a:buChar char="•"/>
            </a:pPr>
            <a:r>
              <a:rPr lang="en-US" sz="3300" dirty="0">
                <a:solidFill>
                  <a:srgbClr val="C00000"/>
                </a:solidFill>
              </a:rPr>
              <a:t>Develop</a:t>
            </a:r>
            <a:r>
              <a:rPr lang="en-US" sz="3300" dirty="0"/>
              <a:t> </a:t>
            </a:r>
            <a:r>
              <a:rPr lang="en-US" sz="3300" dirty="0">
                <a:solidFill>
                  <a:srgbClr val="C00000"/>
                </a:solidFill>
              </a:rPr>
              <a:t>slower</a:t>
            </a:r>
          </a:p>
          <a:p>
            <a:pPr lvl="1">
              <a:lnSpc>
                <a:spcPct val="115000"/>
              </a:lnSpc>
              <a:buFont typeface="Arial"/>
              <a:buChar char="•"/>
            </a:pPr>
            <a:r>
              <a:rPr lang="en-US" sz="3300" dirty="0">
                <a:solidFill>
                  <a:srgbClr val="C00000"/>
                </a:solidFill>
              </a:rPr>
              <a:t>Difficulty learning </a:t>
            </a:r>
          </a:p>
          <a:p>
            <a:pPr lvl="1">
              <a:lnSpc>
                <a:spcPct val="115000"/>
              </a:lnSpc>
              <a:buFont typeface="Arial"/>
              <a:buChar char="•"/>
            </a:pPr>
            <a:r>
              <a:rPr lang="en-US" sz="3300" dirty="0">
                <a:solidFill>
                  <a:srgbClr val="C00000"/>
                </a:solidFill>
              </a:rPr>
              <a:t>PTSD</a:t>
            </a:r>
            <a:r>
              <a:rPr lang="en-US" sz="3300" dirty="0">
                <a:solidFill>
                  <a:srgbClr val="FF0000"/>
                </a:solidFill>
              </a:rPr>
              <a:t> </a:t>
            </a:r>
            <a:r>
              <a:rPr lang="en-US" sz="3300" dirty="0">
                <a:solidFill>
                  <a:srgbClr val="002060"/>
                </a:solidFill>
              </a:rPr>
              <a:t>Post-traumatic stress syndrome</a:t>
            </a:r>
            <a:r>
              <a:rPr lang="en-US" sz="3300" dirty="0">
                <a:solidFill>
                  <a:srgbClr val="FF0000"/>
                </a:solidFill>
              </a:rPr>
              <a:t> </a:t>
            </a:r>
            <a:endParaRPr lang="en-US" sz="3300" dirty="0"/>
          </a:p>
          <a:p>
            <a:pPr lvl="1">
              <a:lnSpc>
                <a:spcPct val="115000"/>
              </a:lnSpc>
              <a:buFont typeface="Arial"/>
              <a:buChar char="•"/>
            </a:pPr>
            <a:r>
              <a:rPr lang="en-US" sz="3300" dirty="0">
                <a:solidFill>
                  <a:srgbClr val="C00000"/>
                </a:solidFill>
              </a:rPr>
              <a:t>Hyperactivity</a:t>
            </a:r>
            <a:r>
              <a:rPr lang="en-US" sz="3300" dirty="0"/>
              <a:t> </a:t>
            </a:r>
          </a:p>
          <a:p>
            <a:pPr lvl="1">
              <a:lnSpc>
                <a:spcPct val="115000"/>
              </a:lnSpc>
              <a:buFont typeface="Arial"/>
              <a:buChar char="•"/>
            </a:pPr>
            <a:r>
              <a:rPr lang="en-US" sz="3300" dirty="0">
                <a:solidFill>
                  <a:srgbClr val="C00000"/>
                </a:solidFill>
              </a:rPr>
              <a:t>Withdrawal</a:t>
            </a:r>
          </a:p>
          <a:p>
            <a:pPr lvl="1">
              <a:lnSpc>
                <a:spcPct val="115000"/>
              </a:lnSpc>
              <a:buFont typeface="Arial"/>
              <a:buChar char="•"/>
            </a:pPr>
            <a:endParaRPr lang="en-US" sz="3300" dirty="0"/>
          </a:p>
          <a:p>
            <a:pPr marL="742950" lvl="2" indent="-342900"/>
            <a:endParaRPr lang="en-US" dirty="0"/>
          </a:p>
          <a:p>
            <a:pPr marL="742950" lvl="2" indent="-342900"/>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22</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79155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738"/>
            <a:ext cx="8229600" cy="1143000"/>
          </a:xfrm>
        </p:spPr>
        <p:txBody>
          <a:bodyPr>
            <a:normAutofit/>
          </a:bodyPr>
          <a:lstStyle/>
          <a:p>
            <a:r>
              <a:rPr lang="en-US" dirty="0"/>
              <a:t>Why Victims Stay </a:t>
            </a:r>
          </a:p>
        </p:txBody>
      </p:sp>
      <p:sp>
        <p:nvSpPr>
          <p:cNvPr id="3" name="Content Placeholder 2"/>
          <p:cNvSpPr>
            <a:spLocks noGrp="1"/>
          </p:cNvSpPr>
          <p:nvPr>
            <p:ph idx="1"/>
          </p:nvPr>
        </p:nvSpPr>
        <p:spPr/>
        <p:txBody>
          <a:bodyPr>
            <a:normAutofit lnSpcReduction="10000"/>
          </a:bodyPr>
          <a:lstStyle/>
          <a:p>
            <a:pPr marL="857250" lvl="2" indent="-457200">
              <a:buFont typeface="Arial" charset="0"/>
              <a:buChar char="•"/>
            </a:pPr>
            <a:r>
              <a:rPr lang="en-US" sz="3200" dirty="0">
                <a:solidFill>
                  <a:srgbClr val="C00000"/>
                </a:solidFill>
              </a:rPr>
              <a:t>Don’t know it is domestic violence.</a:t>
            </a:r>
          </a:p>
          <a:p>
            <a:pPr marL="857250" lvl="2" indent="-457200">
              <a:buFont typeface="Arial" charset="0"/>
              <a:buChar char="•"/>
            </a:pPr>
            <a:r>
              <a:rPr lang="en-US" sz="3200" dirty="0">
                <a:solidFill>
                  <a:srgbClr val="C00000"/>
                </a:solidFill>
              </a:rPr>
              <a:t>Believe abuser will change</a:t>
            </a:r>
          </a:p>
          <a:p>
            <a:pPr marL="857250" lvl="2" indent="-457200">
              <a:buFont typeface="Arial" charset="0"/>
              <a:buChar char="•"/>
            </a:pPr>
            <a:r>
              <a:rPr lang="en-US" sz="3200" dirty="0">
                <a:solidFill>
                  <a:srgbClr val="C00000"/>
                </a:solidFill>
              </a:rPr>
              <a:t>Children</a:t>
            </a:r>
          </a:p>
          <a:p>
            <a:pPr marL="857250" lvl="2" indent="-457200">
              <a:buFont typeface="Arial" charset="0"/>
              <a:buChar char="•"/>
            </a:pPr>
            <a:r>
              <a:rPr lang="en-US" sz="3200" dirty="0">
                <a:solidFill>
                  <a:srgbClr val="C00000"/>
                </a:solidFill>
              </a:rPr>
              <a:t>Economic</a:t>
            </a:r>
            <a:endParaRPr lang="en-US" sz="3200" dirty="0"/>
          </a:p>
          <a:p>
            <a:pPr marL="857250" lvl="2" indent="-457200">
              <a:buFont typeface="Arial" charset="0"/>
              <a:buChar char="•"/>
            </a:pPr>
            <a:r>
              <a:rPr lang="en-US" sz="3200" dirty="0">
                <a:solidFill>
                  <a:srgbClr val="C00000"/>
                </a:solidFill>
              </a:rPr>
              <a:t>Denial</a:t>
            </a:r>
            <a:endParaRPr lang="en-US" sz="3200" dirty="0"/>
          </a:p>
          <a:p>
            <a:pPr marL="857250" lvl="2" indent="-457200">
              <a:buFont typeface="Arial" charset="0"/>
              <a:buChar char="•"/>
            </a:pPr>
            <a:r>
              <a:rPr lang="en-US" sz="3200" dirty="0">
                <a:solidFill>
                  <a:srgbClr val="C00000"/>
                </a:solidFill>
              </a:rPr>
              <a:t>Identity</a:t>
            </a:r>
            <a:r>
              <a:rPr lang="en-US" sz="3200" dirty="0"/>
              <a:t> </a:t>
            </a:r>
            <a:r>
              <a:rPr lang="en-US" sz="3200" dirty="0">
                <a:solidFill>
                  <a:srgbClr val="C00000"/>
                </a:solidFill>
              </a:rPr>
              <a:t>and status</a:t>
            </a:r>
          </a:p>
          <a:p>
            <a:pPr marL="857250" lvl="2" indent="-457200">
              <a:buFont typeface="Arial" charset="0"/>
              <a:buChar char="•"/>
            </a:pPr>
            <a:r>
              <a:rPr lang="en-US" sz="3200" dirty="0">
                <a:solidFill>
                  <a:srgbClr val="C00000"/>
                </a:solidFill>
              </a:rPr>
              <a:t>Fear</a:t>
            </a:r>
          </a:p>
          <a:p>
            <a:pPr marL="857250" lvl="2" indent="-457200">
              <a:buFont typeface="Arial" charset="0"/>
              <a:buChar char="•"/>
            </a:pPr>
            <a:r>
              <a:rPr lang="en-US" sz="3200" dirty="0">
                <a:solidFill>
                  <a:srgbClr val="C00000"/>
                </a:solidFill>
              </a:rPr>
              <a:t>Religious beliefs</a:t>
            </a:r>
            <a:endParaRPr lang="en-US" sz="3200" dirty="0"/>
          </a:p>
          <a:p>
            <a:pPr marL="400050" lvl="2" indent="0" algn="r">
              <a:buNone/>
            </a:pPr>
            <a:endParaRPr lang="en-US" dirty="0"/>
          </a:p>
          <a:p>
            <a:pPr marL="742950" lvl="2" indent="-342900"/>
            <a:endParaRPr lang="en-US" dirty="0"/>
          </a:p>
          <a:p>
            <a:pPr marL="742950" lvl="2" indent="-342900"/>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23</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08552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Abusers</a:t>
            </a:r>
          </a:p>
        </p:txBody>
      </p:sp>
      <p:sp>
        <p:nvSpPr>
          <p:cNvPr id="3" name="Content Placeholder 2"/>
          <p:cNvSpPr>
            <a:spLocks noGrp="1"/>
          </p:cNvSpPr>
          <p:nvPr>
            <p:ph idx="1"/>
          </p:nvPr>
        </p:nvSpPr>
        <p:spPr>
          <a:noFill/>
        </p:spPr>
        <p:txBody>
          <a:bodyPr>
            <a:normAutofit fontScale="92500" lnSpcReduction="20000"/>
          </a:bodyPr>
          <a:lstStyle/>
          <a:p>
            <a:pPr marL="857250" lvl="2" indent="-457200">
              <a:buFont typeface="Wingdings" charset="2"/>
              <a:buChar char="§"/>
            </a:pPr>
            <a:r>
              <a:rPr lang="en-US" sz="3500" dirty="0">
                <a:solidFill>
                  <a:srgbClr val="C00000"/>
                </a:solidFill>
              </a:rPr>
              <a:t>Abusers are found in all:</a:t>
            </a:r>
          </a:p>
          <a:p>
            <a:pPr marL="1200150" lvl="3" indent="-342900">
              <a:buFont typeface="Arial"/>
              <a:buChar char="•"/>
            </a:pPr>
            <a:r>
              <a:rPr lang="en-US" sz="3200" dirty="0"/>
              <a:t>Races</a:t>
            </a:r>
          </a:p>
          <a:p>
            <a:pPr marL="1200150" lvl="3" indent="-342900">
              <a:buFont typeface="Arial"/>
              <a:buChar char="•"/>
            </a:pPr>
            <a:r>
              <a:rPr lang="en-US" sz="3200" dirty="0"/>
              <a:t>Sexual orientations</a:t>
            </a:r>
          </a:p>
          <a:p>
            <a:pPr marL="1200150" lvl="3" indent="-342900">
              <a:buFont typeface="Arial"/>
              <a:buChar char="•"/>
            </a:pPr>
            <a:r>
              <a:rPr lang="en-US" sz="3200" dirty="0"/>
              <a:t>Religions</a:t>
            </a:r>
          </a:p>
          <a:p>
            <a:pPr marL="1200150" lvl="3" indent="-342900">
              <a:buFont typeface="Arial"/>
              <a:buChar char="•"/>
            </a:pPr>
            <a:r>
              <a:rPr lang="en-US" sz="3200" dirty="0"/>
              <a:t>Neighborhoods</a:t>
            </a:r>
          </a:p>
          <a:p>
            <a:pPr marL="1200150" lvl="3" indent="-342900">
              <a:buFont typeface="Arial"/>
              <a:buChar char="•"/>
            </a:pPr>
            <a:r>
              <a:rPr lang="en-US" sz="3200" dirty="0"/>
              <a:t>Socioeconomic groups</a:t>
            </a:r>
          </a:p>
          <a:p>
            <a:pPr marL="1200150" lvl="3" indent="-342900">
              <a:buFont typeface="Arial"/>
              <a:buChar char="•"/>
            </a:pPr>
            <a:r>
              <a:rPr lang="en-US" sz="3200" dirty="0"/>
              <a:t>Ethnicities</a:t>
            </a:r>
          </a:p>
          <a:p>
            <a:pPr marL="1200150" lvl="3" indent="-342900">
              <a:buFont typeface="Arial"/>
              <a:buChar char="•"/>
            </a:pPr>
            <a:r>
              <a:rPr lang="en-US" sz="3200" dirty="0"/>
              <a:t>Educational levels</a:t>
            </a:r>
          </a:p>
          <a:p>
            <a:pPr marL="1200150" lvl="3" indent="-342900">
              <a:buFont typeface="Arial"/>
              <a:buChar char="•"/>
            </a:pPr>
            <a:r>
              <a:rPr lang="en-US" sz="3200" dirty="0"/>
              <a:t>Professions and walks of life</a:t>
            </a:r>
          </a:p>
          <a:p>
            <a:pPr marL="742950" lvl="2" indent="-342900"/>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24</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423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a:t>
            </a:r>
          </a:p>
        </p:txBody>
      </p:sp>
      <p:sp>
        <p:nvSpPr>
          <p:cNvPr id="3" name="Content Placeholder 2"/>
          <p:cNvSpPr>
            <a:spLocks noGrp="1"/>
          </p:cNvSpPr>
          <p:nvPr>
            <p:ph idx="1"/>
          </p:nvPr>
        </p:nvSpPr>
        <p:spPr>
          <a:xfrm>
            <a:off x="457200" y="1600200"/>
            <a:ext cx="8229600" cy="4525963"/>
          </a:xfrm>
        </p:spPr>
        <p:txBody>
          <a:bodyPr>
            <a:normAutofit fontScale="47500" lnSpcReduction="20000"/>
          </a:bodyPr>
          <a:lstStyle/>
          <a:p>
            <a:pPr lvl="1">
              <a:buFont typeface="Wingdings" charset="2"/>
              <a:buChar char="ü"/>
            </a:pPr>
            <a:r>
              <a:rPr lang="en-US" sz="6700" dirty="0"/>
              <a:t>Victims</a:t>
            </a:r>
          </a:p>
          <a:p>
            <a:pPr lvl="1">
              <a:buFont typeface="Wingdings" charset="2"/>
              <a:buChar char="ü"/>
            </a:pPr>
            <a:r>
              <a:rPr lang="en-US" sz="6700" dirty="0"/>
              <a:t>Children</a:t>
            </a:r>
          </a:p>
          <a:p>
            <a:pPr lvl="1">
              <a:buFont typeface="Wingdings" charset="2"/>
              <a:buChar char="ü"/>
            </a:pPr>
            <a:r>
              <a:rPr lang="en-US" sz="6700" dirty="0"/>
              <a:t>Abusers</a:t>
            </a:r>
          </a:p>
          <a:p>
            <a:pPr lvl="1">
              <a:buFont typeface="Wingdings" charset="2"/>
              <a:buChar char="ü"/>
            </a:pPr>
            <a:endParaRPr lang="en-US" sz="6700" dirty="0"/>
          </a:p>
          <a:p>
            <a:pPr lvl="1">
              <a:buFont typeface="Wingdings" charset="2"/>
              <a:buChar char="ü"/>
            </a:pPr>
            <a:endParaRPr lang="en-US" sz="6700" dirty="0"/>
          </a:p>
          <a:p>
            <a:pPr lvl="1">
              <a:buFont typeface="Wingdings" charset="2"/>
              <a:buChar char="ü"/>
            </a:pPr>
            <a:endParaRPr lang="en-US" sz="6700" dirty="0"/>
          </a:p>
          <a:p>
            <a:pPr lvl="1">
              <a:buFont typeface="Wingdings" charset="2"/>
              <a:buChar char="ü"/>
            </a:pPr>
            <a:endParaRPr lang="en-US" sz="6700" dirty="0"/>
          </a:p>
          <a:p>
            <a:pPr marL="457200" lvl="1" indent="0" algn="ctr">
              <a:buNone/>
            </a:pPr>
            <a:r>
              <a:rPr lang="en-US" sz="6700" dirty="0">
                <a:solidFill>
                  <a:srgbClr val="0070C0"/>
                </a:solidFill>
              </a:rPr>
              <a:t>Please see appendix for addition information. </a:t>
            </a:r>
          </a:p>
          <a:p>
            <a:pPr marL="457200" lvl="1" indent="0" algn="r">
              <a:buNone/>
            </a:pPr>
            <a:endParaRPr lang="en-US" sz="1400" dirty="0"/>
          </a:p>
          <a:p>
            <a:pPr marL="457200" lvl="1" indent="0" algn="r">
              <a:buNone/>
            </a:pPr>
            <a:endParaRPr lang="en-US" sz="1400" dirty="0"/>
          </a:p>
          <a:p>
            <a:pPr marL="457200" lvl="1" indent="0" algn="r">
              <a:buNone/>
            </a:pPr>
            <a:endParaRPr lang="en-US" sz="1400" dirty="0"/>
          </a:p>
          <a:p>
            <a:pPr marL="457200" lvl="1" indent="0" algn="r">
              <a:buNone/>
            </a:pPr>
            <a:endParaRPr lang="en-US" sz="1400" dirty="0"/>
          </a:p>
          <a:p>
            <a:pPr marL="457200" lvl="1" indent="0" algn="r">
              <a:buNone/>
            </a:pPr>
            <a:endParaRPr lang="en-US" sz="1400" dirty="0"/>
          </a:p>
          <a:p>
            <a:pPr marL="457200" lvl="1" indent="0" algn="r">
              <a:buNone/>
            </a:pPr>
            <a:endParaRPr lang="en-US" sz="1400" dirty="0"/>
          </a:p>
          <a:p>
            <a:pPr marL="457200" lvl="1" indent="0" algn="r">
              <a:buNone/>
            </a:pPr>
            <a:endParaRPr lang="en-US" sz="1400" dirty="0"/>
          </a:p>
          <a:p>
            <a:pPr marL="457200" lvl="1" indent="0" algn="r">
              <a:buNone/>
            </a:pPr>
            <a:endParaRPr lang="en-US" sz="1400" dirty="0"/>
          </a:p>
          <a:p>
            <a:pPr marL="457200" lvl="1" indent="0" algn="r">
              <a:buNone/>
            </a:pPr>
            <a:endParaRPr lang="en-US" sz="2900" dirty="0"/>
          </a:p>
          <a:p>
            <a:pPr marL="457200" lvl="1" indent="0" algn="r">
              <a:buNone/>
            </a:pPr>
            <a:endParaRPr lang="en-US" sz="2900" dirty="0"/>
          </a:p>
          <a:p>
            <a:pPr marL="457200" lvl="1" indent="0" algn="r">
              <a:buNone/>
            </a:pPr>
            <a:endParaRPr lang="en-US" sz="2900" dirty="0"/>
          </a:p>
        </p:txBody>
      </p:sp>
      <p:sp>
        <p:nvSpPr>
          <p:cNvPr id="4" name="Slide Number Placeholder 3"/>
          <p:cNvSpPr>
            <a:spLocks noGrp="1"/>
          </p:cNvSpPr>
          <p:nvPr>
            <p:ph type="sldNum" sz="quarter" idx="12"/>
          </p:nvPr>
        </p:nvSpPr>
        <p:spPr/>
        <p:txBody>
          <a:bodyPr/>
          <a:lstStyle/>
          <a:p>
            <a:fld id="{4813C0F2-E4A7-234C-B8C5-7DB82017C726}" type="slidenum">
              <a:rPr lang="en-US" smtClean="0"/>
              <a:t>25</a:t>
            </a:fld>
            <a:endParaRPr lang="en-US"/>
          </a:p>
        </p:txBody>
      </p:sp>
    </p:spTree>
    <p:extLst>
      <p:ext uri="{BB962C8B-B14F-4D97-AF65-F5344CB8AC3E}">
        <p14:creationId xmlns:p14="http://schemas.microsoft.com/office/powerpoint/2010/main" val="316475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a:bodyPr>
          <a:lstStyle/>
          <a:p>
            <a:pPr lvl="1">
              <a:lnSpc>
                <a:spcPct val="90000"/>
              </a:lnSpc>
              <a:buSzPct val="90000"/>
              <a:buFont typeface="Wingdings" charset="2"/>
              <a:buChar char="§"/>
              <a:defRPr/>
            </a:pPr>
            <a:r>
              <a:rPr lang="en-US" sz="3200" dirty="0">
                <a:solidFill>
                  <a:srgbClr val="00B050"/>
                </a:solidFill>
              </a:rPr>
              <a:t>Listen</a:t>
            </a:r>
          </a:p>
          <a:p>
            <a:pPr lvl="1">
              <a:lnSpc>
                <a:spcPct val="90000"/>
              </a:lnSpc>
              <a:buSzPct val="90000"/>
              <a:buFont typeface="Wingdings" charset="2"/>
              <a:buChar char="§"/>
              <a:defRPr/>
            </a:pPr>
            <a:endParaRPr lang="en-US" sz="3200" dirty="0">
              <a:solidFill>
                <a:srgbClr val="00B050"/>
              </a:solidFill>
            </a:endParaRPr>
          </a:p>
          <a:p>
            <a:pPr lvl="1">
              <a:lnSpc>
                <a:spcPct val="90000"/>
              </a:lnSpc>
              <a:buSzPct val="90000"/>
              <a:buFont typeface="Wingdings" charset="2"/>
              <a:buChar char="§"/>
              <a:defRPr/>
            </a:pPr>
            <a:r>
              <a:rPr lang="en-US" sz="3200" dirty="0">
                <a:solidFill>
                  <a:srgbClr val="00B050"/>
                </a:solidFill>
              </a:rPr>
              <a:t>Acknowledge</a:t>
            </a:r>
          </a:p>
          <a:p>
            <a:pPr marL="457200" lvl="1" indent="0">
              <a:lnSpc>
                <a:spcPct val="90000"/>
              </a:lnSpc>
              <a:buSzPct val="90000"/>
              <a:buNone/>
              <a:defRPr/>
            </a:pPr>
            <a:endParaRPr lang="en-US" sz="3200" dirty="0">
              <a:solidFill>
                <a:srgbClr val="00B050"/>
              </a:solidFill>
            </a:endParaRPr>
          </a:p>
          <a:p>
            <a:pPr lvl="1">
              <a:lnSpc>
                <a:spcPct val="90000"/>
              </a:lnSpc>
              <a:buSzPct val="90000"/>
              <a:buFont typeface="Wingdings" charset="2"/>
              <a:buChar char="§"/>
              <a:defRPr/>
            </a:pPr>
            <a:r>
              <a:rPr lang="en-US" sz="3200" dirty="0">
                <a:solidFill>
                  <a:srgbClr val="00B050"/>
                </a:solidFill>
              </a:rPr>
              <a:t>Connect</a:t>
            </a:r>
          </a:p>
          <a:p>
            <a:pPr marL="457200" lvl="1" indent="0">
              <a:lnSpc>
                <a:spcPct val="90000"/>
              </a:lnSpc>
              <a:buSzPct val="90000"/>
              <a:buNone/>
              <a:defRPr/>
            </a:pPr>
            <a:endParaRPr lang="en-US" sz="3200" dirty="0">
              <a:solidFill>
                <a:srgbClr val="C00000"/>
              </a:solidFill>
            </a:endParaRPr>
          </a:p>
          <a:p>
            <a:pPr marL="457200" lvl="1" indent="0">
              <a:lnSpc>
                <a:spcPct val="90000"/>
              </a:lnSpc>
              <a:buSzPct val="90000"/>
              <a:buNone/>
              <a:defRPr/>
            </a:pPr>
            <a:endParaRPr lang="en-US" sz="2200" dirty="0">
              <a:solidFill>
                <a:srgbClr val="171717"/>
              </a:solidFill>
              <a:cs typeface="ＭＳ Ｐゴシック" charset="0"/>
            </a:endParaRPr>
          </a:p>
          <a:p>
            <a:pPr marL="457200" lvl="1" indent="0">
              <a:buNone/>
            </a:pPr>
            <a:endParaRPr lang="en-US" dirty="0"/>
          </a:p>
          <a:p>
            <a:pPr lvl="1">
              <a:buFont typeface="Arial"/>
              <a:buChar char="•"/>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26</a:t>
            </a:fld>
            <a:endParaRPr lang="en-US"/>
          </a:p>
        </p:txBody>
      </p:sp>
      <p:pic>
        <p:nvPicPr>
          <p:cNvPr id="5" name="Picture 4">
            <a:extLst>
              <a:ext uri="{FF2B5EF4-FFF2-40B4-BE49-F238E27FC236}">
                <a16:creationId xmlns:a16="http://schemas.microsoft.com/office/drawing/2014/main" id="{6854C85F-2D60-2845-9349-59B6BB35D16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70764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lnSpcReduction="10000"/>
          </a:bodyPr>
          <a:lstStyle/>
          <a:p>
            <a:pPr lvl="1">
              <a:buFont typeface="Wingdings" charset="2"/>
              <a:buChar char="§"/>
            </a:pPr>
            <a:r>
              <a:rPr lang="en-US" sz="3200" dirty="0">
                <a:solidFill>
                  <a:srgbClr val="00B050"/>
                </a:solidFill>
              </a:rPr>
              <a:t>Validate victim’s feelings.</a:t>
            </a:r>
          </a:p>
          <a:p>
            <a:pPr marL="914400" lvl="2" indent="0">
              <a:buNone/>
            </a:pPr>
            <a:endParaRPr lang="en-US" sz="2800" dirty="0">
              <a:solidFill>
                <a:srgbClr val="00B050"/>
              </a:solidFill>
            </a:endParaRPr>
          </a:p>
          <a:p>
            <a:pPr lvl="2"/>
            <a:r>
              <a:rPr lang="en-US" sz="2800" dirty="0"/>
              <a:t>I believe you.</a:t>
            </a:r>
          </a:p>
          <a:p>
            <a:pPr marL="914400" lvl="2" indent="0">
              <a:buNone/>
            </a:pPr>
            <a:endParaRPr lang="en-US" sz="2800" dirty="0"/>
          </a:p>
          <a:p>
            <a:pPr lvl="2"/>
            <a:r>
              <a:rPr lang="en-US" sz="2800" dirty="0"/>
              <a:t>You are not alone.</a:t>
            </a:r>
          </a:p>
          <a:p>
            <a:pPr lvl="2"/>
            <a:endParaRPr lang="en-US" sz="2800" dirty="0"/>
          </a:p>
          <a:p>
            <a:pPr lvl="2"/>
            <a:r>
              <a:rPr lang="en-US" sz="2800" dirty="0"/>
              <a:t>I know it is very difficult.</a:t>
            </a:r>
          </a:p>
          <a:p>
            <a:pPr marL="914400" lvl="2" indent="0" algn="just">
              <a:buNone/>
            </a:pPr>
            <a:endParaRPr lang="en-US" sz="2000" dirty="0"/>
          </a:p>
          <a:p>
            <a:pPr marL="914400" lvl="2" indent="0" algn="just">
              <a:buNone/>
            </a:pPr>
            <a:endParaRPr lang="en-US" sz="2000" dirty="0"/>
          </a:p>
          <a:p>
            <a:pPr marL="457200" lvl="1" indent="0">
              <a:buNone/>
            </a:pPr>
            <a:r>
              <a:rPr lang="en-US" sz="1400" dirty="0"/>
              <a:t>Father Charles W. Dahm, O.P. </a:t>
            </a:r>
            <a:r>
              <a:rPr lang="en-US" sz="1400" u="sng" dirty="0">
                <a:hlinkClick r:id="rId2"/>
              </a:rPr>
              <a:t>www.domesticviolenceoutreach.org</a:t>
            </a:r>
            <a:endParaRPr lang="en-US" sz="1400" dirty="0"/>
          </a:p>
          <a:p>
            <a:pPr marL="457200" lvl="1" indent="0">
              <a:buNone/>
            </a:pPr>
            <a:r>
              <a:rPr lang="en-US" sz="1400" dirty="0"/>
              <a:t> Reverend Joyce Galvin </a:t>
            </a:r>
            <a:r>
              <a:rPr lang="en-US" sz="1400" dirty="0">
                <a:hlinkClick r:id="rId3"/>
              </a:rPr>
              <a:t>http://www.womenofvalorministry.org/home_page0.aspx</a:t>
            </a:r>
            <a:endParaRPr lang="en-US" sz="1400" dirty="0"/>
          </a:p>
          <a:p>
            <a:pPr marL="914400" lvl="2" indent="0" algn="r">
              <a:buNone/>
            </a:pPr>
            <a:endParaRPr lang="en-US" sz="2800" dirty="0"/>
          </a:p>
        </p:txBody>
      </p:sp>
      <p:sp>
        <p:nvSpPr>
          <p:cNvPr id="4" name="Slide Number Placeholder 3"/>
          <p:cNvSpPr>
            <a:spLocks noGrp="1"/>
          </p:cNvSpPr>
          <p:nvPr>
            <p:ph type="sldNum" sz="quarter" idx="12"/>
          </p:nvPr>
        </p:nvSpPr>
        <p:spPr/>
        <p:txBody>
          <a:bodyPr/>
          <a:lstStyle/>
          <a:p>
            <a:fld id="{4813C0F2-E4A7-234C-B8C5-7DB82017C726}" type="slidenum">
              <a:rPr lang="en-US" smtClean="0"/>
              <a:t>27</a:t>
            </a:fld>
            <a:endParaRPr lang="en-US"/>
          </a:p>
        </p:txBody>
      </p:sp>
    </p:spTree>
    <p:extLst>
      <p:ext uri="{BB962C8B-B14F-4D97-AF65-F5344CB8AC3E}">
        <p14:creationId xmlns:p14="http://schemas.microsoft.com/office/powerpoint/2010/main" val="149271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Children</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a:t>Children need to hear that DV: </a:t>
            </a:r>
          </a:p>
          <a:p>
            <a:pPr marL="457200" lvl="1" indent="0">
              <a:buNone/>
            </a:pPr>
            <a:endParaRPr lang="en-US" sz="3200" dirty="0"/>
          </a:p>
          <a:p>
            <a:pPr lvl="2"/>
            <a:r>
              <a:rPr lang="en-US" sz="3200" dirty="0">
                <a:solidFill>
                  <a:srgbClr val="00B050"/>
                </a:solidFill>
              </a:rPr>
              <a:t>It is not your fault</a:t>
            </a:r>
            <a:r>
              <a:rPr lang="en-US" sz="3200" dirty="0"/>
              <a:t>.</a:t>
            </a:r>
          </a:p>
          <a:p>
            <a:pPr lvl="2"/>
            <a:r>
              <a:rPr lang="en-US" sz="3200" dirty="0">
                <a:solidFill>
                  <a:srgbClr val="00B050"/>
                </a:solidFill>
              </a:rPr>
              <a:t>It must be scary for you.</a:t>
            </a:r>
          </a:p>
          <a:p>
            <a:pPr lvl="2"/>
            <a:r>
              <a:rPr lang="en-US" sz="3200" dirty="0">
                <a:solidFill>
                  <a:srgbClr val="00B050"/>
                </a:solidFill>
              </a:rPr>
              <a:t>I will listen to you.</a:t>
            </a:r>
          </a:p>
          <a:p>
            <a:pPr lvl="2"/>
            <a:endParaRPr lang="en-US" sz="2800" dirty="0">
              <a:solidFill>
                <a:srgbClr val="00B050"/>
              </a:solidFill>
            </a:endParaRPr>
          </a:p>
          <a:p>
            <a:pPr marL="914400" lvl="2" indent="0" algn="r">
              <a:buNone/>
            </a:pPr>
            <a:endParaRPr lang="en-US" sz="1400" dirty="0"/>
          </a:p>
          <a:p>
            <a:pPr lvl="2"/>
            <a:endParaRPr lang="en-US" dirty="0"/>
          </a:p>
          <a:p>
            <a:pPr lvl="2"/>
            <a:endParaRPr lang="en-US" dirty="0"/>
          </a:p>
          <a:p>
            <a:pPr lvl="2"/>
            <a:endParaRPr lang="en-US" dirty="0"/>
          </a:p>
          <a:p>
            <a:pPr lvl="1">
              <a:buFont typeface="Arial"/>
              <a:buChar char="•"/>
            </a:pPr>
            <a:endParaRPr lang="en-US" dirty="0"/>
          </a:p>
          <a:p>
            <a:pPr marL="457200" lvl="1" indent="0">
              <a:buNone/>
            </a:pPr>
            <a:endParaRPr lang="en-US" dirty="0"/>
          </a:p>
          <a:p>
            <a:pPr lvl="1">
              <a:buFont typeface="Arial"/>
              <a:buChar char="•"/>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28</a:t>
            </a:fld>
            <a:endParaRPr lang="en-US"/>
          </a:p>
        </p:txBody>
      </p:sp>
    </p:spTree>
    <p:extLst>
      <p:ext uri="{BB962C8B-B14F-4D97-AF65-F5344CB8AC3E}">
        <p14:creationId xmlns:p14="http://schemas.microsoft.com/office/powerpoint/2010/main" val="3430735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Abusers</a:t>
            </a:r>
          </a:p>
        </p:txBody>
      </p:sp>
      <p:sp>
        <p:nvSpPr>
          <p:cNvPr id="3" name="Content Placeholder 2"/>
          <p:cNvSpPr>
            <a:spLocks noGrp="1"/>
          </p:cNvSpPr>
          <p:nvPr>
            <p:ph idx="1"/>
          </p:nvPr>
        </p:nvSpPr>
        <p:spPr/>
        <p:txBody>
          <a:bodyPr>
            <a:normAutofit/>
          </a:bodyPr>
          <a:lstStyle/>
          <a:p>
            <a:pPr>
              <a:buFont typeface="Wingdings" charset="2"/>
              <a:buChar char="§"/>
            </a:pPr>
            <a:r>
              <a:rPr lang="en-US" dirty="0">
                <a:solidFill>
                  <a:srgbClr val="00B050"/>
                </a:solidFill>
              </a:rPr>
              <a:t>Be clear with the abuser</a:t>
            </a:r>
            <a:r>
              <a:rPr lang="en-US" dirty="0">
                <a:solidFill>
                  <a:srgbClr val="4F81BD"/>
                </a:solidFill>
              </a:rPr>
              <a:t>:</a:t>
            </a:r>
          </a:p>
          <a:p>
            <a:pPr marL="457200" lvl="1" indent="0">
              <a:buNone/>
            </a:pPr>
            <a:endParaRPr lang="en-US" sz="3200" dirty="0"/>
          </a:p>
          <a:p>
            <a:pPr lvl="1">
              <a:buFont typeface="Arial"/>
              <a:buChar char="•"/>
            </a:pPr>
            <a:r>
              <a:rPr lang="en-US" sz="3200" dirty="0"/>
              <a:t>Anger management and  drinking issues, should be treated separately.</a:t>
            </a:r>
          </a:p>
          <a:p>
            <a:pPr lvl="1">
              <a:buFont typeface="Arial"/>
              <a:buChar char="•"/>
            </a:pPr>
            <a:r>
              <a:rPr lang="en-US" sz="3200" dirty="0"/>
              <a:t>Remorse is not the same as changing behavior.</a:t>
            </a:r>
          </a:p>
          <a:p>
            <a:pPr lvl="1">
              <a:buFont typeface="Arial"/>
              <a:buChar char="•"/>
            </a:pPr>
            <a:r>
              <a:rPr lang="en-US" sz="3200" dirty="0"/>
              <a:t>Recommend individual counseling.</a:t>
            </a:r>
          </a:p>
          <a:p>
            <a:pPr lvl="1">
              <a:buFont typeface="Arial"/>
              <a:buChar char="•"/>
            </a:pPr>
            <a:endParaRPr lang="en-US" sz="2000" dirty="0"/>
          </a:p>
          <a:p>
            <a:pPr marL="914400" lvl="2" indent="0">
              <a:buNone/>
            </a:pPr>
            <a:endParaRPr lang="en-US" sz="3200" dirty="0"/>
          </a:p>
          <a:p>
            <a:pPr lvl="2"/>
            <a:endParaRPr lang="en-US" sz="3200" dirty="0"/>
          </a:p>
          <a:p>
            <a:pPr lvl="2"/>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29</a:t>
            </a:fld>
            <a:endParaRPr lang="en-US"/>
          </a:p>
        </p:txBody>
      </p:sp>
    </p:spTree>
    <p:extLst>
      <p:ext uri="{BB962C8B-B14F-4D97-AF65-F5344CB8AC3E}">
        <p14:creationId xmlns:p14="http://schemas.microsoft.com/office/powerpoint/2010/main" val="3633747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6100" y="342107"/>
            <a:ext cx="7899400" cy="1448593"/>
          </a:xfrm>
        </p:spPr>
        <p:txBody>
          <a:bodyPr/>
          <a:lstStyle/>
          <a:p>
            <a:br>
              <a:rPr lang="en-US" dirty="0"/>
            </a:br>
            <a:r>
              <a:rPr lang="en-US" dirty="0"/>
              <a:t>Introductions</a:t>
            </a:r>
          </a:p>
        </p:txBody>
      </p:sp>
      <p:sp>
        <p:nvSpPr>
          <p:cNvPr id="6" name="Content Placeholder 5"/>
          <p:cNvSpPr>
            <a:spLocks noGrp="1"/>
          </p:cNvSpPr>
          <p:nvPr>
            <p:ph idx="1"/>
          </p:nvPr>
        </p:nvSpPr>
        <p:spPr/>
        <p:txBody>
          <a:bodyPr/>
          <a:lstStyle/>
          <a:p>
            <a:endParaRPr lang="en-US" dirty="0"/>
          </a:p>
          <a:p>
            <a:pPr marL="0" indent="0">
              <a:buNone/>
            </a:pPr>
            <a:endParaRPr lang="en-US" dirty="0"/>
          </a:p>
          <a:p>
            <a:pPr marL="0" indent="0">
              <a:buNone/>
            </a:pPr>
            <a:endParaRPr lang="en-US" dirty="0"/>
          </a:p>
          <a:p>
            <a:pPr marL="0" indent="0" algn="ctr">
              <a:buNone/>
            </a:pPr>
            <a:r>
              <a:rPr lang="en-US" sz="3600" dirty="0"/>
              <a:t>Mission</a:t>
            </a:r>
            <a:endParaRPr lang="en-US" dirty="0"/>
          </a:p>
          <a:p>
            <a:pPr marL="0" indent="0" algn="ctr">
              <a:buNone/>
            </a:pPr>
            <a:r>
              <a:rPr lang="en-US" dirty="0">
                <a:solidFill>
                  <a:srgbClr val="00B050"/>
                </a:solidFill>
                <a:latin typeface="CAMPBELL"/>
              </a:rPr>
              <a:t>Awareness</a:t>
            </a:r>
            <a:r>
              <a:rPr lang="en-US" dirty="0">
                <a:latin typeface="CAMPBELL"/>
              </a:rPr>
              <a:t>–</a:t>
            </a:r>
            <a:r>
              <a:rPr lang="en-US" dirty="0">
                <a:solidFill>
                  <a:srgbClr val="00B050"/>
                </a:solidFill>
                <a:latin typeface="CAMPBELL"/>
              </a:rPr>
              <a:t>Services</a:t>
            </a:r>
            <a:r>
              <a:rPr lang="en-US" dirty="0">
                <a:latin typeface="CAMPBELL"/>
              </a:rPr>
              <a:t>–</a:t>
            </a:r>
            <a:r>
              <a:rPr lang="en-US" dirty="0">
                <a:solidFill>
                  <a:srgbClr val="00B050"/>
                </a:solidFill>
                <a:latin typeface="CAMPBELL"/>
              </a:rPr>
              <a:t>Prevention</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3</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00" y="342107"/>
            <a:ext cx="9280649" cy="1880393"/>
          </a:xfrm>
          <a:prstGeom prst="rect">
            <a:avLst/>
          </a:prstGeom>
        </p:spPr>
      </p:pic>
    </p:spTree>
    <p:extLst>
      <p:ext uri="{BB962C8B-B14F-4D97-AF65-F5344CB8AC3E}">
        <p14:creationId xmlns:p14="http://schemas.microsoft.com/office/powerpoint/2010/main" val="1263867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Children</a:t>
            </a:r>
          </a:p>
        </p:txBody>
      </p:sp>
      <p:sp>
        <p:nvSpPr>
          <p:cNvPr id="3" name="Content Placeholder 2"/>
          <p:cNvSpPr>
            <a:spLocks noGrp="1"/>
          </p:cNvSpPr>
          <p:nvPr>
            <p:ph idx="1"/>
          </p:nvPr>
        </p:nvSpPr>
        <p:spPr/>
        <p:txBody>
          <a:bodyPr>
            <a:normAutofit fontScale="92500" lnSpcReduction="10000"/>
          </a:bodyPr>
          <a:lstStyle/>
          <a:p>
            <a:pPr>
              <a:buFont typeface="Wingdings" charset="2"/>
              <a:buChar char="§"/>
            </a:pPr>
            <a:r>
              <a:rPr lang="en-US" dirty="0"/>
              <a:t>Children who live with domestic violence feel:</a:t>
            </a:r>
          </a:p>
          <a:p>
            <a:pPr lvl="1">
              <a:buFont typeface="Arial"/>
              <a:buChar char="•"/>
            </a:pPr>
            <a:r>
              <a:rPr lang="en-US" dirty="0">
                <a:solidFill>
                  <a:srgbClr val="C00000"/>
                </a:solidFill>
              </a:rPr>
              <a:t>Powerless</a:t>
            </a:r>
            <a:r>
              <a:rPr lang="en-US" dirty="0">
                <a:solidFill>
                  <a:srgbClr val="FF0000"/>
                </a:solidFill>
              </a:rPr>
              <a:t>. </a:t>
            </a:r>
            <a:r>
              <a:rPr lang="en-US" dirty="0"/>
              <a:t>They can’t stop the violence.</a:t>
            </a:r>
          </a:p>
          <a:p>
            <a:pPr lvl="1">
              <a:buFont typeface="Arial"/>
              <a:buChar char="•"/>
            </a:pPr>
            <a:r>
              <a:rPr lang="en-US" dirty="0">
                <a:solidFill>
                  <a:srgbClr val="C00000"/>
                </a:solidFill>
              </a:rPr>
              <a:t>Confused.  </a:t>
            </a:r>
            <a:r>
              <a:rPr lang="en-US" dirty="0"/>
              <a:t>It doesn’t make sense.</a:t>
            </a:r>
          </a:p>
          <a:p>
            <a:pPr lvl="1">
              <a:buFont typeface="Arial"/>
              <a:buChar char="•"/>
            </a:pPr>
            <a:r>
              <a:rPr lang="en-US" dirty="0">
                <a:solidFill>
                  <a:srgbClr val="C00000"/>
                </a:solidFill>
              </a:rPr>
              <a:t>Angry. </a:t>
            </a:r>
            <a:r>
              <a:rPr lang="en-US" dirty="0"/>
              <a:t>It shouldn't be happening.</a:t>
            </a:r>
          </a:p>
          <a:p>
            <a:pPr lvl="1">
              <a:buFont typeface="Arial"/>
              <a:buChar char="•"/>
            </a:pPr>
            <a:r>
              <a:rPr lang="en-US" dirty="0">
                <a:solidFill>
                  <a:srgbClr val="C00000"/>
                </a:solidFill>
              </a:rPr>
              <a:t>Guilty. </a:t>
            </a:r>
            <a:r>
              <a:rPr lang="en-US" dirty="0"/>
              <a:t>They think they’ve done something wrong.</a:t>
            </a:r>
          </a:p>
          <a:p>
            <a:pPr lvl="1">
              <a:buFont typeface="Arial"/>
              <a:buChar char="•"/>
            </a:pPr>
            <a:r>
              <a:rPr lang="en-US" dirty="0">
                <a:solidFill>
                  <a:srgbClr val="C00000"/>
                </a:solidFill>
              </a:rPr>
              <a:t>Sad.</a:t>
            </a:r>
            <a:r>
              <a:rPr lang="en-US" dirty="0">
                <a:solidFill>
                  <a:srgbClr val="FF0000"/>
                </a:solidFill>
              </a:rPr>
              <a:t> </a:t>
            </a:r>
            <a:r>
              <a:rPr lang="en-US" dirty="0"/>
              <a:t>It’s a loss.</a:t>
            </a:r>
          </a:p>
          <a:p>
            <a:pPr lvl="1">
              <a:buFont typeface="Arial"/>
              <a:buChar char="•"/>
            </a:pPr>
            <a:r>
              <a:rPr lang="en-US" dirty="0">
                <a:solidFill>
                  <a:srgbClr val="C00000"/>
                </a:solidFill>
              </a:rPr>
              <a:t>Afraid</a:t>
            </a:r>
            <a:r>
              <a:rPr lang="en-US" dirty="0">
                <a:solidFill>
                  <a:srgbClr val="FF0000"/>
                </a:solidFill>
              </a:rPr>
              <a:t>. </a:t>
            </a:r>
            <a:r>
              <a:rPr lang="en-US" dirty="0"/>
              <a:t>They may be hurt, lose someone they love, or others may find out.</a:t>
            </a:r>
          </a:p>
          <a:p>
            <a:pPr lvl="1">
              <a:buFont typeface="Arial"/>
              <a:buChar char="•"/>
            </a:pPr>
            <a:r>
              <a:rPr lang="en-US" dirty="0">
                <a:solidFill>
                  <a:srgbClr val="C00000"/>
                </a:solidFill>
              </a:rPr>
              <a:t>Alone</a:t>
            </a:r>
            <a:r>
              <a:rPr lang="en-US" dirty="0">
                <a:solidFill>
                  <a:srgbClr val="FF0000"/>
                </a:solidFill>
              </a:rPr>
              <a:t>. </a:t>
            </a:r>
            <a:r>
              <a:rPr lang="en-US" dirty="0"/>
              <a:t>They think it’s happening only to them.</a:t>
            </a:r>
          </a:p>
          <a:p>
            <a:pPr marL="457200" lvl="1" indent="0">
              <a:buNone/>
            </a:pPr>
            <a:endParaRPr lang="en-US" sz="2400" dirty="0"/>
          </a:p>
          <a:p>
            <a:pPr marL="457200" lvl="1" indent="0" algn="r">
              <a:buNone/>
            </a:pPr>
            <a:r>
              <a:rPr lang="en-US" sz="1400" dirty="0"/>
              <a:t>ADVA (Against DV &amp; Abuse), Devon County Council, UK</a:t>
            </a:r>
            <a:r>
              <a:rPr lang="en-US" sz="1400" baseline="30000" dirty="0"/>
              <a:t>10</a:t>
            </a:r>
            <a:r>
              <a:rPr lang="en-US" sz="1400" dirty="0"/>
              <a:t>–quoted</a:t>
            </a:r>
          </a:p>
          <a:p>
            <a:pPr lvl="1">
              <a:buFont typeface="Arial"/>
              <a:buChar char="•"/>
            </a:pPr>
            <a:endParaRPr lang="en-US" sz="1200" dirty="0"/>
          </a:p>
          <a:p>
            <a:pPr lvl="1">
              <a:buFont typeface="Arial"/>
              <a:buChar char="•"/>
            </a:pPr>
            <a:endParaRPr lang="en-US" dirty="0"/>
          </a:p>
          <a:p>
            <a:pPr marL="457200" lvl="1" indent="0">
              <a:buNone/>
            </a:pPr>
            <a:endParaRPr lang="en-US" dirty="0"/>
          </a:p>
          <a:p>
            <a:pPr lvl="1">
              <a:buFont typeface="Arial"/>
              <a:buChar char="•"/>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30</a:t>
            </a:fld>
            <a:endParaRPr lang="en-US"/>
          </a:p>
        </p:txBody>
      </p:sp>
    </p:spTree>
    <p:extLst>
      <p:ext uri="{BB962C8B-B14F-4D97-AF65-F5344CB8AC3E}">
        <p14:creationId xmlns:p14="http://schemas.microsoft.com/office/powerpoint/2010/main" val="1301205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Interacting with Children</a:t>
            </a:r>
          </a:p>
        </p:txBody>
      </p:sp>
      <p:sp>
        <p:nvSpPr>
          <p:cNvPr id="3" name="Content Placeholder 2"/>
          <p:cNvSpPr>
            <a:spLocks noGrp="1"/>
          </p:cNvSpPr>
          <p:nvPr>
            <p:ph idx="1"/>
          </p:nvPr>
        </p:nvSpPr>
        <p:spPr/>
        <p:txBody>
          <a:bodyPr/>
          <a:lstStyle/>
          <a:p>
            <a:pPr marL="0" lvl="1" indent="0">
              <a:buNone/>
            </a:pPr>
            <a:endParaRPr lang="en-US" sz="3200" dirty="0"/>
          </a:p>
          <a:p>
            <a:pPr marL="0" lvl="1" indent="0">
              <a:buNone/>
            </a:pPr>
            <a:endParaRPr lang="en-US" sz="3200" dirty="0"/>
          </a:p>
          <a:p>
            <a:pPr marL="0" lvl="1" indent="0" algn="ctr">
              <a:buNone/>
            </a:pPr>
            <a:r>
              <a:rPr lang="en-US" sz="4400" dirty="0">
                <a:solidFill>
                  <a:srgbClr val="00B050"/>
                </a:solidFill>
              </a:rPr>
              <a:t>Kids need counseling.</a:t>
            </a:r>
          </a:p>
        </p:txBody>
      </p:sp>
      <p:sp>
        <p:nvSpPr>
          <p:cNvPr id="4" name="Slide Number Placeholder 3"/>
          <p:cNvSpPr>
            <a:spLocks noGrp="1"/>
          </p:cNvSpPr>
          <p:nvPr>
            <p:ph type="sldNum" sz="quarter" idx="12"/>
          </p:nvPr>
        </p:nvSpPr>
        <p:spPr/>
        <p:txBody>
          <a:bodyPr/>
          <a:lstStyle/>
          <a:p>
            <a:fld id="{4813C0F2-E4A7-234C-B8C5-7DB82017C726}" type="slidenum">
              <a:rPr lang="en-US" smtClean="0"/>
              <a:t>31</a:t>
            </a:fld>
            <a:endParaRPr lang="en-US"/>
          </a:p>
        </p:txBody>
      </p:sp>
    </p:spTree>
    <p:extLst>
      <p:ext uri="{BB962C8B-B14F-4D97-AF65-F5344CB8AC3E}">
        <p14:creationId xmlns:p14="http://schemas.microsoft.com/office/powerpoint/2010/main" val="3483529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Interaction</a:t>
            </a:r>
          </a:p>
        </p:txBody>
      </p:sp>
      <p:sp>
        <p:nvSpPr>
          <p:cNvPr id="3" name="Content Placeholder 2"/>
          <p:cNvSpPr>
            <a:spLocks noGrp="1"/>
          </p:cNvSpPr>
          <p:nvPr>
            <p:ph idx="1"/>
          </p:nvPr>
        </p:nvSpPr>
        <p:spPr/>
        <p:txBody>
          <a:bodyPr>
            <a:normAutofit/>
          </a:bodyPr>
          <a:lstStyle/>
          <a:p>
            <a:pPr marL="800100" lvl="2" indent="0">
              <a:buNone/>
            </a:pPr>
            <a:endParaRPr lang="en-US" sz="3200" dirty="0"/>
          </a:p>
          <a:p>
            <a:pPr marL="0" indent="0" algn="ctr">
              <a:buNone/>
            </a:pPr>
            <a:r>
              <a:rPr lang="en-US" sz="4400" dirty="0">
                <a:solidFill>
                  <a:srgbClr val="C00000"/>
                </a:solidFill>
              </a:rPr>
              <a:t>Do No Harm!</a:t>
            </a:r>
          </a:p>
          <a:p>
            <a:pPr marL="800100" lvl="2" indent="0">
              <a:buNone/>
            </a:pPr>
            <a:endParaRPr lang="en-US" sz="4800" dirty="0"/>
          </a:p>
          <a:p>
            <a:pPr marL="800100" lvl="2" indent="0" algn="ctr">
              <a:buNone/>
            </a:pPr>
            <a:r>
              <a:rPr lang="en-US" sz="3200" dirty="0"/>
              <a:t>If you are not sure of a course of action, </a:t>
            </a:r>
            <a:r>
              <a:rPr lang="en-US" sz="3200" b="1" dirty="0"/>
              <a:t>talk to a professional</a:t>
            </a:r>
            <a:r>
              <a:rPr lang="en-US" sz="3200" dirty="0"/>
              <a:t>.</a:t>
            </a:r>
          </a:p>
          <a:p>
            <a:pPr marL="1314450" lvl="2" indent="-514350">
              <a:buFont typeface="Courier New"/>
              <a:buChar char="o"/>
            </a:pPr>
            <a:endParaRPr lang="en-US" sz="3200" dirty="0"/>
          </a:p>
          <a:p>
            <a:pPr marL="1314450" lvl="2" indent="-514350">
              <a:buFont typeface="Courier New"/>
              <a:buChar char="o"/>
            </a:pPr>
            <a:endParaRPr lang="en-US" sz="3200" dirty="0"/>
          </a:p>
          <a:p>
            <a:pPr marL="1314450" lvl="2" indent="-514350">
              <a:buFont typeface="Courier New"/>
              <a:buChar char="o"/>
            </a:pPr>
            <a:endParaRPr lang="en-US" sz="3200" dirty="0"/>
          </a:p>
          <a:p>
            <a:pPr marL="1314450" lvl="2" indent="-514350">
              <a:buFont typeface="Courier New"/>
              <a:buChar char="o"/>
            </a:pPr>
            <a:endParaRPr lang="en-US" sz="3200" dirty="0"/>
          </a:p>
          <a:p>
            <a:pPr marL="800100" lvl="2" indent="0" algn="r">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32</a:t>
            </a:fld>
            <a:endParaRPr lang="en-US"/>
          </a:p>
        </p:txBody>
      </p:sp>
    </p:spTree>
    <p:extLst>
      <p:ext uri="{BB962C8B-B14F-4D97-AF65-F5344CB8AC3E}">
        <p14:creationId xmlns:p14="http://schemas.microsoft.com/office/powerpoint/2010/main" val="3270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ath with trees on the side of a road&#10;&#10;Description automatically generated"/>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2906" y="5317240"/>
            <a:ext cx="8408194" cy="744836"/>
          </a:xfrm>
        </p:spPr>
        <p:txBody>
          <a:bodyPr vert="horz" lIns="91440" tIns="45720" rIns="91440" bIns="45720" rtlCol="0" anchor="ctr">
            <a:normAutofit/>
          </a:bodyPr>
          <a:lstStyle/>
          <a:p>
            <a:pPr defTabSz="914400">
              <a:lnSpc>
                <a:spcPct val="90000"/>
              </a:lnSpc>
            </a:pPr>
            <a:r>
              <a:rPr lang="en-US" sz="3100">
                <a:solidFill>
                  <a:schemeClr val="tx1">
                    <a:lumMod val="85000"/>
                    <a:lumOff val="15000"/>
                  </a:schemeClr>
                </a:solidFill>
              </a:rPr>
              <a:t>Break Time</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4813C0F2-E4A7-234C-B8C5-7DB82017C726}" type="slidenum">
              <a:rPr lang="en-US">
                <a:solidFill>
                  <a:srgbClr val="FFFFFF"/>
                </a:solidFill>
              </a:rPr>
              <a:pPr>
                <a:spcAft>
                  <a:spcPts val="600"/>
                </a:spcAft>
              </a:pPr>
              <a:t>33</a:t>
            </a:fld>
            <a:endParaRPr lang="en-US">
              <a:solidFill>
                <a:srgbClr val="FFFFFF"/>
              </a:solidFill>
            </a:endParaRPr>
          </a:p>
        </p:txBody>
      </p:sp>
    </p:spTree>
    <p:extLst>
      <p:ext uri="{BB962C8B-B14F-4D97-AF65-F5344CB8AC3E}">
        <p14:creationId xmlns:p14="http://schemas.microsoft.com/office/powerpoint/2010/main" val="1418385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First Person Accounts</a:t>
            </a:r>
          </a:p>
        </p:txBody>
      </p:sp>
      <p:sp>
        <p:nvSpPr>
          <p:cNvPr id="6" name="Content Placeholder 5"/>
          <p:cNvSpPr>
            <a:spLocks noGrp="1"/>
          </p:cNvSpPr>
          <p:nvPr>
            <p:ph idx="1"/>
          </p:nvPr>
        </p:nvSpPr>
        <p:spPr/>
        <p:txBody>
          <a:bodyPr>
            <a:normAutofit fontScale="92500" lnSpcReduction="20000"/>
          </a:bodyPr>
          <a:lstStyle/>
          <a:p>
            <a:pPr marL="1257300" lvl="2" indent="-457200">
              <a:buFont typeface="Wingdings" charset="2"/>
              <a:buChar char="§"/>
            </a:pPr>
            <a:r>
              <a:rPr lang="en-US" sz="3200" dirty="0">
                <a:solidFill>
                  <a:srgbClr val="0070C0"/>
                </a:solidFill>
              </a:rPr>
              <a:t>Nicci’s Story: Teen Dating Violence</a:t>
            </a:r>
            <a:endParaRPr lang="en-US" sz="1400" dirty="0">
              <a:solidFill>
                <a:srgbClr val="0070C0"/>
              </a:solidFill>
            </a:endParaRPr>
          </a:p>
          <a:p>
            <a:pPr marL="800100" lvl="2" indent="0">
              <a:buNone/>
            </a:pPr>
            <a:endParaRPr lang="en-US" sz="2800" dirty="0"/>
          </a:p>
          <a:p>
            <a:pPr marL="800100" lvl="2" indent="0">
              <a:buNone/>
            </a:pPr>
            <a:r>
              <a:rPr lang="en-US" sz="2800" dirty="0"/>
              <a:t>Questions to consider as you watch this video:</a:t>
            </a:r>
          </a:p>
          <a:p>
            <a:pPr marL="1257300" lvl="3" indent="0">
              <a:buNone/>
            </a:pPr>
            <a:endParaRPr lang="en-US" dirty="0"/>
          </a:p>
          <a:p>
            <a:pPr marL="1714500" lvl="3" indent="-457200">
              <a:buFont typeface="Arial"/>
              <a:buChar char="•"/>
            </a:pPr>
            <a:r>
              <a:rPr lang="en-US" sz="2800" dirty="0"/>
              <a:t>What makes an impression on you?</a:t>
            </a:r>
          </a:p>
          <a:p>
            <a:pPr marL="1257300" lvl="3" indent="0">
              <a:buNone/>
            </a:pPr>
            <a:endParaRPr lang="en-US" dirty="0"/>
          </a:p>
          <a:p>
            <a:pPr marL="1714500" lvl="3" indent="-457200">
              <a:buFont typeface="Arial"/>
              <a:buChar char="•"/>
            </a:pPr>
            <a:r>
              <a:rPr lang="en-US" sz="2800" dirty="0"/>
              <a:t>Are there any similarities between Nicci and Leslie’s stories?</a:t>
            </a:r>
          </a:p>
          <a:p>
            <a:pPr marL="1257300" lvl="3" indent="0">
              <a:buNone/>
            </a:pPr>
            <a:endParaRPr lang="en-US" dirty="0"/>
          </a:p>
          <a:p>
            <a:pPr marL="1714500" lvl="3" indent="-457200">
              <a:buFont typeface="Arial"/>
              <a:buChar char="•"/>
            </a:pPr>
            <a:r>
              <a:rPr lang="en-US" sz="2800" dirty="0"/>
              <a:t>What action did Nicci take?</a:t>
            </a:r>
          </a:p>
          <a:p>
            <a:pPr marL="1257300" lvl="3" indent="0">
              <a:buNone/>
            </a:pPr>
            <a:endParaRPr lang="en-US" sz="2800" dirty="0"/>
          </a:p>
          <a:p>
            <a:pPr marL="1257300" lvl="3" indent="0">
              <a:buNone/>
            </a:pPr>
            <a:r>
              <a:rPr lang="en-US" sz="2200" dirty="0">
                <a:solidFill>
                  <a:srgbClr val="0070C0"/>
                </a:solidFill>
                <a:hlinkClick r:id="rId3">
                  <a:extLst>
                    <a:ext uri="{A12FA001-AC4F-418D-AE19-62706E023703}">
                      <ahyp:hlinkClr xmlns:ahyp="http://schemas.microsoft.com/office/drawing/2018/hyperlinkcolor" val="tx"/>
                    </a:ext>
                  </a:extLst>
                </a:hlinkClick>
              </a:rPr>
              <a:t>https://www.youtube.com/watch?v=oyjIEZY-Wyo&amp;t=2s</a:t>
            </a:r>
            <a:endParaRPr lang="en-US" sz="2200" dirty="0">
              <a:solidFill>
                <a:srgbClr val="0070C0"/>
              </a:solidFill>
            </a:endParaRPr>
          </a:p>
          <a:p>
            <a:pPr marL="1257300" lvl="3" indent="0">
              <a:buNone/>
            </a:pPr>
            <a:endParaRPr lang="en-US" sz="2800" dirty="0"/>
          </a:p>
          <a:p>
            <a:pPr marL="1257300" lvl="2" indent="-457200">
              <a:buFont typeface="Wingdings" charset="2"/>
              <a:buChar char="§"/>
            </a:pPr>
            <a:endParaRPr lang="en-US" sz="1400" dirty="0"/>
          </a:p>
          <a:p>
            <a:pPr marL="1257300" lvl="2" indent="-457200">
              <a:buFont typeface="Wingdings" charset="2"/>
              <a:buChar char="§"/>
            </a:pPr>
            <a:endParaRPr lang="en-US" sz="1400" dirty="0"/>
          </a:p>
          <a:p>
            <a:pPr marL="0" indent="0" algn="r">
              <a:buNone/>
            </a:pPr>
            <a:endParaRPr lang="en-US" sz="1400" dirty="0"/>
          </a:p>
          <a:p>
            <a:pPr marL="0" indent="0">
              <a:buNone/>
            </a:pPr>
            <a:endParaRPr lang="en-US" sz="1400" dirty="0"/>
          </a:p>
          <a:p>
            <a:pPr marL="0"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34</a:t>
            </a:fld>
            <a:endParaRPr lang="en-US"/>
          </a:p>
        </p:txBody>
      </p:sp>
    </p:spTree>
    <p:extLst>
      <p:ext uri="{BB962C8B-B14F-4D97-AF65-F5344CB8AC3E}">
        <p14:creationId xmlns:p14="http://schemas.microsoft.com/office/powerpoint/2010/main" val="2003411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defTabSz="457200" rtl="0">
              <a:spcBef>
                <a:spcPct val="0"/>
              </a:spcBef>
            </a:pPr>
            <a:br>
              <a:rPr lang="en-US" sz="4400" dirty="0"/>
            </a:br>
            <a:r>
              <a:rPr lang="en-US" sz="4400" dirty="0"/>
              <a:t>Unhealthy Relationship Traps</a:t>
            </a:r>
            <a:br>
              <a:rPr lang="en-US" sz="4400" dirty="0"/>
            </a:br>
            <a:endParaRPr lang="en-US" sz="4400" dirty="0"/>
          </a:p>
        </p:txBody>
      </p:sp>
      <p:sp>
        <p:nvSpPr>
          <p:cNvPr id="3" name="Content Placeholder 2"/>
          <p:cNvSpPr>
            <a:spLocks noGrp="1"/>
          </p:cNvSpPr>
          <p:nvPr>
            <p:ph idx="1"/>
          </p:nvPr>
        </p:nvSpPr>
        <p:spPr/>
        <p:txBody>
          <a:bodyPr>
            <a:normAutofit/>
          </a:bodyPr>
          <a:lstStyle/>
          <a:p>
            <a:pPr marL="914400" lvl="2" indent="-514350">
              <a:buFont typeface="Wingdings" charset="2"/>
              <a:buChar char="§"/>
            </a:pPr>
            <a:r>
              <a:rPr lang="en-US" sz="3200" dirty="0">
                <a:solidFill>
                  <a:srgbClr val="C00000"/>
                </a:solidFill>
              </a:rPr>
              <a:t>“I didn’t know it was abuse.”</a:t>
            </a:r>
          </a:p>
          <a:p>
            <a:pPr marL="914400" lvl="2" indent="-514350">
              <a:buFont typeface="Wingdings" charset="2"/>
              <a:buChar char="§"/>
            </a:pPr>
            <a:r>
              <a:rPr lang="en-US" sz="3200" dirty="0">
                <a:solidFill>
                  <a:srgbClr val="C00000"/>
                </a:solidFill>
              </a:rPr>
              <a:t> “I thought I could fix it.” </a:t>
            </a:r>
          </a:p>
          <a:p>
            <a:pPr marL="914400" lvl="2" indent="-514350">
              <a:buFont typeface="Wingdings" charset="2"/>
              <a:buChar char="§"/>
            </a:pPr>
            <a:r>
              <a:rPr lang="en-US" sz="3200" dirty="0">
                <a:solidFill>
                  <a:srgbClr val="C00000"/>
                </a:solidFill>
              </a:rPr>
              <a:t> “I kept silent.” </a:t>
            </a:r>
          </a:p>
          <a:p>
            <a:pPr marL="914400" lvl="2" indent="-514350">
              <a:buFont typeface="Wingdings" charset="2"/>
              <a:buChar char="§"/>
            </a:pPr>
            <a:endParaRPr lang="en-US" sz="3200" dirty="0">
              <a:solidFill>
                <a:srgbClr val="C00000"/>
              </a:solidFill>
            </a:endParaRPr>
          </a:p>
          <a:p>
            <a:pPr marL="400050" lvl="2" indent="0" algn="ctr">
              <a:buNone/>
            </a:pPr>
            <a:r>
              <a:rPr lang="en-US" sz="3200" dirty="0"/>
              <a:t>Recognizing unhealthy relationships and knowing what action to take are critical.</a:t>
            </a:r>
          </a:p>
          <a:p>
            <a:pPr marL="400050" lvl="2" indent="0">
              <a:buNone/>
            </a:pPr>
            <a:endParaRPr lang="en-US" sz="3200" dirty="0">
              <a:solidFill>
                <a:srgbClr val="C00000"/>
              </a:solidFill>
            </a:endParaRPr>
          </a:p>
          <a:p>
            <a:pPr marL="400050" lvl="2" indent="0">
              <a:buNone/>
            </a:pPr>
            <a:endParaRPr lang="en-US" sz="3200" dirty="0">
              <a:solidFill>
                <a:srgbClr val="C00000"/>
              </a:solidFill>
            </a:endParaRPr>
          </a:p>
          <a:p>
            <a:pPr marL="0" lvl="1" indent="0">
              <a:buNone/>
            </a:pPr>
            <a:endParaRPr lang="en-US" sz="3200" dirty="0"/>
          </a:p>
          <a:p>
            <a:pPr marL="514350" lvl="1" indent="-514350">
              <a:buFont typeface="Wingdings" charset="2"/>
              <a:buChar char="§"/>
            </a:pPr>
            <a:endParaRPr lang="en-US" sz="3200" dirty="0"/>
          </a:p>
          <a:p>
            <a:pPr marL="514350" lvl="1" indent="-514350">
              <a:buFont typeface="Wingdings" charset="2"/>
              <a:buChar char="§"/>
            </a:pPr>
            <a:endParaRPr lang="en-US" sz="3200" dirty="0"/>
          </a:p>
          <a:p>
            <a:pPr marL="0" lvl="1" indent="0">
              <a:buNone/>
            </a:pPr>
            <a:endParaRPr lang="en-US" sz="3200" dirty="0"/>
          </a:p>
          <a:p>
            <a:pPr marL="0" lvl="1" indent="0">
              <a:buNone/>
            </a:pPr>
            <a:endParaRPr lang="en-US" sz="3200" dirty="0"/>
          </a:p>
          <a:p>
            <a:pPr marL="400050" lvl="2" indent="0">
              <a:buNone/>
            </a:pPr>
            <a:endParaRPr lang="en-US" dirty="0"/>
          </a:p>
          <a:p>
            <a:pPr>
              <a:buFont typeface="Wingdings" charset="2"/>
              <a:buChar char="§"/>
            </a:pPr>
            <a:endParaRPr lang="en-US" dirty="0"/>
          </a:p>
          <a:p>
            <a:pPr marL="457200" lvl="1" indent="0">
              <a:buNone/>
            </a:pPr>
            <a:endParaRPr lang="en-US" sz="2800" dirty="0"/>
          </a:p>
          <a:p>
            <a:pPr marL="914400" lvl="2" indent="0">
              <a:buNone/>
            </a:pPr>
            <a:endParaRPr lang="en-US" sz="2800" dirty="0"/>
          </a:p>
          <a:p>
            <a:pPr lvl="2"/>
            <a:endParaRPr lang="en-US" sz="2800" dirty="0"/>
          </a:p>
          <a:p>
            <a:pPr lvl="2"/>
            <a:endParaRPr lang="en-US" sz="2800" dirty="0"/>
          </a:p>
          <a:p>
            <a:pPr marL="914400" lvl="2" indent="0">
              <a:buNone/>
            </a:pPr>
            <a:endParaRPr lang="en-US" sz="3200" dirty="0"/>
          </a:p>
          <a:p>
            <a:pPr marL="400050" lvl="1" indent="0" algn="r">
              <a:buNone/>
            </a:pPr>
            <a:endParaRPr lang="en-US" sz="1500" dirty="0"/>
          </a:p>
          <a:p>
            <a:pPr marL="800100" lvl="2" indent="0" algn="r">
              <a:buNone/>
            </a:pPr>
            <a:endParaRPr lang="en-US" sz="1200" dirty="0"/>
          </a:p>
          <a:p>
            <a:pPr marL="800100" lvl="2" indent="0" algn="r">
              <a:buNone/>
            </a:pPr>
            <a:endParaRPr lang="en-US" sz="1200" dirty="0"/>
          </a:p>
          <a:p>
            <a:pPr marL="800100" lvl="2" indent="0" algn="r">
              <a:buNone/>
            </a:pPr>
            <a:endParaRPr lang="en-US" sz="1200" dirty="0"/>
          </a:p>
        </p:txBody>
      </p:sp>
      <p:sp>
        <p:nvSpPr>
          <p:cNvPr id="4" name="Slide Number Placeholder 3"/>
          <p:cNvSpPr>
            <a:spLocks noGrp="1"/>
          </p:cNvSpPr>
          <p:nvPr>
            <p:ph type="sldNum" sz="quarter" idx="12"/>
          </p:nvPr>
        </p:nvSpPr>
        <p:spPr/>
        <p:txBody>
          <a:bodyPr/>
          <a:lstStyle/>
          <a:p>
            <a:fld id="{4813C0F2-E4A7-234C-B8C5-7DB82017C726}" type="slidenum">
              <a:rPr lang="en-US" smtClean="0"/>
              <a:t>35</a:t>
            </a:fld>
            <a:endParaRPr lang="en-US"/>
          </a:p>
        </p:txBody>
      </p:sp>
    </p:spTree>
    <p:extLst>
      <p:ext uri="{BB962C8B-B14F-4D97-AF65-F5344CB8AC3E}">
        <p14:creationId xmlns:p14="http://schemas.microsoft.com/office/powerpoint/2010/main" val="1734223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Consequences for Victims</a:t>
            </a:r>
          </a:p>
        </p:txBody>
      </p:sp>
      <p:sp>
        <p:nvSpPr>
          <p:cNvPr id="3" name="Content Placeholder 2"/>
          <p:cNvSpPr>
            <a:spLocks noGrp="1"/>
          </p:cNvSpPr>
          <p:nvPr>
            <p:ph idx="1"/>
          </p:nvPr>
        </p:nvSpPr>
        <p:spPr/>
        <p:txBody>
          <a:bodyPr>
            <a:normAutofit lnSpcReduction="10000"/>
          </a:bodyPr>
          <a:lstStyle/>
          <a:p>
            <a:pPr lvl="1">
              <a:buFont typeface="Wingdings" charset="2"/>
              <a:buChar char="§"/>
            </a:pPr>
            <a:endParaRPr lang="en-US" dirty="0"/>
          </a:p>
          <a:p>
            <a:pPr lvl="1">
              <a:buFont typeface="Wingdings" charset="2"/>
              <a:buChar char="§"/>
            </a:pPr>
            <a:r>
              <a:rPr lang="en-US" dirty="0"/>
              <a:t>A survey of U.S. high school students suggests that </a:t>
            </a:r>
            <a:r>
              <a:rPr lang="en-US" dirty="0">
                <a:solidFill>
                  <a:schemeClr val="accent2"/>
                </a:solidFill>
              </a:rPr>
              <a:t>1 in 5 female students </a:t>
            </a:r>
            <a:r>
              <a:rPr lang="en-US" dirty="0"/>
              <a:t>and </a:t>
            </a:r>
            <a:r>
              <a:rPr lang="en-US" dirty="0">
                <a:solidFill>
                  <a:schemeClr val="accent2"/>
                </a:solidFill>
              </a:rPr>
              <a:t>1 in 10 male students </a:t>
            </a:r>
            <a:r>
              <a:rPr lang="en-US" dirty="0"/>
              <a:t>who date have experienced some form of physical and/or sexual teen dating violence during the past 12 months.</a:t>
            </a:r>
            <a:r>
              <a:rPr lang="en-US" baseline="30000" dirty="0"/>
              <a:t>1</a:t>
            </a:r>
            <a:r>
              <a:rPr lang="en-US" dirty="0"/>
              <a:t> </a:t>
            </a:r>
          </a:p>
          <a:p>
            <a:pPr marL="457200" lvl="1" indent="0">
              <a:buNone/>
            </a:pPr>
            <a:endParaRPr lang="en-US" sz="3500" dirty="0"/>
          </a:p>
          <a:p>
            <a:pPr lvl="1">
              <a:buFont typeface="Wingdings" charset="2"/>
              <a:buChar char="§"/>
            </a:pPr>
            <a:endParaRPr lang="en-US" sz="3500" dirty="0"/>
          </a:p>
          <a:p>
            <a:pPr marL="57150" indent="0" algn="r">
              <a:buNone/>
            </a:pPr>
            <a:endParaRPr lang="en-US" sz="1400" dirty="0"/>
          </a:p>
          <a:p>
            <a:pPr marL="457200" lvl="1" indent="0">
              <a:buNone/>
            </a:pPr>
            <a:r>
              <a:rPr lang="en-US" sz="1400" dirty="0"/>
              <a:t>CDC, </a:t>
            </a:r>
            <a:r>
              <a:rPr lang="en-US" sz="1400" dirty="0">
                <a:hlinkClick r:id="rId2"/>
              </a:rPr>
              <a:t>https://vetoviolence.cdc.gov/sites/vetoviolence.cdc.gov.apps.dating-matters-toolkit/themes/dmh_ng_bootstrap/assets/pdf/Educator-Training-Manual-Combined-PDF.pdf</a:t>
            </a:r>
            <a:endParaRPr lang="en-US" sz="1400" dirty="0"/>
          </a:p>
          <a:p>
            <a:pPr lvl="1">
              <a:buFont typeface="Wingdings" charset="2"/>
              <a:buChar char="§"/>
            </a:pPr>
            <a:endParaRPr lang="en-US" sz="3500" dirty="0"/>
          </a:p>
          <a:p>
            <a:pPr lvl="1">
              <a:buFont typeface="Wingdings" charset="2"/>
              <a:buChar char="§"/>
            </a:pPr>
            <a:endParaRPr lang="en-US" sz="3500" dirty="0"/>
          </a:p>
          <a:p>
            <a:pPr marL="800100" lvl="2" indent="0" algn="r">
              <a:buNone/>
            </a:pPr>
            <a:endParaRPr lang="en-US" dirty="0"/>
          </a:p>
          <a:p>
            <a:pPr marL="0" indent="0">
              <a:buNone/>
            </a:pPr>
            <a:endParaRPr lang="en-US" b="1" dirty="0"/>
          </a:p>
          <a:p>
            <a:pPr marL="0" indent="0">
              <a:buNone/>
            </a:pPr>
            <a:endParaRPr lang="en-US" b="1" dirty="0"/>
          </a:p>
          <a:p>
            <a:pPr marL="0" indent="0" algn="r">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36</a:t>
            </a:fld>
            <a:endParaRPr lang="en-US"/>
          </a:p>
        </p:txBody>
      </p:sp>
    </p:spTree>
    <p:extLst>
      <p:ext uri="{BB962C8B-B14F-4D97-AF65-F5344CB8AC3E}">
        <p14:creationId xmlns:p14="http://schemas.microsoft.com/office/powerpoint/2010/main" val="3147090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Consequences for Victims</a:t>
            </a:r>
          </a:p>
        </p:txBody>
      </p:sp>
      <p:sp>
        <p:nvSpPr>
          <p:cNvPr id="3" name="Content Placeholder 2"/>
          <p:cNvSpPr>
            <a:spLocks noGrp="1"/>
          </p:cNvSpPr>
          <p:nvPr>
            <p:ph idx="1"/>
          </p:nvPr>
        </p:nvSpPr>
        <p:spPr/>
        <p:txBody>
          <a:bodyPr>
            <a:normAutofit lnSpcReduction="10000"/>
          </a:bodyPr>
          <a:lstStyle/>
          <a:p>
            <a:pPr lvl="1">
              <a:buFont typeface="Wingdings" charset="2"/>
              <a:buChar char="§"/>
            </a:pPr>
            <a:r>
              <a:rPr lang="en-US" dirty="0"/>
              <a:t>A recent study evaluated the relationship between dating violence and suicide attempts among urban teens aged 14 and older. </a:t>
            </a:r>
          </a:p>
          <a:p>
            <a:pPr marL="457200" lvl="1" indent="0">
              <a:buNone/>
            </a:pPr>
            <a:endParaRPr lang="en-US" dirty="0"/>
          </a:p>
          <a:p>
            <a:pPr lvl="1">
              <a:buFont typeface="Wingdings" charset="2"/>
              <a:buChar char="§"/>
            </a:pPr>
            <a:r>
              <a:rPr lang="en-US" dirty="0"/>
              <a:t>According to this study, </a:t>
            </a:r>
            <a:r>
              <a:rPr lang="en-US" dirty="0">
                <a:solidFill>
                  <a:schemeClr val="accent2"/>
                </a:solidFill>
              </a:rPr>
              <a:t>teen girls who experienced recent dating violence were 60% more likely to report at least one suicide attempt in the past year</a:t>
            </a:r>
            <a:r>
              <a:rPr lang="en-US" dirty="0"/>
              <a:t> than those who did not experience recent dating violence.</a:t>
            </a:r>
            <a:r>
              <a:rPr lang="en-US" baseline="30000" dirty="0"/>
              <a:t>4</a:t>
            </a:r>
            <a:r>
              <a:rPr lang="en-US" dirty="0"/>
              <a:t> </a:t>
            </a:r>
          </a:p>
          <a:p>
            <a:pPr marL="457200" lvl="1" indent="0" algn="r">
              <a:buNone/>
            </a:pPr>
            <a:endParaRPr lang="en-US" sz="1400" dirty="0"/>
          </a:p>
          <a:p>
            <a:pPr marL="457200" lvl="1" indent="0">
              <a:buNone/>
            </a:pPr>
            <a:r>
              <a:rPr lang="en-US" sz="1400" dirty="0"/>
              <a:t>CDC, </a:t>
            </a:r>
            <a:r>
              <a:rPr lang="en-US" sz="1400" dirty="0">
                <a:hlinkClick r:id="rId2"/>
              </a:rPr>
              <a:t>https://vetoviolence.cdc.gov/sites/vetoviolence.cdc.gov.apps.dating-matters-toolkit/themes/dmh_ng_bootstrap/assets/pdf/Educator-Training-Manual-Combined-PDF.pdf</a:t>
            </a:r>
            <a:endParaRPr lang="en-US" sz="1400" dirty="0"/>
          </a:p>
          <a:p>
            <a:pPr marL="457200" lvl="1" indent="0">
              <a:buNone/>
            </a:pPr>
            <a:endParaRPr lang="en-US" sz="3500" dirty="0"/>
          </a:p>
          <a:p>
            <a:pPr lvl="1">
              <a:buFont typeface="Wingdings" charset="2"/>
              <a:buChar char="§"/>
            </a:pPr>
            <a:endParaRPr lang="en-US" sz="3500" dirty="0"/>
          </a:p>
          <a:p>
            <a:pPr marL="800100" lvl="2" indent="0" algn="r">
              <a:buNone/>
            </a:pPr>
            <a:endParaRPr lang="en-US" dirty="0"/>
          </a:p>
          <a:p>
            <a:pPr marL="0" indent="0">
              <a:buNone/>
            </a:pPr>
            <a:endParaRPr lang="en-US" b="1" dirty="0"/>
          </a:p>
          <a:p>
            <a:pPr marL="0" indent="0">
              <a:buNone/>
            </a:pPr>
            <a:endParaRPr lang="en-US" b="1" dirty="0"/>
          </a:p>
          <a:p>
            <a:pPr marL="0" indent="0" algn="r">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37</a:t>
            </a:fld>
            <a:endParaRPr lang="en-US"/>
          </a:p>
        </p:txBody>
      </p:sp>
    </p:spTree>
    <p:extLst>
      <p:ext uri="{BB962C8B-B14F-4D97-AF65-F5344CB8AC3E}">
        <p14:creationId xmlns:p14="http://schemas.microsoft.com/office/powerpoint/2010/main" val="3855829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C93AD-6C38-1C4F-8F77-55A7A47D92BB}"/>
              </a:ext>
            </a:extLst>
          </p:cNvPr>
          <p:cNvSpPr>
            <a:spLocks noGrp="1"/>
          </p:cNvSpPr>
          <p:nvPr>
            <p:ph type="title"/>
          </p:nvPr>
        </p:nvSpPr>
        <p:spPr/>
        <p:txBody>
          <a:bodyPr>
            <a:normAutofit fontScale="90000"/>
          </a:bodyPr>
          <a:lstStyle/>
          <a:p>
            <a:br>
              <a:rPr lang="en-US" dirty="0"/>
            </a:br>
            <a:r>
              <a:rPr lang="en-US" dirty="0"/>
              <a:t>Consequences for Victims</a:t>
            </a:r>
            <a:br>
              <a:rPr lang="en-US" dirty="0"/>
            </a:br>
            <a:endParaRPr lang="en-US" dirty="0"/>
          </a:p>
        </p:txBody>
      </p:sp>
      <p:sp>
        <p:nvSpPr>
          <p:cNvPr id="3" name="Content Placeholder 2">
            <a:extLst>
              <a:ext uri="{FF2B5EF4-FFF2-40B4-BE49-F238E27FC236}">
                <a16:creationId xmlns:a16="http://schemas.microsoft.com/office/drawing/2014/main" id="{F438DE92-17FF-D54B-813C-095AADFB5B15}"/>
              </a:ext>
            </a:extLst>
          </p:cNvPr>
          <p:cNvSpPr>
            <a:spLocks noGrp="1"/>
          </p:cNvSpPr>
          <p:nvPr>
            <p:ph idx="1"/>
          </p:nvPr>
        </p:nvSpPr>
        <p:spPr>
          <a:xfrm>
            <a:off x="457200" y="1600200"/>
            <a:ext cx="8229600" cy="4525963"/>
          </a:xfrm>
        </p:spPr>
        <p:txBody>
          <a:bodyPr>
            <a:normAutofit fontScale="70000" lnSpcReduction="20000"/>
          </a:bodyPr>
          <a:lstStyle/>
          <a:p>
            <a:pPr lvl="1">
              <a:buFont typeface="Arial" panose="020B0604020202020204" pitchFamily="34" charset="0"/>
              <a:buChar char="•"/>
            </a:pPr>
            <a:r>
              <a:rPr lang="en-US" sz="3900" dirty="0"/>
              <a:t>Increased absenteeism </a:t>
            </a:r>
          </a:p>
          <a:p>
            <a:pPr lvl="1">
              <a:buFont typeface="Arial" panose="020B0604020202020204" pitchFamily="34" charset="0"/>
              <a:buChar char="•"/>
            </a:pPr>
            <a:r>
              <a:rPr lang="en-US" sz="3900" dirty="0"/>
              <a:t>Problems in non-dating relationships </a:t>
            </a:r>
          </a:p>
          <a:p>
            <a:pPr lvl="1">
              <a:buFont typeface="Arial" panose="020B0604020202020204" pitchFamily="34" charset="0"/>
              <a:buChar char="•"/>
            </a:pPr>
            <a:r>
              <a:rPr lang="en-US" sz="3900" dirty="0"/>
              <a:t>Decline in well-being </a:t>
            </a:r>
          </a:p>
          <a:p>
            <a:pPr lvl="1">
              <a:buFont typeface="Arial" panose="020B0604020202020204" pitchFamily="34" charset="0"/>
              <a:buChar char="•"/>
            </a:pPr>
            <a:r>
              <a:rPr lang="en-US" sz="3900" dirty="0"/>
              <a:t>Failure to participate in school activities </a:t>
            </a:r>
          </a:p>
          <a:p>
            <a:pPr lvl="1">
              <a:buFont typeface="Arial" panose="020B0604020202020204" pitchFamily="34" charset="0"/>
              <a:buChar char="•"/>
            </a:pPr>
            <a:r>
              <a:rPr lang="en-US" sz="3900" dirty="0"/>
              <a:t>Poor academic performance </a:t>
            </a:r>
          </a:p>
          <a:p>
            <a:pPr lvl="1">
              <a:buFont typeface="Arial" panose="020B0604020202020204" pitchFamily="34" charset="0"/>
              <a:buChar char="•"/>
            </a:pPr>
            <a:r>
              <a:rPr lang="en-US" sz="3900" dirty="0">
                <a:solidFill>
                  <a:srgbClr val="C00000"/>
                </a:solidFill>
              </a:rPr>
              <a:t>Thoughts of suicide </a:t>
            </a:r>
          </a:p>
          <a:p>
            <a:pPr lvl="1">
              <a:buFont typeface="Arial" panose="020B0604020202020204" pitchFamily="34" charset="0"/>
              <a:buChar char="•"/>
            </a:pPr>
            <a:endParaRPr lang="en-US" sz="3200" dirty="0"/>
          </a:p>
          <a:p>
            <a:pPr marL="457200" lvl="1" indent="0">
              <a:buNone/>
            </a:pPr>
            <a:endParaRPr lang="en-US" sz="3200" dirty="0"/>
          </a:p>
          <a:p>
            <a:pPr lvl="1">
              <a:buFont typeface="Arial" panose="020B0604020202020204" pitchFamily="34" charset="0"/>
              <a:buChar char="•"/>
            </a:pPr>
            <a:endParaRPr lang="en-US" sz="3200" dirty="0"/>
          </a:p>
          <a:p>
            <a:pPr marL="457200" lvl="1" indent="0">
              <a:buNone/>
            </a:pPr>
            <a:r>
              <a:rPr lang="en-US" sz="1800" dirty="0"/>
              <a:t>CDC, </a:t>
            </a:r>
            <a:r>
              <a:rPr lang="en-US" sz="1800" dirty="0">
                <a:hlinkClick r:id="rId3"/>
              </a:rPr>
              <a:t>https://vetoviolence.cdc.gov/sites/vetoviolence.cdc.gov.apps.dating-matters-toolkit/themes/dmh_ng_bootstrap/assets/pdf/Educator-Training-Manual-Combined-PDF.pdf</a:t>
            </a:r>
            <a:endParaRPr lang="en-US" sz="1800" dirty="0"/>
          </a:p>
          <a:p>
            <a:pPr marL="457200" lvl="1" indent="0">
              <a:buNone/>
            </a:pPr>
            <a:endParaRPr lang="en-US" sz="1800" dirty="0"/>
          </a:p>
          <a:p>
            <a:pPr marL="457200" lvl="1" indent="0" algn="r">
              <a:buNone/>
            </a:pPr>
            <a:r>
              <a:rPr lang="en-US" i="1" dirty="0"/>
              <a:t> </a:t>
            </a:r>
            <a:endParaRPr lang="en-US" dirty="0"/>
          </a:p>
          <a:p>
            <a:pPr marL="0" indent="0" algn="just">
              <a:buNone/>
            </a:pPr>
            <a:endParaRPr lang="en-US" sz="1800" dirty="0"/>
          </a:p>
        </p:txBody>
      </p:sp>
      <p:sp>
        <p:nvSpPr>
          <p:cNvPr id="4" name="Slide Number Placeholder 3">
            <a:extLst>
              <a:ext uri="{FF2B5EF4-FFF2-40B4-BE49-F238E27FC236}">
                <a16:creationId xmlns:a16="http://schemas.microsoft.com/office/drawing/2014/main" id="{DF181D47-B82D-114B-9255-63191CAE8A0A}"/>
              </a:ext>
            </a:extLst>
          </p:cNvPr>
          <p:cNvSpPr>
            <a:spLocks noGrp="1"/>
          </p:cNvSpPr>
          <p:nvPr>
            <p:ph type="sldNum" sz="quarter" idx="12"/>
          </p:nvPr>
        </p:nvSpPr>
        <p:spPr/>
        <p:txBody>
          <a:bodyPr/>
          <a:lstStyle/>
          <a:p>
            <a:fld id="{4813C0F2-E4A7-234C-B8C5-7DB82017C726}" type="slidenum">
              <a:rPr lang="en-US" smtClean="0"/>
              <a:t>38</a:t>
            </a:fld>
            <a:endParaRPr lang="en-US"/>
          </a:p>
        </p:txBody>
      </p:sp>
    </p:spTree>
    <p:extLst>
      <p:ext uri="{BB962C8B-B14F-4D97-AF65-F5344CB8AC3E}">
        <p14:creationId xmlns:p14="http://schemas.microsoft.com/office/powerpoint/2010/main" val="209660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51474-976E-0D4A-A53C-FA3437AC000C}"/>
              </a:ext>
            </a:extLst>
          </p:cNvPr>
          <p:cNvSpPr>
            <a:spLocks noGrp="1"/>
          </p:cNvSpPr>
          <p:nvPr>
            <p:ph type="title"/>
          </p:nvPr>
        </p:nvSpPr>
        <p:spPr/>
        <p:txBody>
          <a:bodyPr/>
          <a:lstStyle/>
          <a:p>
            <a:r>
              <a:rPr lang="en-US" dirty="0"/>
              <a:t>Consequences for Victims</a:t>
            </a:r>
          </a:p>
        </p:txBody>
      </p:sp>
      <p:sp>
        <p:nvSpPr>
          <p:cNvPr id="3" name="Content Placeholder 2">
            <a:extLst>
              <a:ext uri="{FF2B5EF4-FFF2-40B4-BE49-F238E27FC236}">
                <a16:creationId xmlns:a16="http://schemas.microsoft.com/office/drawing/2014/main" id="{9848D5BB-8EAF-7641-84D8-D8C8E177A019}"/>
              </a:ext>
            </a:extLst>
          </p:cNvPr>
          <p:cNvSpPr>
            <a:spLocks noGrp="1"/>
          </p:cNvSpPr>
          <p:nvPr>
            <p:ph idx="1"/>
          </p:nvPr>
        </p:nvSpPr>
        <p:spPr/>
        <p:txBody>
          <a:bodyPr>
            <a:normAutofit fontScale="47500" lnSpcReduction="20000"/>
          </a:bodyPr>
          <a:lstStyle/>
          <a:p>
            <a:pPr lvl="1">
              <a:buFont typeface="Arial" panose="020B0604020202020204" pitchFamily="34" charset="0"/>
              <a:buChar char="•"/>
            </a:pPr>
            <a:r>
              <a:rPr lang="en-US" sz="4800" dirty="0"/>
              <a:t>Fear </a:t>
            </a:r>
          </a:p>
          <a:p>
            <a:pPr lvl="1">
              <a:buFont typeface="Arial" panose="020B0604020202020204" pitchFamily="34" charset="0"/>
              <a:buChar char="•"/>
            </a:pPr>
            <a:r>
              <a:rPr lang="en-US" sz="4800" dirty="0"/>
              <a:t>Depression and/or anxiety </a:t>
            </a:r>
          </a:p>
          <a:p>
            <a:pPr lvl="1">
              <a:buFont typeface="Arial" panose="020B0604020202020204" pitchFamily="34" charset="0"/>
              <a:buChar char="•"/>
            </a:pPr>
            <a:r>
              <a:rPr lang="en-US" sz="4800" dirty="0"/>
              <a:t>Drug, alcohol, and tobacco use </a:t>
            </a:r>
          </a:p>
          <a:p>
            <a:pPr lvl="1">
              <a:buFont typeface="Arial" panose="020B0604020202020204" pitchFamily="34" charset="0"/>
              <a:buChar char="•"/>
            </a:pPr>
            <a:r>
              <a:rPr lang="en-US" sz="4800" dirty="0"/>
              <a:t>Injury </a:t>
            </a:r>
          </a:p>
          <a:p>
            <a:pPr lvl="1">
              <a:buFont typeface="Arial" panose="020B0604020202020204" pitchFamily="34" charset="0"/>
              <a:buChar char="•"/>
            </a:pPr>
            <a:r>
              <a:rPr lang="en-US" sz="4800" dirty="0"/>
              <a:t>Delinquent behavior </a:t>
            </a:r>
          </a:p>
          <a:p>
            <a:pPr lvl="1">
              <a:buFont typeface="Arial" panose="020B0604020202020204" pitchFamily="34" charset="0"/>
              <a:buChar char="•"/>
            </a:pPr>
            <a:r>
              <a:rPr lang="en-US" sz="4800" dirty="0">
                <a:solidFill>
                  <a:srgbClr val="C00000"/>
                </a:solidFill>
              </a:rPr>
              <a:t>Experiencing violence in subsequent relationships</a:t>
            </a:r>
            <a:r>
              <a:rPr lang="en-US" sz="4800" dirty="0"/>
              <a:t> </a:t>
            </a:r>
          </a:p>
          <a:p>
            <a:pPr lvl="1">
              <a:buFont typeface="Arial" panose="020B0604020202020204" pitchFamily="34" charset="0"/>
              <a:buChar char="•"/>
            </a:pPr>
            <a:endParaRPr lang="en-US" sz="4800" dirty="0"/>
          </a:p>
          <a:p>
            <a:pPr lvl="1">
              <a:buFont typeface="Arial" panose="020B0604020202020204" pitchFamily="34" charset="0"/>
              <a:buChar char="•"/>
            </a:pPr>
            <a:endParaRPr lang="en-US" sz="3200" dirty="0"/>
          </a:p>
          <a:p>
            <a:pPr lvl="1">
              <a:buFont typeface="Arial" panose="020B0604020202020204" pitchFamily="34" charset="0"/>
              <a:buChar char="•"/>
            </a:pPr>
            <a:endParaRPr lang="en-US" sz="3200" dirty="0"/>
          </a:p>
          <a:p>
            <a:pPr lvl="1">
              <a:buFont typeface="Arial" panose="020B0604020202020204" pitchFamily="34" charset="0"/>
              <a:buChar char="•"/>
            </a:pPr>
            <a:endParaRPr lang="en-US" sz="3200" dirty="0"/>
          </a:p>
          <a:p>
            <a:pPr lvl="1">
              <a:buFont typeface="Arial" panose="020B0604020202020204" pitchFamily="34" charset="0"/>
              <a:buChar char="•"/>
            </a:pPr>
            <a:endParaRPr lang="en-US" sz="3200" dirty="0"/>
          </a:p>
          <a:p>
            <a:pPr lvl="1">
              <a:buFont typeface="Arial" panose="020B0604020202020204" pitchFamily="34" charset="0"/>
              <a:buChar char="•"/>
            </a:pPr>
            <a:endParaRPr lang="en-US" sz="3200" dirty="0"/>
          </a:p>
          <a:p>
            <a:pPr marL="457200" lvl="1" indent="0">
              <a:buNone/>
            </a:pPr>
            <a:r>
              <a:rPr lang="en-US" sz="2900" dirty="0"/>
              <a:t>CDC, </a:t>
            </a:r>
            <a:r>
              <a:rPr lang="en-US" sz="2900" dirty="0">
                <a:hlinkClick r:id="rId2"/>
              </a:rPr>
              <a:t>https://vetoviolence.cdc.gov/sites/vetoviolence.cdc.gov.apps.dating-matters-toolkit/themes/dmh_ng_bootstrap/assets/pdf/Educator-Training-Manual-Combined-PDF.pdf</a:t>
            </a:r>
            <a:endParaRPr lang="en-US" sz="2900" dirty="0"/>
          </a:p>
          <a:p>
            <a:pPr marL="457200" lvl="1" indent="0">
              <a:buNone/>
            </a:pPr>
            <a:endParaRPr lang="en-US" sz="3500" dirty="0"/>
          </a:p>
          <a:p>
            <a:pPr marL="457200" lvl="1" indent="0" algn="r">
              <a:buNone/>
            </a:pPr>
            <a:r>
              <a:rPr lang="en-US" sz="1400" baseline="30000" dirty="0"/>
              <a:t>.</a:t>
            </a:r>
            <a:endParaRPr lang="en-US" sz="1400" dirty="0"/>
          </a:p>
          <a:p>
            <a:endParaRPr lang="en-US" sz="1400" dirty="0"/>
          </a:p>
        </p:txBody>
      </p:sp>
      <p:sp>
        <p:nvSpPr>
          <p:cNvPr id="4" name="Slide Number Placeholder 3">
            <a:extLst>
              <a:ext uri="{FF2B5EF4-FFF2-40B4-BE49-F238E27FC236}">
                <a16:creationId xmlns:a16="http://schemas.microsoft.com/office/drawing/2014/main" id="{2B4EC506-05AF-044F-90E3-2294756D9EA8}"/>
              </a:ext>
            </a:extLst>
          </p:cNvPr>
          <p:cNvSpPr>
            <a:spLocks noGrp="1"/>
          </p:cNvSpPr>
          <p:nvPr>
            <p:ph type="sldNum" sz="quarter" idx="12"/>
          </p:nvPr>
        </p:nvSpPr>
        <p:spPr/>
        <p:txBody>
          <a:bodyPr/>
          <a:lstStyle/>
          <a:p>
            <a:fld id="{4813C0F2-E4A7-234C-B8C5-7DB82017C726}" type="slidenum">
              <a:rPr lang="en-US" smtClean="0"/>
              <a:t>39</a:t>
            </a:fld>
            <a:endParaRPr lang="en-US"/>
          </a:p>
        </p:txBody>
      </p:sp>
    </p:spTree>
    <p:extLst>
      <p:ext uri="{BB962C8B-B14F-4D97-AF65-F5344CB8AC3E}">
        <p14:creationId xmlns:p14="http://schemas.microsoft.com/office/powerpoint/2010/main" val="1276383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Goals</a:t>
            </a:r>
          </a:p>
        </p:txBody>
      </p:sp>
      <p:sp>
        <p:nvSpPr>
          <p:cNvPr id="3" name="Content Placeholder 2"/>
          <p:cNvSpPr>
            <a:spLocks noGrp="1"/>
          </p:cNvSpPr>
          <p:nvPr>
            <p:ph idx="1"/>
          </p:nvPr>
        </p:nvSpPr>
        <p:spPr/>
        <p:txBody>
          <a:bodyPr/>
          <a:lstStyle/>
          <a:p>
            <a:pPr marL="914400" lvl="1" indent="-514350">
              <a:buFont typeface="+mj-lt"/>
              <a:buAutoNum type="arabicPeriod"/>
            </a:pPr>
            <a:r>
              <a:rPr lang="en-US" dirty="0">
                <a:solidFill>
                  <a:srgbClr val="00B050"/>
                </a:solidFill>
              </a:rPr>
              <a:t>Establish</a:t>
            </a:r>
            <a:r>
              <a:rPr lang="en-US" dirty="0"/>
              <a:t> an </a:t>
            </a:r>
            <a:r>
              <a:rPr lang="en-US" dirty="0">
                <a:solidFill>
                  <a:srgbClr val="00B050"/>
                </a:solidFill>
              </a:rPr>
              <a:t>emotional</a:t>
            </a:r>
            <a:r>
              <a:rPr lang="en-US" dirty="0"/>
              <a:t> and </a:t>
            </a:r>
            <a:r>
              <a:rPr lang="en-US" dirty="0">
                <a:solidFill>
                  <a:srgbClr val="00B050"/>
                </a:solidFill>
              </a:rPr>
              <a:t>intellectual</a:t>
            </a:r>
            <a:r>
              <a:rPr lang="en-US" dirty="0"/>
              <a:t> basis for understanding and ministering to domestic violence victims and witnesses, and for dealing with abusers.</a:t>
            </a:r>
          </a:p>
          <a:p>
            <a:pPr marL="400050" lvl="1" indent="0">
              <a:buNone/>
            </a:pPr>
            <a:endParaRPr lang="en-US" sz="2000" dirty="0"/>
          </a:p>
          <a:p>
            <a:pPr marL="914400" lvl="1" indent="-514350">
              <a:buFont typeface="+mj-lt"/>
              <a:buAutoNum type="arabicPeriod" startAt="2"/>
            </a:pPr>
            <a:r>
              <a:rPr lang="en-US" dirty="0">
                <a:solidFill>
                  <a:srgbClr val="00B050"/>
                </a:solidFill>
              </a:rPr>
              <a:t>Recognize</a:t>
            </a:r>
            <a:r>
              <a:rPr lang="en-US" dirty="0"/>
              <a:t> that </a:t>
            </a:r>
            <a:r>
              <a:rPr lang="en-US" dirty="0">
                <a:solidFill>
                  <a:srgbClr val="00B050"/>
                </a:solidFill>
              </a:rPr>
              <a:t>prevention</a:t>
            </a:r>
            <a:r>
              <a:rPr lang="en-US" dirty="0">
                <a:solidFill>
                  <a:schemeClr val="accent1"/>
                </a:solidFill>
              </a:rPr>
              <a:t> </a:t>
            </a:r>
            <a:r>
              <a:rPr lang="en-US" dirty="0"/>
              <a:t>is a critical component of an effective domestic violence ministry.</a:t>
            </a:r>
          </a:p>
          <a:p>
            <a:pPr marL="400050" lvl="1" indent="0">
              <a:buNone/>
            </a:pPr>
            <a:endParaRPr lang="en-US" sz="2000" dirty="0"/>
          </a:p>
          <a:p>
            <a:pPr marL="914400" lvl="1" indent="-514350">
              <a:buFont typeface="+mj-lt"/>
              <a:buAutoNum type="arabicPeriod" startAt="3"/>
            </a:pPr>
            <a:r>
              <a:rPr lang="en-US" dirty="0">
                <a:solidFill>
                  <a:srgbClr val="00B050"/>
                </a:solidFill>
              </a:rPr>
              <a:t>Provide</a:t>
            </a:r>
            <a:r>
              <a:rPr lang="en-US" dirty="0"/>
              <a:t> sound</a:t>
            </a:r>
            <a:r>
              <a:rPr lang="en-US" dirty="0">
                <a:solidFill>
                  <a:schemeClr val="accent1"/>
                </a:solidFill>
              </a:rPr>
              <a:t> </a:t>
            </a:r>
            <a:r>
              <a:rPr lang="en-US" dirty="0">
                <a:solidFill>
                  <a:srgbClr val="00B050"/>
                </a:solidFill>
              </a:rPr>
              <a:t>information</a:t>
            </a:r>
            <a:r>
              <a:rPr lang="en-US" dirty="0"/>
              <a:t>, good reference materials, and useful resources.</a:t>
            </a:r>
          </a:p>
          <a:p>
            <a:pPr marL="914400" lvl="1" indent="-514350">
              <a:buFont typeface="+mj-lt"/>
              <a:buAutoNum type="arabicPeriod" startAt="3"/>
            </a:pPr>
            <a:endParaRPr lang="en-US" dirty="0"/>
          </a:p>
          <a:p>
            <a:pPr marL="914400" lvl="1" indent="-514350">
              <a:buFont typeface="+mj-lt"/>
              <a:buAutoNum type="arabicPeriod" startAt="3"/>
            </a:pPr>
            <a:endParaRPr lang="en-US" dirty="0"/>
          </a:p>
          <a:p>
            <a:pPr marL="914400" lvl="1" indent="-514350">
              <a:buFont typeface="+mj-lt"/>
              <a:buAutoNum type="arabicPeriod" startAt="3"/>
            </a:pPr>
            <a:endParaRPr lang="en-US" dirty="0"/>
          </a:p>
          <a:p>
            <a:pPr marL="514350" indent="-514350">
              <a:buFont typeface="+mj-lt"/>
              <a:buAutoNum type="arabicPeriod"/>
            </a:pPr>
            <a:endParaRPr lang="en-US" dirty="0"/>
          </a:p>
          <a:p>
            <a:pPr marL="914400" lvl="1"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4</a:t>
            </a:fld>
            <a:endParaRPr lang="en-US"/>
          </a:p>
        </p:txBody>
      </p:sp>
    </p:spTree>
    <p:extLst>
      <p:ext uri="{BB962C8B-B14F-4D97-AF65-F5344CB8AC3E}">
        <p14:creationId xmlns:p14="http://schemas.microsoft.com/office/powerpoint/2010/main" val="2326015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98DAE-7B0D-E145-B5BB-645A36C5700C}"/>
              </a:ext>
            </a:extLst>
          </p:cNvPr>
          <p:cNvSpPr>
            <a:spLocks noGrp="1"/>
          </p:cNvSpPr>
          <p:nvPr>
            <p:ph type="title"/>
          </p:nvPr>
        </p:nvSpPr>
        <p:spPr/>
        <p:txBody>
          <a:bodyPr>
            <a:normAutofit fontScale="90000"/>
          </a:bodyPr>
          <a:lstStyle/>
          <a:p>
            <a:br>
              <a:rPr lang="en-US" dirty="0"/>
            </a:br>
            <a:r>
              <a:rPr lang="en-US" dirty="0"/>
              <a:t>Consequences for Abusers</a:t>
            </a:r>
            <a:br>
              <a:rPr lang="en-US" dirty="0"/>
            </a:br>
            <a:endParaRPr lang="en-US" dirty="0"/>
          </a:p>
        </p:txBody>
      </p:sp>
      <p:sp>
        <p:nvSpPr>
          <p:cNvPr id="3" name="Content Placeholder 2">
            <a:extLst>
              <a:ext uri="{FF2B5EF4-FFF2-40B4-BE49-F238E27FC236}">
                <a16:creationId xmlns:a16="http://schemas.microsoft.com/office/drawing/2014/main" id="{3B7EAE24-F395-5849-BC5B-F118941A4A64}"/>
              </a:ext>
            </a:extLst>
          </p:cNvPr>
          <p:cNvSpPr>
            <a:spLocks noGrp="1"/>
          </p:cNvSpPr>
          <p:nvPr>
            <p:ph idx="1"/>
          </p:nvPr>
        </p:nvSpPr>
        <p:spPr/>
        <p:txBody>
          <a:bodyPr>
            <a:normAutofit lnSpcReduction="10000"/>
          </a:bodyPr>
          <a:lstStyle/>
          <a:p>
            <a:pPr lvl="1">
              <a:buFont typeface="Arial" panose="020B0604020202020204" pitchFamily="34" charset="0"/>
              <a:buChar char="•"/>
            </a:pPr>
            <a:r>
              <a:rPr lang="en-US" dirty="0"/>
              <a:t>Loss of friend’s respect </a:t>
            </a:r>
          </a:p>
          <a:p>
            <a:pPr lvl="1">
              <a:buFont typeface="Arial" panose="020B0604020202020204" pitchFamily="34" charset="0"/>
              <a:buChar char="•"/>
            </a:pPr>
            <a:r>
              <a:rPr lang="en-US" dirty="0"/>
              <a:t>Poor academic performance </a:t>
            </a:r>
          </a:p>
          <a:p>
            <a:pPr lvl="1">
              <a:buFont typeface="Arial" panose="020B0604020202020204" pitchFamily="34" charset="0"/>
              <a:buChar char="•"/>
            </a:pPr>
            <a:r>
              <a:rPr lang="en-US" dirty="0"/>
              <a:t>Alienation from friends and family </a:t>
            </a:r>
          </a:p>
          <a:p>
            <a:pPr lvl="1">
              <a:buFont typeface="Arial" panose="020B0604020202020204" pitchFamily="34" charset="0"/>
              <a:buChar char="•"/>
            </a:pPr>
            <a:r>
              <a:rPr lang="en-US" dirty="0"/>
              <a:t>Physical and health problems </a:t>
            </a:r>
          </a:p>
          <a:p>
            <a:pPr lvl="1">
              <a:buFont typeface="Arial" panose="020B0604020202020204" pitchFamily="34" charset="0"/>
              <a:buChar char="•"/>
            </a:pPr>
            <a:r>
              <a:rPr lang="en-US" dirty="0"/>
              <a:t>Juvenile or criminal record/confinement </a:t>
            </a:r>
          </a:p>
          <a:p>
            <a:pPr lvl="1">
              <a:buFont typeface="Arial" panose="020B0604020202020204" pitchFamily="34" charset="0"/>
              <a:buChar char="•"/>
            </a:pPr>
            <a:r>
              <a:rPr lang="en-US" dirty="0"/>
              <a:t>Loneliness </a:t>
            </a:r>
          </a:p>
          <a:p>
            <a:pPr lvl="1">
              <a:buFont typeface="Arial" panose="020B0604020202020204" pitchFamily="34" charset="0"/>
              <a:buChar char="•"/>
            </a:pPr>
            <a:r>
              <a:rPr lang="en-US" dirty="0"/>
              <a:t>Expulsion from school </a:t>
            </a:r>
          </a:p>
          <a:p>
            <a:pPr lvl="1">
              <a:buFont typeface="Arial" panose="020B0604020202020204" pitchFamily="34" charset="0"/>
              <a:buChar char="•"/>
            </a:pPr>
            <a:r>
              <a:rPr lang="en-US" dirty="0"/>
              <a:t>Loss of job </a:t>
            </a:r>
          </a:p>
          <a:p>
            <a:pPr marL="457200" lvl="1" indent="0">
              <a:buNone/>
            </a:pPr>
            <a:r>
              <a:rPr lang="en-US" sz="1400" dirty="0"/>
              <a:t>CDC, </a:t>
            </a:r>
            <a:r>
              <a:rPr lang="en-US" sz="1400" dirty="0">
                <a:hlinkClick r:id="rId2"/>
              </a:rPr>
              <a:t>https://vetoviolence.cdc.gov/sites/vetoviolence.cdc.gov.apps.dating-matters-toolkit/themes/dmh_ng_bootstrap/assets/pdf/Educator-Training-Manual-Combined-PDF.pdf</a:t>
            </a:r>
            <a:endParaRPr lang="en-US" sz="1400" dirty="0"/>
          </a:p>
          <a:p>
            <a:pPr marL="457200" lvl="1" indent="0">
              <a:buNone/>
            </a:pPr>
            <a:endParaRPr lang="en-US" sz="3500" dirty="0"/>
          </a:p>
          <a:p>
            <a:pPr marL="457200" lvl="1" indent="0" algn="r">
              <a:buNone/>
            </a:pPr>
            <a:endParaRPr lang="en-US" sz="1400" dirty="0"/>
          </a:p>
          <a:p>
            <a:pPr marL="457200" lvl="1" indent="0" algn="ctr">
              <a:buNone/>
            </a:pPr>
            <a:endParaRPr lang="en-US" sz="1400" dirty="0"/>
          </a:p>
          <a:p>
            <a:endParaRPr lang="en-US" dirty="0"/>
          </a:p>
        </p:txBody>
      </p:sp>
      <p:sp>
        <p:nvSpPr>
          <p:cNvPr id="4" name="Slide Number Placeholder 3">
            <a:extLst>
              <a:ext uri="{FF2B5EF4-FFF2-40B4-BE49-F238E27FC236}">
                <a16:creationId xmlns:a16="http://schemas.microsoft.com/office/drawing/2014/main" id="{DDCA056E-153A-CF49-8D55-1F08B7701A93}"/>
              </a:ext>
            </a:extLst>
          </p:cNvPr>
          <p:cNvSpPr>
            <a:spLocks noGrp="1"/>
          </p:cNvSpPr>
          <p:nvPr>
            <p:ph type="sldNum" sz="quarter" idx="12"/>
          </p:nvPr>
        </p:nvSpPr>
        <p:spPr/>
        <p:txBody>
          <a:bodyPr/>
          <a:lstStyle/>
          <a:p>
            <a:fld id="{4813C0F2-E4A7-234C-B8C5-7DB82017C726}" type="slidenum">
              <a:rPr lang="en-US" smtClean="0"/>
              <a:t>40</a:t>
            </a:fld>
            <a:endParaRPr lang="en-US"/>
          </a:p>
        </p:txBody>
      </p:sp>
    </p:spTree>
    <p:extLst>
      <p:ext uri="{BB962C8B-B14F-4D97-AF65-F5344CB8AC3E}">
        <p14:creationId xmlns:p14="http://schemas.microsoft.com/office/powerpoint/2010/main" val="41538574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Teen Dating Violence</a:t>
            </a:r>
          </a:p>
        </p:txBody>
      </p:sp>
      <p:sp>
        <p:nvSpPr>
          <p:cNvPr id="3" name="Content Placeholder 2"/>
          <p:cNvSpPr>
            <a:spLocks noGrp="1"/>
          </p:cNvSpPr>
          <p:nvPr>
            <p:ph idx="1"/>
          </p:nvPr>
        </p:nvSpPr>
        <p:spPr/>
        <p:txBody>
          <a:bodyPr>
            <a:normAutofit lnSpcReduction="10000"/>
          </a:bodyPr>
          <a:lstStyle/>
          <a:p>
            <a:pPr lvl="1">
              <a:buFont typeface="Wingdings" charset="2"/>
              <a:buChar char="§"/>
            </a:pPr>
            <a:r>
              <a:rPr lang="en-US" sz="3500" dirty="0">
                <a:solidFill>
                  <a:srgbClr val="C00000"/>
                </a:solidFill>
              </a:rPr>
              <a:t>22.4% </a:t>
            </a:r>
            <a:r>
              <a:rPr lang="en-US" sz="3500" dirty="0"/>
              <a:t>of </a:t>
            </a:r>
            <a:r>
              <a:rPr lang="en-US" sz="3500" dirty="0">
                <a:solidFill>
                  <a:srgbClr val="C00000"/>
                </a:solidFill>
              </a:rPr>
              <a:t>women</a:t>
            </a:r>
            <a:r>
              <a:rPr lang="en-US" sz="3500" dirty="0"/>
              <a:t> and </a:t>
            </a:r>
            <a:r>
              <a:rPr lang="en-US" sz="3500" dirty="0">
                <a:solidFill>
                  <a:srgbClr val="C00000"/>
                </a:solidFill>
              </a:rPr>
              <a:t>15.0% </a:t>
            </a:r>
            <a:r>
              <a:rPr lang="en-US" sz="3500" dirty="0"/>
              <a:t>of </a:t>
            </a:r>
            <a:r>
              <a:rPr lang="en-US" sz="3500" dirty="0">
                <a:solidFill>
                  <a:srgbClr val="C00000"/>
                </a:solidFill>
              </a:rPr>
              <a:t>men</a:t>
            </a:r>
            <a:r>
              <a:rPr lang="en-US" sz="3500" dirty="0"/>
              <a:t> first experienced some form of partner violence between </a:t>
            </a:r>
            <a:r>
              <a:rPr lang="en-US" sz="3500" dirty="0">
                <a:solidFill>
                  <a:srgbClr val="C00000"/>
                </a:solidFill>
              </a:rPr>
              <a:t>11 and 17 </a:t>
            </a:r>
            <a:r>
              <a:rPr lang="en-US" sz="3500" dirty="0"/>
              <a:t>years of age. </a:t>
            </a:r>
          </a:p>
          <a:p>
            <a:pPr lvl="1">
              <a:buFont typeface="Wingdings" charset="2"/>
              <a:buChar char="§"/>
            </a:pPr>
            <a:endParaRPr lang="en-US" sz="3500" dirty="0"/>
          </a:p>
          <a:p>
            <a:pPr marL="457200" lvl="1" indent="0">
              <a:buNone/>
            </a:pPr>
            <a:endParaRPr lang="en-US" sz="3500" dirty="0"/>
          </a:p>
          <a:p>
            <a:pPr lvl="1">
              <a:buFont typeface="Wingdings" charset="2"/>
              <a:buChar char="§"/>
            </a:pPr>
            <a:endParaRPr lang="en-US" sz="3500" dirty="0"/>
          </a:p>
          <a:p>
            <a:pPr marL="57150" indent="0">
              <a:buNone/>
            </a:pPr>
            <a:r>
              <a:rPr lang="en-US" sz="1400" dirty="0"/>
              <a:t>“National Intimate Partner and Sexual Violence Survey,</a:t>
            </a:r>
            <a:r>
              <a:rPr lang="en-US" sz="1400" b="1" dirty="0"/>
              <a:t> 2010</a:t>
            </a:r>
            <a:r>
              <a:rPr lang="en-US" sz="1400" dirty="0"/>
              <a:t>,” Centers for Disease Control and Prevention(CDC). The survey is comprised of </a:t>
            </a:r>
            <a:r>
              <a:rPr lang="en-US" sz="1400" dirty="0">
                <a:solidFill>
                  <a:srgbClr val="0070C0"/>
                </a:solidFill>
              </a:rPr>
              <a:t>16,507 completed interviews</a:t>
            </a:r>
            <a:r>
              <a:rPr lang="en-US" sz="1400" dirty="0"/>
              <a:t>, 9,086 women and 7,421 </a:t>
            </a:r>
            <a:r>
              <a:rPr lang="en-US" sz="1400" dirty="0" err="1"/>
              <a:t>men.</a:t>
            </a:r>
            <a:r>
              <a:rPr lang="en-US" sz="1400" dirty="0" err="1">
                <a:hlinkClick r:id="rId2"/>
              </a:rPr>
              <a:t>https</a:t>
            </a:r>
            <a:r>
              <a:rPr lang="en-US" sz="1400" dirty="0">
                <a:hlinkClick r:id="rId2"/>
              </a:rPr>
              <a:t>://www.cdc.gov/violenceprevention/pdf/nisvs_sofindings.pdf</a:t>
            </a:r>
            <a:endParaRPr lang="en-US" sz="1400" dirty="0"/>
          </a:p>
          <a:p>
            <a:pPr lvl="1">
              <a:buFont typeface="Wingdings" charset="2"/>
              <a:buChar char="§"/>
            </a:pPr>
            <a:endParaRPr lang="en-US" sz="3500" dirty="0"/>
          </a:p>
          <a:p>
            <a:pPr lvl="1">
              <a:buFont typeface="Wingdings" charset="2"/>
              <a:buChar char="§"/>
            </a:pPr>
            <a:endParaRPr lang="en-US" sz="3500" dirty="0"/>
          </a:p>
          <a:p>
            <a:pPr lvl="1">
              <a:buFont typeface="Wingdings" charset="2"/>
              <a:buChar char="§"/>
            </a:pPr>
            <a:endParaRPr lang="en-US" sz="3500" dirty="0"/>
          </a:p>
          <a:p>
            <a:pPr marL="800100" lvl="2" indent="0" algn="r">
              <a:buNone/>
            </a:pPr>
            <a:endParaRPr lang="en-US" dirty="0"/>
          </a:p>
          <a:p>
            <a:pPr marL="0" indent="0">
              <a:buNone/>
            </a:pPr>
            <a:endParaRPr lang="en-US" b="1" dirty="0"/>
          </a:p>
          <a:p>
            <a:pPr marL="0" indent="0">
              <a:buNone/>
            </a:pPr>
            <a:endParaRPr lang="en-US" b="1" dirty="0"/>
          </a:p>
          <a:p>
            <a:pPr marL="0" indent="0" algn="r">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41</a:t>
            </a:fld>
            <a:endParaRPr lang="en-US"/>
          </a:p>
        </p:txBody>
      </p:sp>
    </p:spTree>
    <p:extLst>
      <p:ext uri="{BB962C8B-B14F-4D97-AF65-F5344CB8AC3E}">
        <p14:creationId xmlns:p14="http://schemas.microsoft.com/office/powerpoint/2010/main" val="13213742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Teen Dating Violence </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a:t>Avoidance of Help-Seeking</a:t>
            </a:r>
          </a:p>
          <a:p>
            <a:pPr marL="457200" lvl="1" indent="0">
              <a:buNone/>
            </a:pPr>
            <a:endParaRPr lang="en-US" sz="2800" dirty="0"/>
          </a:p>
          <a:p>
            <a:pPr lvl="2"/>
            <a:r>
              <a:rPr lang="en-US" sz="3000" dirty="0">
                <a:solidFill>
                  <a:srgbClr val="C00000"/>
                </a:solidFill>
              </a:rPr>
              <a:t>60% </a:t>
            </a:r>
            <a:r>
              <a:rPr lang="en-US" sz="3000" dirty="0"/>
              <a:t>of victims did not seek help.</a:t>
            </a:r>
          </a:p>
          <a:p>
            <a:pPr marL="914400" lvl="2" indent="0">
              <a:buNone/>
            </a:pPr>
            <a:endParaRPr lang="en-US" sz="3000" dirty="0"/>
          </a:p>
          <a:p>
            <a:pPr lvl="2"/>
            <a:r>
              <a:rPr lang="en-US" sz="3000" dirty="0">
                <a:solidFill>
                  <a:srgbClr val="C00000"/>
                </a:solidFill>
              </a:rPr>
              <a:t>79% </a:t>
            </a:r>
            <a:r>
              <a:rPr lang="en-US" sz="3000" dirty="0"/>
              <a:t>of perpetrators did not ask for help.</a:t>
            </a:r>
          </a:p>
          <a:p>
            <a:pPr lvl="2"/>
            <a:endParaRPr lang="en-US" sz="3000" dirty="0"/>
          </a:p>
          <a:p>
            <a:pPr lvl="2"/>
            <a:endParaRPr lang="en-US" dirty="0"/>
          </a:p>
          <a:p>
            <a:pPr lvl="2"/>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42</a:t>
            </a:fld>
            <a:endParaRPr lang="en-US"/>
          </a:p>
        </p:txBody>
      </p:sp>
    </p:spTree>
    <p:extLst>
      <p:ext uri="{BB962C8B-B14F-4D97-AF65-F5344CB8AC3E}">
        <p14:creationId xmlns:p14="http://schemas.microsoft.com/office/powerpoint/2010/main" val="31141364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dirty="0"/>
            </a:br>
            <a:r>
              <a:rPr lang="en-US" dirty="0"/>
              <a:t>Warning Signs – Victims</a:t>
            </a:r>
            <a:br>
              <a:rPr lang="en-US" dirty="0"/>
            </a:br>
            <a:endParaRPr lang="en-US" dirty="0"/>
          </a:p>
        </p:txBody>
      </p:sp>
      <p:sp>
        <p:nvSpPr>
          <p:cNvPr id="3" name="Content Placeholder 2"/>
          <p:cNvSpPr>
            <a:spLocks noGrp="1"/>
          </p:cNvSpPr>
          <p:nvPr>
            <p:ph idx="1"/>
          </p:nvPr>
        </p:nvSpPr>
        <p:spPr/>
        <p:txBody>
          <a:bodyPr>
            <a:normAutofit/>
          </a:bodyPr>
          <a:lstStyle/>
          <a:p>
            <a:pPr lvl="2"/>
            <a:r>
              <a:rPr lang="en-US" sz="3200" dirty="0">
                <a:solidFill>
                  <a:srgbClr val="C00000"/>
                </a:solidFill>
              </a:rPr>
              <a:t>Isolation</a:t>
            </a:r>
            <a:r>
              <a:rPr lang="en-US" sz="3200" dirty="0"/>
              <a:t> </a:t>
            </a:r>
          </a:p>
          <a:p>
            <a:pPr lvl="2"/>
            <a:r>
              <a:rPr lang="en-US" sz="3200" dirty="0">
                <a:solidFill>
                  <a:srgbClr val="C00000"/>
                </a:solidFill>
              </a:rPr>
              <a:t>Loss of interest </a:t>
            </a:r>
            <a:endParaRPr lang="en-US" sz="3200" dirty="0"/>
          </a:p>
          <a:p>
            <a:pPr lvl="2"/>
            <a:r>
              <a:rPr lang="en-US" sz="3200" dirty="0">
                <a:solidFill>
                  <a:srgbClr val="C00000"/>
                </a:solidFill>
              </a:rPr>
              <a:t>Loss</a:t>
            </a:r>
            <a:r>
              <a:rPr lang="en-US" sz="3200" dirty="0">
                <a:solidFill>
                  <a:srgbClr val="FF0000"/>
                </a:solidFill>
              </a:rPr>
              <a:t> </a:t>
            </a:r>
            <a:r>
              <a:rPr lang="en-US" sz="3200" dirty="0">
                <a:solidFill>
                  <a:srgbClr val="C00000"/>
                </a:solidFill>
              </a:rPr>
              <a:t>of self-confidence</a:t>
            </a:r>
          </a:p>
          <a:p>
            <a:pPr marL="914400" lvl="2" indent="0">
              <a:buNone/>
            </a:pPr>
            <a:endParaRPr lang="en-US" sz="2800" dirty="0"/>
          </a:p>
          <a:p>
            <a:pPr lvl="2"/>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43</a:t>
            </a:fld>
            <a:endParaRPr lang="en-US"/>
          </a:p>
        </p:txBody>
      </p:sp>
    </p:spTree>
    <p:extLst>
      <p:ext uri="{BB962C8B-B14F-4D97-AF65-F5344CB8AC3E}">
        <p14:creationId xmlns:p14="http://schemas.microsoft.com/office/powerpoint/2010/main" val="42769252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74638"/>
            <a:ext cx="8229600" cy="1143000"/>
          </a:xfrm>
        </p:spPr>
        <p:txBody>
          <a:bodyPr>
            <a:noAutofit/>
          </a:bodyPr>
          <a:lstStyle/>
          <a:p>
            <a:br>
              <a:rPr lang="en-US" dirty="0"/>
            </a:br>
            <a:r>
              <a:rPr lang="en-US" dirty="0"/>
              <a:t>Warning Signs – Abusers</a:t>
            </a:r>
            <a:br>
              <a:rPr lang="en-US" dirty="0"/>
            </a:br>
            <a:endParaRPr lang="en-US" dirty="0"/>
          </a:p>
        </p:txBody>
      </p:sp>
      <p:sp>
        <p:nvSpPr>
          <p:cNvPr id="3" name="Content Placeholder 2"/>
          <p:cNvSpPr>
            <a:spLocks noGrp="1"/>
          </p:cNvSpPr>
          <p:nvPr>
            <p:ph idx="1"/>
          </p:nvPr>
        </p:nvSpPr>
        <p:spPr/>
        <p:txBody>
          <a:bodyPr>
            <a:normAutofit/>
          </a:bodyPr>
          <a:lstStyle/>
          <a:p>
            <a:pPr lvl="2"/>
            <a:r>
              <a:rPr lang="en-US" sz="3200" dirty="0">
                <a:solidFill>
                  <a:srgbClr val="C00000"/>
                </a:solidFill>
              </a:rPr>
              <a:t>Threats and Insults</a:t>
            </a:r>
            <a:endParaRPr lang="en-US" sz="3200" dirty="0"/>
          </a:p>
          <a:p>
            <a:pPr lvl="2"/>
            <a:r>
              <a:rPr lang="en-US" sz="3200" dirty="0">
                <a:solidFill>
                  <a:srgbClr val="C00000"/>
                </a:solidFill>
              </a:rPr>
              <a:t>Attempting to control appearance</a:t>
            </a:r>
            <a:endParaRPr lang="en-US" sz="3200" dirty="0"/>
          </a:p>
          <a:p>
            <a:pPr lvl="2"/>
            <a:r>
              <a:rPr lang="en-US" sz="3200" dirty="0">
                <a:solidFill>
                  <a:srgbClr val="C00000"/>
                </a:solidFill>
              </a:rPr>
              <a:t>Constant attention and presence </a:t>
            </a:r>
          </a:p>
          <a:p>
            <a:pPr marL="914400" lvl="2" indent="0">
              <a:buNone/>
            </a:pPr>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44</a:t>
            </a:fld>
            <a:endParaRPr lang="en-US"/>
          </a:p>
        </p:txBody>
      </p:sp>
    </p:spTree>
    <p:extLst>
      <p:ext uri="{BB962C8B-B14F-4D97-AF65-F5344CB8AC3E}">
        <p14:creationId xmlns:p14="http://schemas.microsoft.com/office/powerpoint/2010/main" val="21316501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br>
              <a:rPr lang="en-US" dirty="0">
                <a:solidFill>
                  <a:srgbClr val="C00000"/>
                </a:solidFill>
              </a:rPr>
            </a:br>
            <a:r>
              <a:rPr lang="en-US" sz="4000" dirty="0">
                <a:solidFill>
                  <a:srgbClr val="C00000"/>
                </a:solidFill>
              </a:rPr>
              <a:t>STOP! </a:t>
            </a:r>
            <a:r>
              <a:rPr lang="en-US" sz="4000" dirty="0"/>
              <a:t>Signs for Teens: Your partner…</a:t>
            </a:r>
            <a:br>
              <a:rPr lang="en-US" dirty="0"/>
            </a:br>
            <a:endParaRPr lang="en-US" dirty="0"/>
          </a:p>
        </p:txBody>
      </p:sp>
      <p:sp>
        <p:nvSpPr>
          <p:cNvPr id="3" name="Content Placeholder 2"/>
          <p:cNvSpPr>
            <a:spLocks noGrp="1"/>
          </p:cNvSpPr>
          <p:nvPr>
            <p:ph idx="1"/>
          </p:nvPr>
        </p:nvSpPr>
        <p:spPr>
          <a:xfrm>
            <a:off x="457200" y="1715293"/>
            <a:ext cx="8229600" cy="4525963"/>
          </a:xfrm>
        </p:spPr>
        <p:txBody>
          <a:bodyPr>
            <a:normAutofit/>
          </a:bodyPr>
          <a:lstStyle/>
          <a:p>
            <a:pPr marL="628650" lvl="1" indent="-514350">
              <a:buFont typeface="+mj-lt"/>
              <a:buAutoNum type="arabicPeriod"/>
            </a:pPr>
            <a:r>
              <a:rPr lang="en-US" sz="3200" dirty="0">
                <a:solidFill>
                  <a:srgbClr val="C00000"/>
                </a:solidFill>
              </a:rPr>
              <a:t>Physically or sexually abuses you</a:t>
            </a:r>
            <a:r>
              <a:rPr lang="en-US" sz="3200" dirty="0"/>
              <a:t> </a:t>
            </a:r>
            <a:r>
              <a:rPr lang="en-US" sz="3200" dirty="0">
                <a:solidFill>
                  <a:srgbClr val="C00000"/>
                </a:solidFill>
              </a:rPr>
              <a:t>one time</a:t>
            </a:r>
            <a:r>
              <a:rPr lang="en-US" sz="3200" dirty="0"/>
              <a:t>. </a:t>
            </a:r>
          </a:p>
          <a:p>
            <a:pPr marL="628650" lvl="1" indent="-514350">
              <a:buFont typeface="+mj-lt"/>
              <a:buAutoNum type="arabicPeriod"/>
            </a:pPr>
            <a:r>
              <a:rPr lang="en-US" sz="3200" dirty="0">
                <a:solidFill>
                  <a:srgbClr val="C00000"/>
                </a:solidFill>
              </a:rPr>
              <a:t>Tries to isolate you from family and friends</a:t>
            </a:r>
            <a:r>
              <a:rPr lang="en-US" sz="3200" dirty="0"/>
              <a:t>. </a:t>
            </a:r>
          </a:p>
          <a:p>
            <a:pPr marL="628650" lvl="1" indent="-514350">
              <a:buFont typeface="+mj-lt"/>
              <a:buAutoNum type="arabicPeriod" startAt="3"/>
            </a:pPr>
            <a:r>
              <a:rPr lang="en-US" sz="3200" dirty="0">
                <a:solidFill>
                  <a:srgbClr val="C00000"/>
                </a:solidFill>
              </a:rPr>
              <a:t>Attempts to destroy your self-esteem and</a:t>
            </a:r>
            <a:r>
              <a:rPr lang="en-US" sz="3200" dirty="0"/>
              <a:t> </a:t>
            </a:r>
            <a:r>
              <a:rPr lang="en-US" sz="3200" dirty="0">
                <a:solidFill>
                  <a:srgbClr val="C00000"/>
                </a:solidFill>
              </a:rPr>
              <a:t>self-confidence. </a:t>
            </a:r>
          </a:p>
          <a:p>
            <a:pPr marL="628650" lvl="1" indent="-514350">
              <a:buFont typeface="+mj-lt"/>
              <a:buAutoNum type="arabicPeriod" startAt="3"/>
            </a:pPr>
            <a:r>
              <a:rPr lang="en-US" sz="3200" dirty="0">
                <a:solidFill>
                  <a:srgbClr val="C00000"/>
                </a:solidFill>
              </a:rPr>
              <a:t>Tries to pressure you into doing things.</a:t>
            </a:r>
          </a:p>
          <a:p>
            <a:pPr marL="114300" lvl="1" indent="0">
              <a:buNone/>
            </a:pPr>
            <a:endParaRPr lang="en-US" sz="2000" dirty="0">
              <a:solidFill>
                <a:srgbClr val="C00000"/>
              </a:solidFill>
            </a:endParaRPr>
          </a:p>
          <a:p>
            <a:pPr marL="114300" lvl="1" indent="0" algn="ctr">
              <a:buNone/>
            </a:pPr>
            <a:r>
              <a:rPr lang="en-US" sz="3200" dirty="0"/>
              <a:t>You think you need to rescue or change your partner. </a:t>
            </a:r>
            <a:r>
              <a:rPr lang="mr-IN" sz="3200" dirty="0">
                <a:solidFill>
                  <a:srgbClr val="C00000"/>
                </a:solidFill>
              </a:rPr>
              <a:t>…</a:t>
            </a:r>
            <a:r>
              <a:rPr lang="en-US" sz="3200" dirty="0">
                <a:solidFill>
                  <a:srgbClr val="C00000"/>
                </a:solidFill>
              </a:rPr>
              <a:t>.You can’t. </a:t>
            </a:r>
          </a:p>
          <a:p>
            <a:pPr marL="628650" indent="-514350">
              <a:buFont typeface="+mj-lt"/>
              <a:buAutoNum type="arabicPeriod"/>
            </a:pPr>
            <a:endParaRPr lang="en-US" sz="2600" dirty="0"/>
          </a:p>
          <a:p>
            <a:pPr marL="914400" lvl="2" indent="0">
              <a:buNone/>
            </a:pPr>
            <a:endParaRPr lang="en-US" sz="2800" dirty="0"/>
          </a:p>
          <a:p>
            <a:pPr lvl="2"/>
            <a:endParaRPr lang="en-US" sz="2800" dirty="0"/>
          </a:p>
          <a:p>
            <a:pPr marL="914400" lvl="2" indent="0">
              <a:buNone/>
            </a:pPr>
            <a:endParaRPr lang="en-US" sz="2800" dirty="0"/>
          </a:p>
          <a:p>
            <a:pPr lvl="2"/>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45</a:t>
            </a:fld>
            <a:endParaRPr lang="en-US"/>
          </a:p>
        </p:txBody>
      </p:sp>
    </p:spTree>
    <p:extLst>
      <p:ext uri="{BB962C8B-B14F-4D97-AF65-F5344CB8AC3E}">
        <p14:creationId xmlns:p14="http://schemas.microsoft.com/office/powerpoint/2010/main" val="36647246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4AF80-B1BD-0640-8A0A-2FBC173ADB17}"/>
              </a:ext>
            </a:extLst>
          </p:cNvPr>
          <p:cNvSpPr>
            <a:spLocks noGrp="1"/>
          </p:cNvSpPr>
          <p:nvPr>
            <p:ph type="title"/>
          </p:nvPr>
        </p:nvSpPr>
        <p:spPr/>
        <p:txBody>
          <a:bodyPr>
            <a:noAutofit/>
          </a:bodyPr>
          <a:lstStyle/>
          <a:p>
            <a:r>
              <a:rPr lang="en-US" sz="3600" dirty="0"/>
              <a:t>What do you do if you are in an </a:t>
            </a:r>
            <a:br>
              <a:rPr lang="en-US" sz="3600" dirty="0"/>
            </a:br>
            <a:r>
              <a:rPr lang="en-US" sz="3600" dirty="0"/>
              <a:t>abusive relationship?</a:t>
            </a:r>
          </a:p>
        </p:txBody>
      </p:sp>
      <p:sp>
        <p:nvSpPr>
          <p:cNvPr id="3" name="Content Placeholder 2">
            <a:extLst>
              <a:ext uri="{FF2B5EF4-FFF2-40B4-BE49-F238E27FC236}">
                <a16:creationId xmlns:a16="http://schemas.microsoft.com/office/drawing/2014/main" id="{52CDF434-E338-1245-A968-17F6842FB78F}"/>
              </a:ext>
            </a:extLst>
          </p:cNvPr>
          <p:cNvSpPr>
            <a:spLocks noGrp="1"/>
          </p:cNvSpPr>
          <p:nvPr>
            <p:ph idx="1"/>
          </p:nvPr>
        </p:nvSpPr>
        <p:spPr/>
        <p:txBody>
          <a:bodyPr>
            <a:normAutofit lnSpcReduction="10000"/>
          </a:bodyPr>
          <a:lstStyle/>
          <a:p>
            <a:r>
              <a:rPr lang="en-US" dirty="0">
                <a:solidFill>
                  <a:srgbClr val="00B050"/>
                </a:solidFill>
              </a:rPr>
              <a:t>Talk</a:t>
            </a:r>
            <a:r>
              <a:rPr lang="en-US" dirty="0"/>
              <a:t> </a:t>
            </a:r>
            <a:r>
              <a:rPr lang="en-US" dirty="0">
                <a:solidFill>
                  <a:srgbClr val="00B050"/>
                </a:solidFill>
              </a:rPr>
              <a:t>with parents or other trustworthy adult.</a:t>
            </a:r>
          </a:p>
          <a:p>
            <a:r>
              <a:rPr lang="en-US" dirty="0"/>
              <a:t>Dating Violence:  </a:t>
            </a:r>
            <a:r>
              <a:rPr lang="en-US" dirty="0">
                <a:solidFill>
                  <a:srgbClr val="0070C0"/>
                </a:solidFill>
              </a:rPr>
              <a:t>Love is Respect</a:t>
            </a:r>
            <a:endParaRPr lang="en-US" dirty="0"/>
          </a:p>
          <a:p>
            <a:pPr marL="0" indent="0" algn="ctr">
              <a:buNone/>
            </a:pPr>
            <a:r>
              <a:rPr lang="en-US" dirty="0">
                <a:solidFill>
                  <a:srgbClr val="0070C0"/>
                </a:solidFill>
                <a:hlinkClick r:id="rId3">
                  <a:extLst>
                    <a:ext uri="{A12FA001-AC4F-418D-AE19-62706E023703}">
                      <ahyp:hlinkClr xmlns:ahyp="http://schemas.microsoft.com/office/drawing/2018/hyperlinkcolor" val="tx"/>
                    </a:ext>
                  </a:extLst>
                </a:hlinkClick>
              </a:rPr>
              <a:t>https://www.loveisrespect.org</a:t>
            </a:r>
            <a:endParaRPr lang="en-US" dirty="0">
              <a:solidFill>
                <a:srgbClr val="0070C0"/>
              </a:solidFill>
            </a:endParaRPr>
          </a:p>
          <a:p>
            <a:pPr marL="0" indent="0" algn="ctr">
              <a:buNone/>
            </a:pPr>
            <a:r>
              <a:rPr lang="en-US" dirty="0"/>
              <a:t>Call 1.866.331.9474 or Chat</a:t>
            </a:r>
          </a:p>
          <a:p>
            <a:pPr marL="0" indent="0" algn="ctr">
              <a:buNone/>
            </a:pPr>
            <a:r>
              <a:rPr lang="en-US" dirty="0"/>
              <a:t>Text: “Loveis” at 1.866.331.9474 (Temporary #)</a:t>
            </a:r>
          </a:p>
          <a:p>
            <a:r>
              <a:rPr lang="en-US" dirty="0"/>
              <a:t>Sexual Violence: </a:t>
            </a:r>
            <a:r>
              <a:rPr lang="en-US" dirty="0">
                <a:solidFill>
                  <a:srgbClr val="0070C0"/>
                </a:solidFill>
              </a:rPr>
              <a:t>RAINN (Rape, Abuse, Incest)</a:t>
            </a:r>
          </a:p>
          <a:p>
            <a:pPr marL="0" indent="0" algn="ctr">
              <a:buNone/>
            </a:pPr>
            <a:r>
              <a:rPr lang="en-US" dirty="0">
                <a:solidFill>
                  <a:srgbClr val="0070C0"/>
                </a:solidFill>
                <a:hlinkClick r:id="rId4">
                  <a:extLst>
                    <a:ext uri="{A12FA001-AC4F-418D-AE19-62706E023703}">
                      <ahyp:hlinkClr xmlns:ahyp="http://schemas.microsoft.com/office/drawing/2018/hyperlinkcolor" val="tx"/>
                    </a:ext>
                  </a:extLst>
                </a:hlinkClick>
              </a:rPr>
              <a:t>https://www.rainn.org</a:t>
            </a:r>
            <a:endParaRPr lang="en-US" dirty="0">
              <a:solidFill>
                <a:srgbClr val="0070C0"/>
              </a:solidFill>
            </a:endParaRPr>
          </a:p>
          <a:p>
            <a:pPr marL="0" indent="0" algn="ctr">
              <a:buNone/>
            </a:pPr>
            <a:r>
              <a:rPr lang="en-US" dirty="0"/>
              <a:t>Call 1.800.656.4673 or Chat</a:t>
            </a:r>
          </a:p>
          <a:p>
            <a:pPr algn="ctr"/>
            <a:endParaRPr lang="en-US" dirty="0">
              <a:solidFill>
                <a:srgbClr val="0070C0"/>
              </a:solidFill>
            </a:endParaRPr>
          </a:p>
          <a:p>
            <a:pPr marL="0" indent="0" algn="ctr">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BC5FC8C-E0D2-A64F-BB71-3CEA4FE464FF}"/>
              </a:ext>
            </a:extLst>
          </p:cNvPr>
          <p:cNvSpPr>
            <a:spLocks noGrp="1"/>
          </p:cNvSpPr>
          <p:nvPr>
            <p:ph type="sldNum" sz="quarter" idx="12"/>
          </p:nvPr>
        </p:nvSpPr>
        <p:spPr/>
        <p:txBody>
          <a:bodyPr/>
          <a:lstStyle/>
          <a:p>
            <a:fld id="{8A235151-A4D9-B345-B65A-073FC314AAD8}" type="slidenum">
              <a:rPr lang="en-US" smtClean="0"/>
              <a:t>46</a:t>
            </a:fld>
            <a:endParaRPr lang="en-US"/>
          </a:p>
        </p:txBody>
      </p:sp>
    </p:spTree>
    <p:extLst>
      <p:ext uri="{BB962C8B-B14F-4D97-AF65-F5344CB8AC3E}">
        <p14:creationId xmlns:p14="http://schemas.microsoft.com/office/powerpoint/2010/main" val="15708664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ja-JP" altLang="en-US" sz="4100">
                <a:latin typeface="Arial" charset="0"/>
              </a:rPr>
              <a:t>“</a:t>
            </a:r>
            <a:r>
              <a:rPr lang="en-US" sz="4100">
                <a:latin typeface="Arial" charset="0"/>
              </a:rPr>
              <a:t>When I Call for Help</a:t>
            </a:r>
            <a:r>
              <a:rPr lang="ja-JP" altLang="en-US" sz="4100">
                <a:latin typeface="Arial" charset="0"/>
              </a:rPr>
              <a:t>”</a:t>
            </a:r>
            <a:br>
              <a:rPr lang="en-US" sz="4100">
                <a:latin typeface="Arial" charset="0"/>
              </a:rPr>
            </a:br>
            <a:r>
              <a:rPr lang="en-US" sz="4100">
                <a:latin typeface="Arial" charset="0"/>
              </a:rPr>
              <a:t> </a:t>
            </a:r>
            <a:r>
              <a:rPr lang="en-US" sz="2500">
                <a:latin typeface="Times New Roman" charset="0"/>
              </a:rPr>
              <a:t>A Pastoral Response to Domestic Violence Against Women</a:t>
            </a:r>
            <a:br>
              <a:rPr lang="en-US" sz="2500">
                <a:latin typeface="Times New Roman" charset="0"/>
              </a:rPr>
            </a:br>
            <a:endParaRPr lang="en-US" sz="2500">
              <a:latin typeface="Times New Roman" charset="0"/>
            </a:endParaRPr>
          </a:p>
        </p:txBody>
      </p:sp>
      <p:sp>
        <p:nvSpPr>
          <p:cNvPr id="2051" name="Rectangle 3"/>
          <p:cNvSpPr>
            <a:spLocks noGrp="1" noChangeArrowheads="1"/>
          </p:cNvSpPr>
          <p:nvPr>
            <p:ph type="subTitle" idx="1"/>
          </p:nvPr>
        </p:nvSpPr>
        <p:spPr>
          <a:xfrm>
            <a:off x="1295400" y="5334000"/>
            <a:ext cx="6477000" cy="990600"/>
          </a:xfrm>
        </p:spPr>
        <p:txBody>
          <a:bodyPr>
            <a:normAutofit fontScale="62500" lnSpcReduction="20000"/>
          </a:bodyPr>
          <a:lstStyle/>
          <a:p>
            <a:pPr marL="800100" lvl="2" algn="l"/>
            <a:r>
              <a:rPr lang="en-US" dirty="0"/>
              <a:t>United States Conference of Catholic Bishops, Pastoral Response on Domestic Violence,</a:t>
            </a:r>
          </a:p>
          <a:p>
            <a:pPr marL="1257300" lvl="3" algn="l"/>
            <a:r>
              <a:rPr lang="en-US" sz="2400" dirty="0">
                <a:hlinkClick r:id="rId3"/>
              </a:rPr>
              <a:t>http:www.usccb.org/issues-and-action/marriage-and-family/marriage/domestic-violence/when-i-call-for-help.cfm</a:t>
            </a:r>
            <a:endParaRPr lang="en-US" sz="2400" dirty="0"/>
          </a:p>
          <a:p>
            <a:pPr marL="0" lvl="2" algn="l">
              <a:lnSpc>
                <a:spcPct val="90000"/>
              </a:lnSpc>
            </a:pPr>
            <a:endParaRPr lang="en-US" sz="1400" dirty="0"/>
          </a:p>
          <a:p>
            <a:pPr marL="0" lvl="2" algn="l">
              <a:lnSpc>
                <a:spcPct val="90000"/>
              </a:lnSpc>
            </a:pPr>
            <a:endParaRPr lang="en-US" sz="1400" b="1" dirty="0">
              <a:solidFill>
                <a:schemeClr val="tx1"/>
              </a:solidFill>
            </a:endParaRPr>
          </a:p>
          <a:p>
            <a:pPr algn="r" eaLnBrk="1" hangingPunct="1">
              <a:lnSpc>
                <a:spcPct val="90000"/>
              </a:lnSpc>
            </a:pPr>
            <a:endParaRPr lang="en-US" sz="1200" b="1" dirty="0"/>
          </a:p>
          <a:p>
            <a:pPr eaLnBrk="1" hangingPunct="1">
              <a:lnSpc>
                <a:spcPct val="90000"/>
              </a:lnSpc>
            </a:pPr>
            <a:endParaRPr lang="en-US" sz="1400" dirty="0">
              <a:latin typeface="Arial" charset="0"/>
            </a:endParaRPr>
          </a:p>
        </p:txBody>
      </p:sp>
      <p:pic>
        <p:nvPicPr>
          <p:cNvPr id="37892" name="Picture 4" descr="USCC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657600"/>
            <a:ext cx="1338263" cy="1304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893" name="Picture 5" descr="j03029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685800"/>
            <a:ext cx="1304925"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413D2646-D8C8-7341-A4DF-FF89833B31CC}"/>
              </a:ext>
            </a:extLst>
          </p:cNvPr>
          <p:cNvSpPr>
            <a:spLocks noGrp="1"/>
          </p:cNvSpPr>
          <p:nvPr>
            <p:ph type="sldNum" sz="quarter" idx="12"/>
          </p:nvPr>
        </p:nvSpPr>
        <p:spPr/>
        <p:txBody>
          <a:bodyPr/>
          <a:lstStyle/>
          <a:p>
            <a:fld id="{4813C0F2-E4A7-234C-B8C5-7DB82017C726}" type="slidenum">
              <a:rPr lang="en-US" smtClean="0"/>
              <a:t>47</a:t>
            </a:fld>
            <a:endParaRPr lang="en-US"/>
          </a:p>
        </p:txBody>
      </p:sp>
    </p:spTree>
    <p:extLst>
      <p:ext uri="{BB962C8B-B14F-4D97-AF65-F5344CB8AC3E}">
        <p14:creationId xmlns:p14="http://schemas.microsoft.com/office/powerpoint/2010/main" val="271461369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ppt_x</p:attrName>
                                        </p:attrNameLst>
                                      </p:cBhvr>
                                      <p:tavLst>
                                        <p:tav tm="0">
                                          <p:val>
                                            <p:strVal val="#ppt_x-.2"/>
                                          </p:val>
                                        </p:tav>
                                        <p:tav tm="100000">
                                          <p:val>
                                            <p:strVal val="#ppt_x"/>
                                          </p:val>
                                        </p:tav>
                                      </p:tavLst>
                                    </p:anim>
                                    <p:anim calcmode="lin" valueType="num">
                                      <p:cBhvr>
                                        <p:cTn id="8"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defTabSz="457200" rtl="0">
              <a:spcBef>
                <a:spcPct val="0"/>
              </a:spcBef>
            </a:pPr>
            <a:r>
              <a:rPr lang="en-US" sz="2800" dirty="0"/>
              <a:t> </a:t>
            </a:r>
            <a:r>
              <a:rPr lang="en-US" sz="3200" dirty="0"/>
              <a:t>The Bishops’ Position on Domestic Violence </a:t>
            </a:r>
          </a:p>
        </p:txBody>
      </p:sp>
      <p:sp>
        <p:nvSpPr>
          <p:cNvPr id="3" name="Content Placeholder 2"/>
          <p:cNvSpPr>
            <a:spLocks noGrp="1"/>
          </p:cNvSpPr>
          <p:nvPr>
            <p:ph idx="1"/>
          </p:nvPr>
        </p:nvSpPr>
        <p:spPr>
          <a:xfrm>
            <a:off x="457200" y="1669473"/>
            <a:ext cx="8229600" cy="4525963"/>
          </a:xfrm>
        </p:spPr>
        <p:txBody>
          <a:bodyPr>
            <a:normAutofit fontScale="92500" lnSpcReduction="10000"/>
          </a:bodyPr>
          <a:lstStyle/>
          <a:p>
            <a:pPr lvl="1">
              <a:buFont typeface="Wingdings" charset="2"/>
              <a:buChar char="§"/>
            </a:pPr>
            <a:r>
              <a:rPr lang="en-US" dirty="0"/>
              <a:t>“As pastors of the Catholic Church in the United States, </a:t>
            </a:r>
          </a:p>
          <a:p>
            <a:pPr marL="457200" lvl="1" indent="0">
              <a:buNone/>
            </a:pPr>
            <a:endParaRPr lang="en-US" sz="2200" dirty="0"/>
          </a:p>
          <a:p>
            <a:pPr lvl="2"/>
            <a:r>
              <a:rPr lang="en-US" sz="2800" dirty="0"/>
              <a:t>we state as clearly and strongly as we can that </a:t>
            </a:r>
            <a:r>
              <a:rPr lang="en-US" sz="2800" dirty="0">
                <a:solidFill>
                  <a:srgbClr val="C00000"/>
                </a:solidFill>
              </a:rPr>
              <a:t>violence against women </a:t>
            </a:r>
            <a:r>
              <a:rPr lang="en-US" sz="2800" dirty="0"/>
              <a:t>, inside or outside the home, is </a:t>
            </a:r>
            <a:r>
              <a:rPr lang="en-US" sz="2800" dirty="0">
                <a:solidFill>
                  <a:srgbClr val="C00000"/>
                </a:solidFill>
              </a:rPr>
              <a:t>never</a:t>
            </a:r>
            <a:r>
              <a:rPr lang="en-US" sz="2800" dirty="0"/>
              <a:t> justified.” </a:t>
            </a:r>
          </a:p>
          <a:p>
            <a:pPr lvl="2"/>
            <a:endParaRPr lang="en-US" sz="2800" dirty="0"/>
          </a:p>
          <a:p>
            <a:pPr lvl="2"/>
            <a:endParaRPr lang="en-US" sz="2800" dirty="0"/>
          </a:p>
          <a:p>
            <a:pPr marL="914400" lvl="2" indent="0">
              <a:buNone/>
            </a:pPr>
            <a:endParaRPr lang="en-US" sz="3200" dirty="0"/>
          </a:p>
          <a:p>
            <a:pPr marL="914400" lvl="2" indent="0">
              <a:buNone/>
            </a:pPr>
            <a:endParaRPr lang="en-US" sz="3200" dirty="0"/>
          </a:p>
          <a:p>
            <a:pPr marL="400050" lvl="1" indent="0" algn="r">
              <a:buNone/>
            </a:pPr>
            <a:r>
              <a:rPr lang="en-US" sz="1500" dirty="0"/>
              <a:t>USCCB, 2002-quoted including the following slides in this section.</a:t>
            </a:r>
          </a:p>
          <a:p>
            <a:pPr marL="400050" lvl="1" indent="0" algn="r">
              <a:buNone/>
            </a:pPr>
            <a:endParaRPr lang="en-US" sz="1500" dirty="0"/>
          </a:p>
          <a:p>
            <a:pPr marL="800100" lvl="2" indent="0" algn="r">
              <a:buNone/>
            </a:pPr>
            <a:endParaRPr lang="en-US" sz="1200" dirty="0"/>
          </a:p>
          <a:p>
            <a:pPr marL="800100" lvl="2" indent="0" algn="r">
              <a:buNone/>
            </a:pPr>
            <a:endParaRPr lang="en-US" sz="1200" dirty="0"/>
          </a:p>
          <a:p>
            <a:pPr marL="800100" lvl="2" indent="0" algn="r">
              <a:buNone/>
            </a:pPr>
            <a:endParaRPr lang="en-US" sz="1200" dirty="0"/>
          </a:p>
        </p:txBody>
      </p:sp>
      <p:sp>
        <p:nvSpPr>
          <p:cNvPr id="4" name="Slide Number Placeholder 3"/>
          <p:cNvSpPr>
            <a:spLocks noGrp="1"/>
          </p:cNvSpPr>
          <p:nvPr>
            <p:ph type="sldNum" sz="quarter" idx="12"/>
          </p:nvPr>
        </p:nvSpPr>
        <p:spPr/>
        <p:txBody>
          <a:bodyPr/>
          <a:lstStyle/>
          <a:p>
            <a:fld id="{4813C0F2-E4A7-234C-B8C5-7DB82017C726}" type="slidenum">
              <a:rPr lang="en-US" smtClean="0"/>
              <a:t>48</a:t>
            </a:fld>
            <a:endParaRPr lang="en-US"/>
          </a:p>
        </p:txBody>
      </p:sp>
    </p:spTree>
    <p:extLst>
      <p:ext uri="{BB962C8B-B14F-4D97-AF65-F5344CB8AC3E}">
        <p14:creationId xmlns:p14="http://schemas.microsoft.com/office/powerpoint/2010/main" val="17238820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The Bishops’ Position on Domestic Violence </a:t>
            </a:r>
          </a:p>
        </p:txBody>
      </p:sp>
      <p:sp>
        <p:nvSpPr>
          <p:cNvPr id="3" name="Content Placeholder 2"/>
          <p:cNvSpPr>
            <a:spLocks noGrp="1"/>
          </p:cNvSpPr>
          <p:nvPr>
            <p:ph idx="1"/>
          </p:nvPr>
        </p:nvSpPr>
        <p:spPr/>
        <p:txBody>
          <a:bodyPr>
            <a:normAutofit/>
          </a:bodyPr>
          <a:lstStyle/>
          <a:p>
            <a:pPr lvl="2">
              <a:buFont typeface="Wingdings" charset="2"/>
              <a:buChar char="§"/>
            </a:pPr>
            <a:r>
              <a:rPr lang="en-US" sz="2800" dirty="0"/>
              <a:t>A correct reading of Scripture:</a:t>
            </a:r>
          </a:p>
          <a:p>
            <a:pPr marL="1371600" lvl="3" indent="0">
              <a:buNone/>
            </a:pPr>
            <a:r>
              <a:rPr lang="en-US" sz="2800" dirty="0"/>
              <a:t> </a:t>
            </a:r>
          </a:p>
          <a:p>
            <a:pPr lvl="3">
              <a:buFont typeface="Arial"/>
              <a:buChar char="•"/>
            </a:pPr>
            <a:r>
              <a:rPr lang="en-US" sz="2800" dirty="0"/>
              <a:t>leads to an understanding of the </a:t>
            </a:r>
            <a:r>
              <a:rPr lang="en-US" sz="2800" dirty="0">
                <a:solidFill>
                  <a:srgbClr val="00B050"/>
                </a:solidFill>
              </a:rPr>
              <a:t>equal</a:t>
            </a:r>
            <a:r>
              <a:rPr lang="en-US" sz="2800" dirty="0"/>
              <a:t> </a:t>
            </a:r>
            <a:r>
              <a:rPr lang="en-US" sz="2800" dirty="0">
                <a:solidFill>
                  <a:srgbClr val="00B050"/>
                </a:solidFill>
              </a:rPr>
              <a:t>dignity of men and women </a:t>
            </a:r>
            <a:r>
              <a:rPr lang="en-US" sz="2800" dirty="0"/>
              <a:t>and to relationships based on </a:t>
            </a:r>
            <a:r>
              <a:rPr lang="en-US" sz="2800" dirty="0">
                <a:solidFill>
                  <a:srgbClr val="00B050"/>
                </a:solidFill>
              </a:rPr>
              <a:t>mutuality and love</a:t>
            </a:r>
            <a:r>
              <a:rPr lang="en-US" sz="2800" dirty="0"/>
              <a:t>.</a:t>
            </a:r>
            <a:endParaRPr lang="en-US" sz="2800" dirty="0">
              <a:solidFill>
                <a:srgbClr val="00B050"/>
              </a:solidFill>
            </a:endParaRPr>
          </a:p>
          <a:p>
            <a:pPr marL="1371600" lvl="3" indent="0">
              <a:buNone/>
            </a:pPr>
            <a:endParaRPr lang="en-US" sz="2800" dirty="0"/>
          </a:p>
          <a:p>
            <a:pPr lvl="2"/>
            <a:endParaRPr lang="en-US" sz="3200" dirty="0"/>
          </a:p>
          <a:p>
            <a:pPr lvl="2"/>
            <a:endParaRPr lang="en-US" sz="3200" dirty="0"/>
          </a:p>
          <a:p>
            <a:pPr marL="914400" lvl="2"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49</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4822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fontScale="92500" lnSpcReduction="20000"/>
          </a:bodyPr>
          <a:lstStyle/>
          <a:p>
            <a:pPr>
              <a:buFont typeface="Wingdings" charset="2"/>
              <a:buChar char="§"/>
            </a:pPr>
            <a:r>
              <a:rPr lang="en-US" dirty="0"/>
              <a:t>1:00 – Introductions, Mission, and Goals </a:t>
            </a:r>
            <a:r>
              <a:rPr lang="en-US" sz="1200" dirty="0"/>
              <a:t>[10]</a:t>
            </a:r>
          </a:p>
          <a:p>
            <a:pPr>
              <a:buFont typeface="Wingdings" charset="2"/>
              <a:buChar char="§"/>
            </a:pPr>
            <a:r>
              <a:rPr lang="en-US" dirty="0"/>
              <a:t>1:10 – </a:t>
            </a:r>
            <a:r>
              <a:rPr lang="en-US" dirty="0">
                <a:solidFill>
                  <a:srgbClr val="0070C0"/>
                </a:solidFill>
              </a:rPr>
              <a:t>Leslie's Story: “Crazy Love” </a:t>
            </a:r>
            <a:r>
              <a:rPr lang="en-US" sz="1200" dirty="0"/>
              <a:t>[20] </a:t>
            </a:r>
          </a:p>
          <a:p>
            <a:pPr>
              <a:buFont typeface="Wingdings" charset="2"/>
              <a:buChar char="§"/>
            </a:pPr>
            <a:r>
              <a:rPr lang="en-US" dirty="0"/>
              <a:t>1:35 – DV Dynamics </a:t>
            </a:r>
            <a:r>
              <a:rPr lang="en-US" sz="1200" dirty="0"/>
              <a:t>[10]</a:t>
            </a:r>
            <a:endParaRPr lang="en-US" dirty="0"/>
          </a:p>
          <a:p>
            <a:pPr>
              <a:buFont typeface="Wingdings" charset="2"/>
              <a:buChar char="§"/>
            </a:pPr>
            <a:r>
              <a:rPr lang="en-US" dirty="0"/>
              <a:t>1:45 – Interacting with Victims, Abusers, and   				   Children </a:t>
            </a:r>
            <a:r>
              <a:rPr lang="en-US" sz="1200" dirty="0"/>
              <a:t>[10]</a:t>
            </a:r>
          </a:p>
          <a:p>
            <a:pPr>
              <a:buFont typeface="Wingdings" charset="2"/>
              <a:buChar char="§"/>
            </a:pPr>
            <a:r>
              <a:rPr lang="en-US" dirty="0"/>
              <a:t>1:55 – Break </a:t>
            </a:r>
            <a:r>
              <a:rPr lang="en-US" sz="1200" dirty="0"/>
              <a:t>[10]</a:t>
            </a:r>
          </a:p>
          <a:p>
            <a:pPr>
              <a:buFont typeface="Wingdings" charset="2"/>
              <a:buChar char="§"/>
            </a:pPr>
            <a:r>
              <a:rPr lang="en-US" dirty="0"/>
              <a:t> 2:05 – </a:t>
            </a:r>
            <a:r>
              <a:rPr lang="en-US" dirty="0">
                <a:solidFill>
                  <a:srgbClr val="0070C0"/>
                </a:solidFill>
              </a:rPr>
              <a:t>Nicci's Story: Teen Dating Violence </a:t>
            </a:r>
            <a:r>
              <a:rPr lang="en-US" sz="1200" dirty="0"/>
              <a:t>[20]</a:t>
            </a:r>
          </a:p>
          <a:p>
            <a:pPr>
              <a:buFont typeface="Wingdings" charset="2"/>
              <a:buChar char="§"/>
            </a:pPr>
            <a:r>
              <a:rPr lang="en-US" dirty="0"/>
              <a:t> 2:25 – U.S. Catholic Bishops on DV </a:t>
            </a:r>
            <a:r>
              <a:rPr lang="en-US" sz="1200" dirty="0"/>
              <a:t>[15]</a:t>
            </a:r>
          </a:p>
          <a:p>
            <a:pPr>
              <a:buFont typeface="Wingdings" charset="2"/>
              <a:buChar char="§"/>
            </a:pPr>
            <a:r>
              <a:rPr lang="en-US" dirty="0"/>
              <a:t> 2:40 – What Can Your Parish Do? </a:t>
            </a:r>
            <a:r>
              <a:rPr lang="en-US" sz="1200" dirty="0"/>
              <a:t>[15]</a:t>
            </a:r>
          </a:p>
          <a:p>
            <a:pPr>
              <a:buFont typeface="Wingdings" charset="2"/>
              <a:buChar char="§"/>
            </a:pPr>
            <a:r>
              <a:rPr lang="en-US" dirty="0"/>
              <a:t> 2:55 – Evaluation </a:t>
            </a:r>
            <a:r>
              <a:rPr lang="en-US" sz="1200" dirty="0"/>
              <a:t>[5]</a:t>
            </a:r>
          </a:p>
          <a:p>
            <a:pPr>
              <a:buFont typeface="Wingdings" charset="2"/>
              <a:buChar char="§"/>
            </a:pPr>
            <a:endParaRPr lang="en-US" sz="1200" dirty="0"/>
          </a:p>
          <a:p>
            <a:pPr marL="0"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5</a:t>
            </a:fld>
            <a:endParaRPr lang="en-US"/>
          </a:p>
        </p:txBody>
      </p:sp>
    </p:spTree>
    <p:extLst>
      <p:ext uri="{BB962C8B-B14F-4D97-AF65-F5344CB8AC3E}">
        <p14:creationId xmlns:p14="http://schemas.microsoft.com/office/powerpoint/2010/main" val="32340668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The Bishops’ Position on Domestic Violence </a:t>
            </a:r>
          </a:p>
        </p:txBody>
      </p:sp>
      <p:sp>
        <p:nvSpPr>
          <p:cNvPr id="3" name="Content Placeholder 2"/>
          <p:cNvSpPr>
            <a:spLocks noGrp="1"/>
          </p:cNvSpPr>
          <p:nvPr>
            <p:ph idx="1"/>
          </p:nvPr>
        </p:nvSpPr>
        <p:spPr/>
        <p:txBody>
          <a:bodyPr>
            <a:normAutofit/>
          </a:bodyPr>
          <a:lstStyle/>
          <a:p>
            <a:pPr lvl="2"/>
            <a:r>
              <a:rPr lang="en-US" sz="2800" dirty="0">
                <a:solidFill>
                  <a:srgbClr val="C00000"/>
                </a:solidFill>
              </a:rPr>
              <a:t>Forgiveness does not mean forgetting </a:t>
            </a:r>
            <a:r>
              <a:rPr lang="en-US" sz="2800" dirty="0"/>
              <a:t>the abuse or pretending it did not happen.</a:t>
            </a:r>
          </a:p>
          <a:p>
            <a:pPr marL="914400" lvl="2" indent="0">
              <a:buNone/>
            </a:pPr>
            <a:endParaRPr lang="en-US" sz="2800" dirty="0"/>
          </a:p>
          <a:p>
            <a:pPr lvl="2"/>
            <a:r>
              <a:rPr lang="en-US" sz="2800" dirty="0">
                <a:solidFill>
                  <a:srgbClr val="C00000"/>
                </a:solidFill>
              </a:rPr>
              <a:t>Forgiveness is not permission to repeat </a:t>
            </a:r>
            <a:r>
              <a:rPr lang="en-US" sz="2800" dirty="0"/>
              <a:t>the abuse.</a:t>
            </a:r>
          </a:p>
          <a:p>
            <a:pPr lvl="2"/>
            <a:endParaRPr lang="en-US" sz="2800" dirty="0"/>
          </a:p>
          <a:p>
            <a:pPr lvl="2"/>
            <a:endParaRPr lang="en-US" sz="3200" dirty="0"/>
          </a:p>
          <a:p>
            <a:pPr marL="914400" lvl="2" indent="0">
              <a:buNone/>
            </a:pPr>
            <a:endParaRPr lang="en-US" sz="3200" dirty="0"/>
          </a:p>
          <a:p>
            <a:pPr lvl="2"/>
            <a:endParaRPr lang="en-US" sz="3200" dirty="0"/>
          </a:p>
          <a:p>
            <a:pPr marL="914400" lvl="2"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50</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470536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The Bishops’ Position on Domestic Violence </a:t>
            </a:r>
          </a:p>
        </p:txBody>
      </p:sp>
      <p:sp>
        <p:nvSpPr>
          <p:cNvPr id="3" name="Content Placeholder 2"/>
          <p:cNvSpPr>
            <a:spLocks noGrp="1"/>
          </p:cNvSpPr>
          <p:nvPr>
            <p:ph idx="1"/>
          </p:nvPr>
        </p:nvSpPr>
        <p:spPr/>
        <p:txBody>
          <a:bodyPr>
            <a:normAutofit/>
          </a:bodyPr>
          <a:lstStyle/>
          <a:p>
            <a:pPr lvl="2"/>
            <a:r>
              <a:rPr lang="en-US" sz="2800" dirty="0">
                <a:solidFill>
                  <a:srgbClr val="C00000"/>
                </a:solidFill>
              </a:rPr>
              <a:t>An abused woman's suffering is not punishment from God.</a:t>
            </a:r>
            <a:r>
              <a:rPr lang="en-US" sz="2800" dirty="0"/>
              <a:t> </a:t>
            </a:r>
          </a:p>
          <a:p>
            <a:pPr marL="914400" lvl="2" indent="0">
              <a:buNone/>
            </a:pPr>
            <a:endParaRPr lang="en-US" sz="2800" dirty="0"/>
          </a:p>
          <a:p>
            <a:pPr lvl="2"/>
            <a:r>
              <a:rPr lang="en-US" sz="2800" dirty="0">
                <a:solidFill>
                  <a:srgbClr val="C00000"/>
                </a:solidFill>
              </a:rPr>
              <a:t>This image of a harsh, cruel God runs contrary </a:t>
            </a:r>
            <a:r>
              <a:rPr lang="en-US" sz="2800" dirty="0"/>
              <a:t>to the biblical image of a kind, merciful, loving God.</a:t>
            </a:r>
          </a:p>
          <a:p>
            <a:pPr lvl="2"/>
            <a:endParaRPr lang="en-US" sz="3200" dirty="0"/>
          </a:p>
          <a:p>
            <a:pPr lvl="2"/>
            <a:endParaRPr lang="en-US" sz="3200" dirty="0"/>
          </a:p>
          <a:p>
            <a:pPr marL="914400" lvl="2" indent="0">
              <a:buNone/>
            </a:pPr>
            <a:endParaRPr lang="en-US" sz="3200" dirty="0"/>
          </a:p>
          <a:p>
            <a:pPr marL="914400" lvl="2"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51</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62306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 The Bishops’ Position on Domestic Violence </a:t>
            </a:r>
          </a:p>
        </p:txBody>
      </p:sp>
      <p:sp>
        <p:nvSpPr>
          <p:cNvPr id="3" name="Content Placeholder 2"/>
          <p:cNvSpPr>
            <a:spLocks noGrp="1"/>
          </p:cNvSpPr>
          <p:nvPr>
            <p:ph idx="1"/>
          </p:nvPr>
        </p:nvSpPr>
        <p:spPr/>
        <p:txBody>
          <a:bodyPr>
            <a:normAutofit/>
          </a:bodyPr>
          <a:lstStyle/>
          <a:p>
            <a:pPr marL="1314450" lvl="3" indent="-457200">
              <a:buFont typeface="Arial"/>
              <a:buChar char="•"/>
            </a:pPr>
            <a:r>
              <a:rPr lang="en-US" sz="2800" dirty="0">
                <a:solidFill>
                  <a:srgbClr val="C00000"/>
                </a:solidFill>
              </a:rPr>
              <a:t>Couples counseling is not appropriate and can endanger the victim’s safety.</a:t>
            </a:r>
          </a:p>
          <a:p>
            <a:pPr marL="857250" lvl="3"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52</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095809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The Bishops’ Position on Domestic Violence </a:t>
            </a:r>
          </a:p>
        </p:txBody>
      </p:sp>
      <p:sp>
        <p:nvSpPr>
          <p:cNvPr id="3" name="Content Placeholder 2"/>
          <p:cNvSpPr>
            <a:spLocks noGrp="1"/>
          </p:cNvSpPr>
          <p:nvPr>
            <p:ph idx="1"/>
          </p:nvPr>
        </p:nvSpPr>
        <p:spPr/>
        <p:txBody>
          <a:bodyPr>
            <a:normAutofit/>
          </a:bodyPr>
          <a:lstStyle/>
          <a:p>
            <a:pPr lvl="2"/>
            <a:r>
              <a:rPr lang="en-US" sz="2800" dirty="0">
                <a:solidFill>
                  <a:srgbClr val="00B050"/>
                </a:solidFill>
                <a:ea typeface="ＭＳ Ｐゴシック" charset="0"/>
              </a:rPr>
              <a:t>No person is expected to stay in an abusive marriage. </a:t>
            </a:r>
          </a:p>
          <a:p>
            <a:pPr lvl="2"/>
            <a:endParaRPr lang="en-US" sz="2800" dirty="0">
              <a:ea typeface="ＭＳ Ｐゴシック" charset="0"/>
            </a:endParaRPr>
          </a:p>
          <a:p>
            <a:pPr lvl="2"/>
            <a:r>
              <a:rPr lang="en-US" sz="2800" dirty="0">
                <a:ea typeface="ＭＳ Ｐゴシック" charset="0"/>
              </a:rPr>
              <a:t>We encourage abused persons who have divorced to </a:t>
            </a:r>
            <a:r>
              <a:rPr lang="en-US" sz="2800" dirty="0">
                <a:solidFill>
                  <a:srgbClr val="00B050"/>
                </a:solidFill>
                <a:ea typeface="ＭＳ Ｐゴシック" charset="0"/>
              </a:rPr>
              <a:t>investigate the possibility of seeking an annulment.</a:t>
            </a:r>
          </a:p>
          <a:p>
            <a:pPr marL="914400" lvl="2" indent="0">
              <a:buNone/>
            </a:pPr>
            <a:endParaRPr lang="en-US" sz="3200" dirty="0"/>
          </a:p>
          <a:p>
            <a:pPr lvl="2"/>
            <a:endParaRPr lang="en-US" sz="3200" dirty="0"/>
          </a:p>
          <a:p>
            <a:pPr marL="914400" lvl="2" indent="0">
              <a:buNone/>
            </a:pPr>
            <a:endParaRPr lang="en-US" sz="3200" dirty="0"/>
          </a:p>
          <a:p>
            <a:pPr marL="914400" lvl="2"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53</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862973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Can Your Parish Do?</a:t>
            </a:r>
          </a:p>
        </p:txBody>
      </p:sp>
      <p:sp>
        <p:nvSpPr>
          <p:cNvPr id="3" name="Content Placeholder 2"/>
          <p:cNvSpPr>
            <a:spLocks noGrp="1"/>
          </p:cNvSpPr>
          <p:nvPr>
            <p:ph idx="1"/>
          </p:nvPr>
        </p:nvSpPr>
        <p:spPr/>
        <p:txBody>
          <a:bodyPr>
            <a:normAutofit/>
          </a:bodyPr>
          <a:lstStyle/>
          <a:p>
            <a:pPr lvl="1">
              <a:buFont typeface="Wingdings" charset="2"/>
              <a:buChar char="ü"/>
            </a:pPr>
            <a:r>
              <a:rPr lang="en-US" sz="3200" dirty="0"/>
              <a:t>Awareness</a:t>
            </a:r>
          </a:p>
          <a:p>
            <a:pPr lvl="1">
              <a:buFont typeface="Wingdings" charset="2"/>
              <a:buChar char="ü"/>
            </a:pPr>
            <a:r>
              <a:rPr lang="en-US" sz="3200" dirty="0"/>
              <a:t>Services</a:t>
            </a:r>
          </a:p>
          <a:p>
            <a:pPr lvl="1">
              <a:buFont typeface="Wingdings" charset="2"/>
              <a:buChar char="ü"/>
            </a:pPr>
            <a:r>
              <a:rPr lang="en-US" sz="3200" dirty="0"/>
              <a:t>Prevention</a:t>
            </a:r>
          </a:p>
          <a:p>
            <a:pPr marL="457200" lvl="1" indent="0" algn="ctr">
              <a:buNone/>
            </a:pPr>
            <a:endParaRPr lang="en-US" sz="3200" dirty="0">
              <a:hlinkClick r:id="" action="ppaction://noaction">
                <a:extLst>
                  <a:ext uri="{A12FA001-AC4F-418D-AE19-62706E023703}">
                    <ahyp:hlinkClr xmlns:ahyp="http://schemas.microsoft.com/office/drawing/2018/hyperlinkcolor" val="tx"/>
                  </a:ext>
                </a:extLst>
              </a:hlinkClick>
            </a:endParaRPr>
          </a:p>
          <a:p>
            <a:pPr marL="457200" lvl="1" indent="0" algn="ctr">
              <a:buNone/>
            </a:pPr>
            <a:endParaRPr lang="en-US" sz="3200" dirty="0">
              <a:hlinkClick r:id="" action="ppaction://noaction">
                <a:extLst>
                  <a:ext uri="{A12FA001-AC4F-418D-AE19-62706E023703}">
                    <ahyp:hlinkClr xmlns:ahyp="http://schemas.microsoft.com/office/drawing/2018/hyperlinkcolor" val="tx"/>
                  </a:ext>
                </a:extLst>
              </a:hlinkClick>
            </a:endParaRPr>
          </a:p>
          <a:p>
            <a:pPr marL="457200" lvl="1" indent="0" algn="ctr">
              <a:buNone/>
            </a:pPr>
            <a:r>
              <a:rPr lang="en-US" sz="3200" dirty="0"/>
              <a:t>ACDVO Website</a:t>
            </a:r>
            <a:endParaRPr lang="en-US" sz="3200" dirty="0">
              <a:hlinkClick r:id="rId3">
                <a:extLst>
                  <a:ext uri="{A12FA001-AC4F-418D-AE19-62706E023703}">
                    <ahyp:hlinkClr xmlns:ahyp="http://schemas.microsoft.com/office/drawing/2018/hyperlinkcolor" val="tx"/>
                  </a:ext>
                </a:extLst>
              </a:hlinkClick>
            </a:endParaRPr>
          </a:p>
          <a:p>
            <a:pPr marL="457200" lvl="1" indent="0" algn="ctr">
              <a:buNone/>
            </a:pPr>
            <a:r>
              <a:rPr lang="en-US" sz="3200" dirty="0">
                <a:solidFill>
                  <a:srgbClr val="0070C0"/>
                </a:solidFill>
                <a:hlinkClick r:id="rId3">
                  <a:extLst>
                    <a:ext uri="{A12FA001-AC4F-418D-AE19-62706E023703}">
                      <ahyp:hlinkClr xmlns:ahyp="http://schemas.microsoft.com/office/drawing/2018/hyperlinkcolor" val="tx"/>
                    </a:ext>
                  </a:extLst>
                </a:hlinkClick>
              </a:rPr>
              <a:t>www.domesticviolenceoutreach.org</a:t>
            </a:r>
            <a:endParaRPr lang="en-US" sz="3200" dirty="0">
              <a:solidFill>
                <a:srgbClr val="0070C0"/>
              </a:solidFill>
            </a:endParaRPr>
          </a:p>
          <a:p>
            <a:pPr marL="457200" lvl="1" indent="0">
              <a:buNone/>
            </a:pPr>
            <a:endParaRPr lang="en-US" sz="3200" dirty="0"/>
          </a:p>
          <a:p>
            <a:pPr lvl="1">
              <a:buFont typeface="Wingdings" charset="2"/>
              <a:buChar char="§"/>
            </a:pPr>
            <a:endParaRPr lang="en-US" sz="3200" dirty="0"/>
          </a:p>
          <a:p>
            <a:pPr lvl="1">
              <a:buFont typeface="Wingdings" charset="2"/>
              <a:buChar char="§"/>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54</a:t>
            </a:fld>
            <a:endParaRPr lang="en-US"/>
          </a:p>
        </p:txBody>
      </p:sp>
    </p:spTree>
    <p:extLst>
      <p:ext uri="{BB962C8B-B14F-4D97-AF65-F5344CB8AC3E}">
        <p14:creationId xmlns:p14="http://schemas.microsoft.com/office/powerpoint/2010/main" val="395079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3200" dirty="0"/>
            </a:br>
            <a:r>
              <a:rPr lang="en-US" dirty="0"/>
              <a:t>Awareness </a:t>
            </a:r>
            <a:br>
              <a:rPr lang="en-US" sz="3200" dirty="0"/>
            </a:br>
            <a:endParaRPr lang="en-US" sz="3200" dirty="0"/>
          </a:p>
        </p:txBody>
      </p:sp>
      <p:sp>
        <p:nvSpPr>
          <p:cNvPr id="3" name="Content Placeholder 2"/>
          <p:cNvSpPr>
            <a:spLocks noGrp="1"/>
          </p:cNvSpPr>
          <p:nvPr>
            <p:ph idx="1"/>
          </p:nvPr>
        </p:nvSpPr>
        <p:spPr/>
        <p:txBody>
          <a:bodyPr>
            <a:normAutofit/>
          </a:bodyPr>
          <a:lstStyle/>
          <a:p>
            <a:pPr marL="857250" lvl="3" indent="0">
              <a:buClr>
                <a:schemeClr val="tx1"/>
              </a:buClr>
              <a:buNone/>
            </a:pPr>
            <a:endParaRPr lang="en-US" sz="1200" dirty="0">
              <a:solidFill>
                <a:srgbClr val="00B050"/>
              </a:solidFill>
            </a:endParaRPr>
          </a:p>
          <a:p>
            <a:pPr marL="1314450" lvl="3" indent="-457200">
              <a:buClr>
                <a:schemeClr val="tx1"/>
              </a:buClr>
              <a:buFont typeface="Arial"/>
              <a:buChar char="•"/>
            </a:pPr>
            <a:r>
              <a:rPr lang="en-US" sz="2800" dirty="0">
                <a:solidFill>
                  <a:srgbClr val="00B050"/>
                </a:solidFill>
              </a:rPr>
              <a:t>Gives voice to victims’ silence.</a:t>
            </a:r>
          </a:p>
          <a:p>
            <a:pPr marL="857250" lvl="3" indent="0">
              <a:buClr>
                <a:schemeClr val="tx1"/>
              </a:buClr>
              <a:buNone/>
            </a:pPr>
            <a:endParaRPr lang="en-US" sz="2200" dirty="0"/>
          </a:p>
          <a:p>
            <a:pPr marL="1314450" lvl="3" indent="-457200">
              <a:buClr>
                <a:schemeClr val="tx1"/>
              </a:buClr>
              <a:buFont typeface="Arial"/>
              <a:buChar char="•"/>
            </a:pPr>
            <a:r>
              <a:rPr lang="en-US" sz="2800" dirty="0">
                <a:solidFill>
                  <a:srgbClr val="00B050"/>
                </a:solidFill>
              </a:rPr>
              <a:t>Provides hope. DV does not have to be a way of life.</a:t>
            </a:r>
          </a:p>
          <a:p>
            <a:pPr marL="857250" lvl="3" indent="0">
              <a:buClr>
                <a:schemeClr val="tx1"/>
              </a:buClr>
              <a:buNone/>
            </a:pPr>
            <a:endParaRPr lang="en-US" sz="2200" dirty="0">
              <a:solidFill>
                <a:srgbClr val="00B050"/>
              </a:solidFill>
            </a:endParaRPr>
          </a:p>
          <a:p>
            <a:pPr marL="1314450" lvl="3" indent="-457200">
              <a:buClr>
                <a:schemeClr val="tx1"/>
              </a:buClr>
              <a:buFont typeface="Arial" charset="0"/>
              <a:buChar char="•"/>
            </a:pPr>
            <a:r>
              <a:rPr lang="en-US" sz="2800" dirty="0">
                <a:solidFill>
                  <a:srgbClr val="00B050"/>
                </a:solidFill>
              </a:rPr>
              <a:t>Educates abusers. Abuse is a crime and a sin.</a:t>
            </a:r>
          </a:p>
          <a:p>
            <a:pPr marL="1314450" lvl="3" indent="-457200">
              <a:buClr>
                <a:schemeClr val="tx1"/>
              </a:buClr>
              <a:buFont typeface="Arial" charset="0"/>
              <a:buChar char="•"/>
            </a:pPr>
            <a:endParaRPr lang="en-US" sz="2800" dirty="0">
              <a:solidFill>
                <a:srgbClr val="00B050"/>
              </a:solidFill>
            </a:endParaRPr>
          </a:p>
          <a:p>
            <a:pPr marL="400050" lvl="2" indent="0">
              <a:buClr>
                <a:schemeClr val="tx1"/>
              </a:buClr>
              <a:buNone/>
            </a:pPr>
            <a:endParaRPr lang="en-US" sz="10400" dirty="0"/>
          </a:p>
          <a:p>
            <a:pPr marL="400050" lvl="2" indent="0" algn="r">
              <a:buNone/>
            </a:pPr>
            <a:endParaRPr lang="en-US" sz="1400" dirty="0"/>
          </a:p>
          <a:p>
            <a:pPr marL="400050" lvl="2"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55</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585284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8343"/>
            <a:ext cx="8229600" cy="1176763"/>
          </a:xfrm>
        </p:spPr>
        <p:txBody>
          <a:bodyPr>
            <a:noAutofit/>
          </a:bodyPr>
          <a:lstStyle/>
          <a:p>
            <a:r>
              <a:rPr lang="en-US" dirty="0"/>
              <a:t>Awareness</a:t>
            </a:r>
          </a:p>
        </p:txBody>
      </p:sp>
      <p:sp>
        <p:nvSpPr>
          <p:cNvPr id="3" name="Content Placeholder 2"/>
          <p:cNvSpPr>
            <a:spLocks noGrp="1"/>
          </p:cNvSpPr>
          <p:nvPr>
            <p:ph idx="1"/>
          </p:nvPr>
        </p:nvSpPr>
        <p:spPr/>
        <p:txBody>
          <a:bodyPr>
            <a:normAutofit/>
          </a:bodyPr>
          <a:lstStyle/>
          <a:p>
            <a:pPr lvl="1">
              <a:buClr>
                <a:schemeClr val="tx1"/>
              </a:buClr>
              <a:buFont typeface="Wingdings" charset="2"/>
              <a:buChar char="§"/>
            </a:pPr>
            <a:endParaRPr lang="en-US" dirty="0"/>
          </a:p>
          <a:p>
            <a:pPr lvl="1">
              <a:buClr>
                <a:schemeClr val="tx1"/>
              </a:buClr>
              <a:buFont typeface="Wingdings" charset="2"/>
              <a:buChar char="§"/>
            </a:pPr>
            <a:r>
              <a:rPr lang="en-US" dirty="0"/>
              <a:t>Liturgies reach victims, witnesses, abusers, and the parish community at the same time.</a:t>
            </a:r>
          </a:p>
          <a:p>
            <a:pPr marL="457200" lvl="1" indent="0">
              <a:buClr>
                <a:schemeClr val="tx1"/>
              </a:buClr>
              <a:buNone/>
            </a:pPr>
            <a:endParaRPr lang="en-US" dirty="0"/>
          </a:p>
          <a:p>
            <a:pPr marL="457200" lvl="1" indent="0">
              <a:buClr>
                <a:schemeClr val="tx1"/>
              </a:buClr>
              <a:buNone/>
            </a:pPr>
            <a:endParaRPr lang="en-US" dirty="0"/>
          </a:p>
          <a:p>
            <a:pPr marL="457200" lvl="1" indent="0">
              <a:buClr>
                <a:schemeClr val="tx1"/>
              </a:buClr>
              <a:buNone/>
            </a:pPr>
            <a:r>
              <a:rPr lang="en-US" dirty="0">
                <a:solidFill>
                  <a:srgbClr val="00B050"/>
                </a:solidFill>
              </a:rPr>
              <a:t>         This opportunity cannot be duplicated. </a:t>
            </a:r>
          </a:p>
          <a:p>
            <a:pPr marL="457200" lvl="1" indent="0">
              <a:buClr>
                <a:schemeClr val="tx1"/>
              </a:buClr>
              <a:buNone/>
            </a:pPr>
            <a:endParaRPr lang="en-US" dirty="0"/>
          </a:p>
          <a:p>
            <a:pPr marL="457200" lvl="1" indent="0">
              <a:buClr>
                <a:schemeClr val="tx1"/>
              </a:buClr>
              <a:buNone/>
            </a:pPr>
            <a:endParaRPr lang="en-US" dirty="0"/>
          </a:p>
          <a:p>
            <a:pPr marL="400050" lvl="2" indent="0">
              <a:buNone/>
            </a:pPr>
            <a:r>
              <a:rPr lang="en-US" sz="2000" dirty="0"/>
              <a:t>USCCB-adapted</a:t>
            </a:r>
          </a:p>
          <a:p>
            <a:pPr marL="400050" lvl="2" indent="0" algn="r">
              <a:buNone/>
            </a:pPr>
            <a:endParaRPr lang="en-US" sz="1400" dirty="0"/>
          </a:p>
          <a:p>
            <a:pPr marL="400050" lvl="2" indent="0" algn="r">
              <a:buNone/>
            </a:pPr>
            <a:endParaRPr lang="en-US" sz="1400" dirty="0"/>
          </a:p>
          <a:p>
            <a:pPr marL="400050" lvl="2" indent="0" algn="r">
              <a:buNone/>
            </a:pPr>
            <a:endParaRPr lang="en-US" sz="1400" dirty="0"/>
          </a:p>
          <a:p>
            <a:pPr marL="400050" lvl="2" indent="0" algn="r">
              <a:buNone/>
            </a:pPr>
            <a:endParaRPr lang="en-US" sz="1400" dirty="0"/>
          </a:p>
          <a:p>
            <a:pPr marL="400050" lvl="2"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56</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067197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Awareness</a:t>
            </a:r>
          </a:p>
        </p:txBody>
      </p:sp>
      <p:sp>
        <p:nvSpPr>
          <p:cNvPr id="3" name="Content Placeholder 2"/>
          <p:cNvSpPr>
            <a:spLocks noGrp="1"/>
          </p:cNvSpPr>
          <p:nvPr>
            <p:ph idx="1"/>
          </p:nvPr>
        </p:nvSpPr>
        <p:spPr/>
        <p:txBody>
          <a:bodyPr>
            <a:normAutofit fontScale="32500" lnSpcReduction="20000"/>
          </a:bodyPr>
          <a:lstStyle/>
          <a:p>
            <a:pPr lvl="1">
              <a:buClr>
                <a:schemeClr val="tx1"/>
              </a:buClr>
              <a:buFont typeface="Wingdings" charset="2"/>
              <a:buChar char="§"/>
            </a:pPr>
            <a:endParaRPr lang="en-US" dirty="0"/>
          </a:p>
          <a:p>
            <a:pPr marL="457200" lvl="1" indent="0">
              <a:buClr>
                <a:schemeClr val="tx1"/>
              </a:buClr>
              <a:buNone/>
            </a:pPr>
            <a:endParaRPr lang="en-US" sz="4100" dirty="0"/>
          </a:p>
          <a:p>
            <a:pPr marL="457200" lvl="1" indent="0">
              <a:buClr>
                <a:schemeClr val="tx1"/>
              </a:buClr>
              <a:buNone/>
            </a:pPr>
            <a:r>
              <a:rPr lang="en-US" sz="8000" dirty="0"/>
              <a:t>“Just a simple and pastorally sound reference to</a:t>
            </a:r>
          </a:p>
          <a:p>
            <a:pPr marL="457200" lvl="1" indent="0">
              <a:buClr>
                <a:schemeClr val="tx1"/>
              </a:buClr>
              <a:buNone/>
            </a:pPr>
            <a:endParaRPr lang="en-US" sz="8000" dirty="0"/>
          </a:p>
          <a:p>
            <a:pPr marL="457200" lvl="1" indent="0">
              <a:buClr>
                <a:schemeClr val="tx1"/>
              </a:buClr>
              <a:buNone/>
            </a:pPr>
            <a:r>
              <a:rPr lang="en-US" sz="8000" dirty="0"/>
              <a:t> domestic violence in a homily lets people know that it</a:t>
            </a:r>
          </a:p>
          <a:p>
            <a:pPr marL="457200" lvl="1" indent="0">
              <a:buClr>
                <a:schemeClr val="tx1"/>
              </a:buClr>
              <a:buNone/>
            </a:pPr>
            <a:endParaRPr lang="en-US" sz="8000" dirty="0"/>
          </a:p>
          <a:p>
            <a:pPr marL="457200" lvl="1" indent="0">
              <a:buClr>
                <a:schemeClr val="tx1"/>
              </a:buClr>
              <a:buNone/>
            </a:pPr>
            <a:r>
              <a:rPr lang="en-US" sz="8000" dirty="0"/>
              <a:t> is </a:t>
            </a:r>
            <a:r>
              <a:rPr lang="en-US" sz="8000" dirty="0">
                <a:solidFill>
                  <a:srgbClr val="00B050"/>
                </a:solidFill>
              </a:rPr>
              <a:t>okay to approach you </a:t>
            </a:r>
            <a:r>
              <a:rPr lang="en-US" sz="8000" dirty="0"/>
              <a:t>about the matter for help.”</a:t>
            </a:r>
          </a:p>
          <a:p>
            <a:pPr marL="457200" lvl="1" indent="0">
              <a:buClr>
                <a:schemeClr val="tx1"/>
              </a:buClr>
              <a:buNone/>
            </a:pPr>
            <a:endParaRPr lang="en-US" sz="7000" dirty="0"/>
          </a:p>
          <a:p>
            <a:pPr lvl="1">
              <a:buClr>
                <a:schemeClr val="tx1"/>
              </a:buClr>
              <a:buFont typeface="Wingdings" charset="2"/>
              <a:buChar char="§"/>
            </a:pPr>
            <a:endParaRPr lang="en-US" sz="3500" dirty="0"/>
          </a:p>
          <a:p>
            <a:pPr lvl="1">
              <a:buClr>
                <a:schemeClr val="tx1"/>
              </a:buClr>
              <a:buFont typeface="Wingdings" charset="2"/>
              <a:buChar char="§"/>
            </a:pPr>
            <a:endParaRPr lang="en-US" dirty="0"/>
          </a:p>
          <a:p>
            <a:pPr lvl="1">
              <a:buClr>
                <a:schemeClr val="tx1"/>
              </a:buClr>
              <a:buFont typeface="Wingdings" charset="2"/>
              <a:buChar char="§"/>
            </a:pPr>
            <a:endParaRPr lang="en-US" dirty="0"/>
          </a:p>
          <a:p>
            <a:pPr lvl="1">
              <a:buClr>
                <a:schemeClr val="tx1"/>
              </a:buClr>
              <a:buFont typeface="Wingdings" charset="2"/>
              <a:buChar char="§"/>
            </a:pPr>
            <a:endParaRPr lang="en-US" dirty="0"/>
          </a:p>
          <a:p>
            <a:pPr lvl="1">
              <a:buClr>
                <a:schemeClr val="tx1"/>
              </a:buClr>
              <a:buFont typeface="Wingdings" charset="2"/>
              <a:buChar char="§"/>
            </a:pPr>
            <a:endParaRPr lang="en-US" dirty="0"/>
          </a:p>
          <a:p>
            <a:pPr marL="457200" lvl="1" indent="0" algn="r">
              <a:buNone/>
            </a:pPr>
            <a:endParaRPr lang="en-US" sz="5000" dirty="0"/>
          </a:p>
          <a:p>
            <a:pPr marL="457200" lvl="1" indent="0">
              <a:buNone/>
            </a:pPr>
            <a:r>
              <a:rPr lang="en-US" sz="5000" dirty="0"/>
              <a:t>USCCB-quoted</a:t>
            </a:r>
          </a:p>
          <a:p>
            <a:pPr lvl="1"/>
            <a:endParaRPr lang="en-US" sz="3400" dirty="0"/>
          </a:p>
          <a:p>
            <a:pPr lvl="1">
              <a:buFont typeface="Wingdings" charset="2"/>
              <a:buChar char="§"/>
            </a:pPr>
            <a:endParaRPr lang="en-US" sz="3200" dirty="0"/>
          </a:p>
          <a:p>
            <a:pPr lvl="1">
              <a:buFont typeface="Wingdings" charset="2"/>
              <a:buChar char="§"/>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57</a:t>
            </a:fld>
            <a:endParaRPr lang="en-US"/>
          </a:p>
        </p:txBody>
      </p:sp>
    </p:spTree>
    <p:extLst>
      <p:ext uri="{BB962C8B-B14F-4D97-AF65-F5344CB8AC3E}">
        <p14:creationId xmlns:p14="http://schemas.microsoft.com/office/powerpoint/2010/main" val="8272200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Awareness</a:t>
            </a:r>
          </a:p>
        </p:txBody>
      </p:sp>
      <p:sp>
        <p:nvSpPr>
          <p:cNvPr id="3" name="Content Placeholder 2"/>
          <p:cNvSpPr>
            <a:spLocks noGrp="1"/>
          </p:cNvSpPr>
          <p:nvPr>
            <p:ph idx="1"/>
          </p:nvPr>
        </p:nvSpPr>
        <p:spPr/>
        <p:txBody>
          <a:bodyPr>
            <a:normAutofit/>
          </a:bodyPr>
          <a:lstStyle/>
          <a:p>
            <a:pPr lvl="1">
              <a:buClr>
                <a:schemeClr val="tx1"/>
              </a:buClr>
              <a:buFont typeface="Wingdings" charset="2"/>
              <a:buChar char="§"/>
            </a:pPr>
            <a:r>
              <a:rPr lang="en-US" dirty="0">
                <a:solidFill>
                  <a:srgbClr val="00B050"/>
                </a:solidFill>
              </a:rPr>
              <a:t>Utilize</a:t>
            </a:r>
            <a:r>
              <a:rPr lang="en-US" dirty="0">
                <a:solidFill>
                  <a:schemeClr val="accent1"/>
                </a:solidFill>
              </a:rPr>
              <a:t> </a:t>
            </a:r>
            <a:r>
              <a:rPr lang="en-US" dirty="0"/>
              <a:t>Prayers of the Faithful</a:t>
            </a:r>
          </a:p>
          <a:p>
            <a:pPr lvl="1">
              <a:buClr>
                <a:schemeClr val="tx1"/>
              </a:buClr>
              <a:buFont typeface="Wingdings" charset="2"/>
              <a:buChar char="§"/>
            </a:pPr>
            <a:endParaRPr lang="en-US" dirty="0"/>
          </a:p>
          <a:p>
            <a:pPr lvl="1">
              <a:buClr>
                <a:schemeClr val="tx1"/>
              </a:buClr>
              <a:buFont typeface="Wingdings" charset="2"/>
              <a:buChar char="§"/>
            </a:pPr>
            <a:r>
              <a:rPr lang="en-US" dirty="0">
                <a:solidFill>
                  <a:srgbClr val="00B050"/>
                </a:solidFill>
              </a:rPr>
              <a:t>Describe</a:t>
            </a:r>
            <a:r>
              <a:rPr lang="en-US" dirty="0"/>
              <a:t> what abuse is so that women recognize what is happening to them.</a:t>
            </a:r>
          </a:p>
          <a:p>
            <a:pPr lvl="1">
              <a:buClr>
                <a:schemeClr val="tx1"/>
              </a:buClr>
              <a:buFont typeface="Wingdings" charset="2"/>
              <a:buChar char="§"/>
            </a:pPr>
            <a:endParaRPr lang="en-US" dirty="0"/>
          </a:p>
          <a:p>
            <a:pPr lvl="1">
              <a:buClr>
                <a:schemeClr val="tx1"/>
              </a:buClr>
              <a:buFont typeface="Wingdings" charset="2"/>
              <a:buChar char="§"/>
            </a:pPr>
            <a:r>
              <a:rPr lang="en-US" dirty="0">
                <a:solidFill>
                  <a:srgbClr val="00B050"/>
                </a:solidFill>
              </a:rPr>
              <a:t>Identify</a:t>
            </a:r>
            <a:r>
              <a:rPr lang="en-US" dirty="0"/>
              <a:t> violence against women as a </a:t>
            </a:r>
            <a:r>
              <a:rPr lang="en-US" dirty="0">
                <a:solidFill>
                  <a:srgbClr val="00B050"/>
                </a:solidFill>
              </a:rPr>
              <a:t>sin</a:t>
            </a:r>
            <a:r>
              <a:rPr lang="en-US" dirty="0"/>
              <a:t> in parish reconciliation services. </a:t>
            </a:r>
          </a:p>
          <a:p>
            <a:pPr marL="457200" lvl="1" indent="0">
              <a:buClr>
                <a:schemeClr val="tx1"/>
              </a:buClr>
              <a:buNone/>
            </a:pPr>
            <a:endParaRPr lang="en-US" dirty="0"/>
          </a:p>
          <a:p>
            <a:pPr lvl="1"/>
            <a:endParaRPr lang="en-US" sz="3400" dirty="0"/>
          </a:p>
          <a:p>
            <a:pPr lvl="1">
              <a:buFont typeface="Wingdings" charset="2"/>
              <a:buChar char="§"/>
            </a:pPr>
            <a:endParaRPr lang="en-US" sz="3200" dirty="0"/>
          </a:p>
          <a:p>
            <a:pPr lvl="1">
              <a:buFont typeface="Wingdings" charset="2"/>
              <a:buChar char="§"/>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58</a:t>
            </a:fld>
            <a:endParaRPr lang="en-US"/>
          </a:p>
        </p:txBody>
      </p:sp>
    </p:spTree>
    <p:extLst>
      <p:ext uri="{BB962C8B-B14F-4D97-AF65-F5344CB8AC3E}">
        <p14:creationId xmlns:p14="http://schemas.microsoft.com/office/powerpoint/2010/main" val="10639672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202B6-0A82-0245-8E62-6D44D09D420D}"/>
              </a:ext>
            </a:extLst>
          </p:cNvPr>
          <p:cNvSpPr>
            <a:spLocks noGrp="1"/>
          </p:cNvSpPr>
          <p:nvPr>
            <p:ph type="title"/>
          </p:nvPr>
        </p:nvSpPr>
        <p:spPr/>
        <p:txBody>
          <a:bodyPr>
            <a:normAutofit/>
          </a:bodyPr>
          <a:lstStyle/>
          <a:p>
            <a:r>
              <a:rPr lang="en-US" sz="3600" dirty="0"/>
              <a:t>Awareness: You are making a difference!</a:t>
            </a:r>
          </a:p>
        </p:txBody>
      </p:sp>
      <p:sp>
        <p:nvSpPr>
          <p:cNvPr id="7" name="Content Placeholder 6">
            <a:extLst>
              <a:ext uri="{FF2B5EF4-FFF2-40B4-BE49-F238E27FC236}">
                <a16:creationId xmlns:a16="http://schemas.microsoft.com/office/drawing/2014/main" id="{1BCDB391-A427-814B-A9F2-715198986FA0}"/>
              </a:ext>
            </a:extLst>
          </p:cNvPr>
          <p:cNvSpPr>
            <a:spLocks noGrp="1"/>
          </p:cNvSpPr>
          <p:nvPr>
            <p:ph idx="1"/>
          </p:nvPr>
        </p:nvSpPr>
        <p:spPr/>
        <p:txBody>
          <a:bodyPr>
            <a:normAutofit lnSpcReduction="10000"/>
          </a:bodyPr>
          <a:lstStyle/>
          <a:p>
            <a:pPr marL="0" indent="0" algn="ctr">
              <a:buNone/>
            </a:pPr>
            <a:r>
              <a:rPr lang="en-US" sz="2800" dirty="0"/>
              <a:t>We share an anonymous note received from Milwaukee, Wisconsin February 19, 2019.</a:t>
            </a:r>
          </a:p>
          <a:p>
            <a:pPr marL="0" indent="0" algn="ctr">
              <a:buNone/>
            </a:pPr>
            <a:endParaRPr lang="en-US" sz="2800" dirty="0"/>
          </a:p>
          <a:p>
            <a:pPr marL="0" indent="0" algn="ctr">
              <a:buNone/>
            </a:pPr>
            <a:r>
              <a:rPr lang="en-US" sz="2800" dirty="0">
                <a:solidFill>
                  <a:srgbClr val="0070C0"/>
                </a:solidFill>
              </a:rPr>
              <a:t>To St. Raymond de Penafort Mount Prospect, Illinois</a:t>
            </a:r>
          </a:p>
          <a:p>
            <a:pPr marL="0" indent="0" algn="ctr">
              <a:buNone/>
            </a:pPr>
            <a:endParaRPr lang="en-US" sz="1200" dirty="0">
              <a:solidFill>
                <a:srgbClr val="0070C0"/>
              </a:solidFill>
            </a:endParaRPr>
          </a:p>
          <a:p>
            <a:pPr marL="0" indent="0" algn="ctr">
              <a:buNone/>
            </a:pPr>
            <a:r>
              <a:rPr lang="en-US" sz="2800" dirty="0">
                <a:solidFill>
                  <a:srgbClr val="0070C0"/>
                </a:solidFill>
              </a:rPr>
              <a:t>Thank you for the signs in your restrooms about domestic violence. As a survivor, I know they make a difference.</a:t>
            </a:r>
          </a:p>
          <a:p>
            <a:pPr marL="0" indent="0" algn="ctr">
              <a:buNone/>
            </a:pPr>
            <a:r>
              <a:rPr lang="en-US" sz="2800" dirty="0">
                <a:solidFill>
                  <a:srgbClr val="0070C0"/>
                </a:solidFill>
              </a:rPr>
              <a:t>Have a blessed day!</a:t>
            </a:r>
          </a:p>
          <a:p>
            <a:pPr marL="0" indent="0" algn="ctr">
              <a:buNone/>
            </a:pPr>
            <a:r>
              <a:rPr lang="en-US" sz="2800" dirty="0">
                <a:solidFill>
                  <a:srgbClr val="0070C0"/>
                </a:solidFill>
              </a:rPr>
              <a:t>“B” </a:t>
            </a:r>
          </a:p>
          <a:p>
            <a:pPr marL="0" indent="0" algn="ctr">
              <a:buNone/>
            </a:pPr>
            <a:endParaRPr lang="en-US" sz="2800" dirty="0"/>
          </a:p>
        </p:txBody>
      </p:sp>
      <p:sp>
        <p:nvSpPr>
          <p:cNvPr id="4" name="Slide Number Placeholder 3">
            <a:extLst>
              <a:ext uri="{FF2B5EF4-FFF2-40B4-BE49-F238E27FC236}">
                <a16:creationId xmlns:a16="http://schemas.microsoft.com/office/drawing/2014/main" id="{610AEFD3-DF56-C643-B8DE-E69067763913}"/>
              </a:ext>
            </a:extLst>
          </p:cNvPr>
          <p:cNvSpPr>
            <a:spLocks noGrp="1"/>
          </p:cNvSpPr>
          <p:nvPr>
            <p:ph type="sldNum" sz="quarter" idx="12"/>
          </p:nvPr>
        </p:nvSpPr>
        <p:spPr/>
        <p:txBody>
          <a:bodyPr/>
          <a:lstStyle/>
          <a:p>
            <a:fld id="{4813C0F2-E4A7-234C-B8C5-7DB82017C726}" type="slidenum">
              <a:rPr lang="en-US" smtClean="0"/>
              <a:t>59</a:t>
            </a:fld>
            <a:endParaRPr lang="en-US"/>
          </a:p>
        </p:txBody>
      </p:sp>
      <p:sp>
        <p:nvSpPr>
          <p:cNvPr id="5" name="Rectangle 2">
            <a:extLst>
              <a:ext uri="{FF2B5EF4-FFF2-40B4-BE49-F238E27FC236}">
                <a16:creationId xmlns:a16="http://schemas.microsoft.com/office/drawing/2014/main" id="{EA130626-D8DD-BE4A-8CD1-E7A90A84C03E}"/>
              </a:ext>
            </a:extLst>
          </p:cNvPr>
          <p:cNvSpPr>
            <a:spLocks noChangeArrowheads="1"/>
          </p:cNvSpPr>
          <p:nvPr/>
        </p:nvSpPr>
        <p:spPr bwMode="auto">
          <a:xfrm flipV="1">
            <a:off x="0" y="-626149"/>
            <a:ext cx="45284580"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You are making a difference!</a:t>
            </a:r>
            <a:endParaRPr kumimoji="0" lang="en-US"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Most parish-based domestic violence outreach ministries do not interact </a:t>
            </a:r>
            <a:r>
              <a:rPr kumimoji="0" lang="en-US" altLang="en-US" sz="1200" b="0" i="1"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directly</a:t>
            </a:r>
            <a: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with survivors. </a:t>
            </a:r>
            <a:endParaRPr kumimoji="0" lang="en-US"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 a result, it is difficult to know if our efforts count. However, even seemingly little things do.</a:t>
            </a:r>
            <a:endParaRPr kumimoji="0" lang="en-US"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 share an anonymous note received from Milwaukee, Wisconsin February 19, 2019.</a:t>
            </a:r>
            <a:endParaRPr kumimoji="0" lang="en-US"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To St. Raymond de Penafort Mount Prospect, Illinois:</a:t>
            </a:r>
            <a:endParaRPr kumimoji="0" lang="en-US"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Thank you for the signs in your restrooms about</a:t>
            </a:r>
            <a:endParaRPr kumimoji="0" lang="en-US"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domestic violence. As a survivor, I know they make</a:t>
            </a:r>
            <a:endParaRPr kumimoji="0" lang="en-US"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a difference.</a:t>
            </a:r>
            <a:endParaRPr kumimoji="0" lang="en-US"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Have a blessed day!</a:t>
            </a:r>
            <a:endParaRPr kumimoji="0" lang="en-US"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“B”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4D1BF4CC-AE09-DD43-898E-CB1B27049E0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a:extLst>
              <a:ext uri="{FF2B5EF4-FFF2-40B4-BE49-F238E27FC236}">
                <a16:creationId xmlns:a16="http://schemas.microsoft.com/office/drawing/2014/main" id="{E5CB0788-0395-AA49-B32C-A232E7E6DA54}"/>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101" name="Picture 1" descr="Related image">
            <a:extLst>
              <a:ext uri="{FF2B5EF4-FFF2-40B4-BE49-F238E27FC236}">
                <a16:creationId xmlns:a16="http://schemas.microsoft.com/office/drawing/2014/main" id="{4461B6A1-E328-A74D-ACBB-2E049A18973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876800" y="5404884"/>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8">
            <a:extLst>
              <a:ext uri="{FF2B5EF4-FFF2-40B4-BE49-F238E27FC236}">
                <a16:creationId xmlns:a16="http://schemas.microsoft.com/office/drawing/2014/main" id="{BEEA9885-CB1B-7A46-B269-5B4335991F28}"/>
              </a:ext>
            </a:extLst>
          </p:cNvPr>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18956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solidFill>
                  <a:schemeClr val="accent1"/>
                </a:solidFill>
              </a:rPr>
            </a:br>
            <a:r>
              <a:rPr lang="en-US" sz="4900" dirty="0"/>
              <a:t>Keep in Mind</a:t>
            </a:r>
            <a:br>
              <a:rPr lang="en-US" sz="4900" dirty="0">
                <a:solidFill>
                  <a:schemeClr val="accent1"/>
                </a:solidFill>
              </a:rPr>
            </a:br>
            <a:endParaRPr lang="en-US" sz="4900" dirty="0">
              <a:solidFill>
                <a:srgbClr val="4F81BD"/>
              </a:solidFill>
            </a:endParaRPr>
          </a:p>
        </p:txBody>
      </p:sp>
      <p:sp>
        <p:nvSpPr>
          <p:cNvPr id="3" name="Content Placeholder 2"/>
          <p:cNvSpPr>
            <a:spLocks noGrp="1"/>
          </p:cNvSpPr>
          <p:nvPr>
            <p:ph idx="1"/>
          </p:nvPr>
        </p:nvSpPr>
        <p:spPr/>
        <p:txBody>
          <a:bodyPr/>
          <a:lstStyle/>
          <a:p>
            <a:pPr marL="914400" lvl="1" indent="-514350">
              <a:buFont typeface="Wingdings" charset="2"/>
              <a:buChar char="§"/>
            </a:pPr>
            <a:r>
              <a:rPr lang="en-US" dirty="0"/>
              <a:t>Both </a:t>
            </a:r>
            <a:r>
              <a:rPr lang="en-US" dirty="0">
                <a:solidFill>
                  <a:srgbClr val="00B050"/>
                </a:solidFill>
              </a:rPr>
              <a:t>women and men </a:t>
            </a:r>
            <a:r>
              <a:rPr lang="en-US" dirty="0"/>
              <a:t>are victims of domestic violence and dating violence.</a:t>
            </a:r>
          </a:p>
          <a:p>
            <a:pPr marL="914400" lvl="1" indent="-514350">
              <a:buFont typeface="Wingdings" charset="2"/>
              <a:buChar char="§"/>
            </a:pPr>
            <a:endParaRPr lang="en-US" dirty="0"/>
          </a:p>
          <a:p>
            <a:pPr marL="914400" lvl="1" indent="-514350">
              <a:buFont typeface="Wingdings" charset="2"/>
              <a:buChar char="§"/>
            </a:pPr>
            <a:r>
              <a:rPr lang="en-US" dirty="0"/>
              <a:t>This presentation focuses on women as victims since approximately </a:t>
            </a:r>
            <a:r>
              <a:rPr lang="en-US" dirty="0">
                <a:solidFill>
                  <a:srgbClr val="00B050"/>
                </a:solidFill>
              </a:rPr>
              <a:t>85% of victims are women</a:t>
            </a:r>
            <a:r>
              <a:rPr lang="en-US" dirty="0"/>
              <a:t>. </a:t>
            </a:r>
          </a:p>
          <a:p>
            <a:pPr marL="400050" lvl="1" indent="0">
              <a:buNone/>
            </a:pPr>
            <a:endParaRPr lang="en-US" dirty="0"/>
          </a:p>
          <a:p>
            <a:pPr marL="914400" lvl="1" indent="-514350">
              <a:buFont typeface="Wingdings" charset="2"/>
              <a:buChar char="§"/>
            </a:pPr>
            <a:r>
              <a:rPr lang="en-US" dirty="0"/>
              <a:t>Domestic violence and dating violence are </a:t>
            </a:r>
            <a:r>
              <a:rPr lang="en-US" dirty="0">
                <a:solidFill>
                  <a:srgbClr val="00B050"/>
                </a:solidFill>
              </a:rPr>
              <a:t>neve</a:t>
            </a:r>
            <a:r>
              <a:rPr lang="en-US" dirty="0">
                <a:solidFill>
                  <a:schemeClr val="accent1"/>
                </a:solidFill>
              </a:rPr>
              <a:t>r</a:t>
            </a:r>
            <a:r>
              <a:rPr lang="en-US" dirty="0"/>
              <a:t> the </a:t>
            </a:r>
            <a:r>
              <a:rPr lang="en-US" dirty="0">
                <a:solidFill>
                  <a:srgbClr val="00B050"/>
                </a:solidFill>
              </a:rPr>
              <a:t>victim’s fault</a:t>
            </a:r>
            <a:r>
              <a:rPr lang="en-US" dirty="0"/>
              <a:t>.</a:t>
            </a:r>
          </a:p>
          <a:p>
            <a:pPr marL="857250" lvl="1" indent="-457200">
              <a:buFont typeface="Wingdings" charset="2"/>
              <a:buChar char="§"/>
            </a:pPr>
            <a:endParaRPr lang="en-US" dirty="0"/>
          </a:p>
          <a:p>
            <a:pPr marL="914400" lvl="1" indent="-514350">
              <a:buFont typeface="+mj-lt"/>
              <a:buAutoNum type="arabicPeriod"/>
            </a:pPr>
            <a:endParaRPr lang="en-US" dirty="0"/>
          </a:p>
          <a:p>
            <a:pPr marL="914400" lvl="1" indent="-514350">
              <a:buFont typeface="+mj-lt"/>
              <a:buAutoNum type="arabicPeriod"/>
            </a:pPr>
            <a:endParaRPr lang="en-US" dirty="0"/>
          </a:p>
          <a:p>
            <a:pPr marL="914400" lvl="1" indent="-514350">
              <a:buFont typeface="+mj-lt"/>
              <a:buAutoNum type="arabicPeriod"/>
            </a:pPr>
            <a:endParaRPr lang="en-US" dirty="0"/>
          </a:p>
          <a:p>
            <a:pPr marL="514350" indent="-514350">
              <a:buFont typeface="+mj-lt"/>
              <a:buAutoNum type="arabicPeriod"/>
            </a:pPr>
            <a:endParaRPr lang="en-US" dirty="0"/>
          </a:p>
          <a:p>
            <a:pPr marL="914400" lvl="1"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6</a:t>
            </a:fld>
            <a:endParaRPr lang="en-US"/>
          </a:p>
        </p:txBody>
      </p:sp>
    </p:spTree>
    <p:extLst>
      <p:ext uri="{BB962C8B-B14F-4D97-AF65-F5344CB8AC3E}">
        <p14:creationId xmlns:p14="http://schemas.microsoft.com/office/powerpoint/2010/main" val="2829552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73E52-C8CE-C247-8C82-523FB1EC7485}"/>
              </a:ext>
            </a:extLst>
          </p:cNvPr>
          <p:cNvSpPr>
            <a:spLocks noGrp="1"/>
          </p:cNvSpPr>
          <p:nvPr>
            <p:ph type="title"/>
          </p:nvPr>
        </p:nvSpPr>
        <p:spPr/>
        <p:txBody>
          <a:bodyPr>
            <a:normAutofit fontScale="90000"/>
          </a:bodyPr>
          <a:lstStyle/>
          <a:p>
            <a:br>
              <a:rPr lang="en-US" dirty="0"/>
            </a:br>
            <a:r>
              <a:rPr lang="en-US" dirty="0"/>
              <a:t>Services</a:t>
            </a:r>
            <a:br>
              <a:rPr lang="en-US" dirty="0"/>
            </a:br>
            <a:endParaRPr lang="en-US" dirty="0"/>
          </a:p>
        </p:txBody>
      </p:sp>
      <p:sp>
        <p:nvSpPr>
          <p:cNvPr id="3" name="Content Placeholder 2">
            <a:extLst>
              <a:ext uri="{FF2B5EF4-FFF2-40B4-BE49-F238E27FC236}">
                <a16:creationId xmlns:a16="http://schemas.microsoft.com/office/drawing/2014/main" id="{850A63A2-0789-EA42-990C-0C373010B15D}"/>
              </a:ext>
            </a:extLst>
          </p:cNvPr>
          <p:cNvSpPr>
            <a:spLocks noGrp="1"/>
          </p:cNvSpPr>
          <p:nvPr>
            <p:ph idx="1"/>
          </p:nvPr>
        </p:nvSpPr>
        <p:spPr/>
        <p:txBody>
          <a:bodyPr/>
          <a:lstStyle/>
          <a:p>
            <a:pPr>
              <a:buFont typeface="Wingdings" pitchFamily="2" charset="2"/>
              <a:buChar char="§"/>
            </a:pPr>
            <a:r>
              <a:rPr lang="en-US" dirty="0">
                <a:solidFill>
                  <a:srgbClr val="00B050"/>
                </a:solidFill>
              </a:rPr>
              <a:t>Listen</a:t>
            </a:r>
          </a:p>
          <a:p>
            <a:pPr>
              <a:buFont typeface="Wingdings" pitchFamily="2" charset="2"/>
              <a:buChar char="§"/>
            </a:pPr>
            <a:endParaRPr lang="en-US" dirty="0"/>
          </a:p>
          <a:p>
            <a:pPr>
              <a:buFont typeface="Wingdings" pitchFamily="2" charset="2"/>
              <a:buChar char="§"/>
            </a:pPr>
            <a:r>
              <a:rPr lang="en-US" dirty="0">
                <a:solidFill>
                  <a:srgbClr val="00B050"/>
                </a:solidFill>
              </a:rPr>
              <a:t>Acknowledge</a:t>
            </a:r>
          </a:p>
          <a:p>
            <a:pPr>
              <a:buFont typeface="Wingdings" pitchFamily="2" charset="2"/>
              <a:buChar char="§"/>
            </a:pPr>
            <a:endParaRPr lang="en-US" dirty="0"/>
          </a:p>
          <a:p>
            <a:pPr>
              <a:buFont typeface="Wingdings" pitchFamily="2" charset="2"/>
              <a:buChar char="§"/>
            </a:pPr>
            <a:r>
              <a:rPr lang="en-US" dirty="0">
                <a:solidFill>
                  <a:srgbClr val="00B050"/>
                </a:solidFill>
              </a:rPr>
              <a:t>Connect</a:t>
            </a:r>
          </a:p>
        </p:txBody>
      </p:sp>
      <p:sp>
        <p:nvSpPr>
          <p:cNvPr id="4" name="Slide Number Placeholder 3">
            <a:extLst>
              <a:ext uri="{FF2B5EF4-FFF2-40B4-BE49-F238E27FC236}">
                <a16:creationId xmlns:a16="http://schemas.microsoft.com/office/drawing/2014/main" id="{1A8B76A5-C9AF-6E49-8FA9-66B3C8D18825}"/>
              </a:ext>
            </a:extLst>
          </p:cNvPr>
          <p:cNvSpPr>
            <a:spLocks noGrp="1"/>
          </p:cNvSpPr>
          <p:nvPr>
            <p:ph type="sldNum" sz="quarter" idx="12"/>
          </p:nvPr>
        </p:nvSpPr>
        <p:spPr/>
        <p:txBody>
          <a:bodyPr/>
          <a:lstStyle/>
          <a:p>
            <a:fld id="{4813C0F2-E4A7-234C-B8C5-7DB82017C726}" type="slidenum">
              <a:rPr lang="en-US" smtClean="0"/>
              <a:t>60</a:t>
            </a:fld>
            <a:endParaRPr lang="en-US"/>
          </a:p>
        </p:txBody>
      </p:sp>
    </p:spTree>
    <p:extLst>
      <p:ext uri="{BB962C8B-B14F-4D97-AF65-F5344CB8AC3E}">
        <p14:creationId xmlns:p14="http://schemas.microsoft.com/office/powerpoint/2010/main" val="31072422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sz="4000" dirty="0"/>
              <a:t>Services</a:t>
            </a:r>
            <a:br>
              <a:rPr lang="en-US" sz="3200" dirty="0"/>
            </a:br>
            <a:endParaRPr lang="en-US" dirty="0"/>
          </a:p>
        </p:txBody>
      </p:sp>
      <p:sp>
        <p:nvSpPr>
          <p:cNvPr id="3" name="Content Placeholder 2"/>
          <p:cNvSpPr>
            <a:spLocks noGrp="1"/>
          </p:cNvSpPr>
          <p:nvPr>
            <p:ph idx="1"/>
          </p:nvPr>
        </p:nvSpPr>
        <p:spPr/>
        <p:txBody>
          <a:bodyPr>
            <a:normAutofit/>
          </a:bodyPr>
          <a:lstStyle/>
          <a:p>
            <a:pPr marL="0" indent="0" algn="ctr">
              <a:buNone/>
            </a:pPr>
            <a:endParaRPr lang="en-US" sz="2000" dirty="0"/>
          </a:p>
          <a:p>
            <a:r>
              <a:rPr lang="en-US" dirty="0">
                <a:solidFill>
                  <a:srgbClr val="00B050"/>
                </a:solidFill>
              </a:rPr>
              <a:t>Identify source of immediate support at National DV Hotline 800-799-7233.</a:t>
            </a:r>
          </a:p>
          <a:p>
            <a:pPr marL="0" indent="0">
              <a:buNone/>
            </a:pPr>
            <a:endParaRPr lang="en-US" sz="2000" dirty="0">
              <a:solidFill>
                <a:srgbClr val="00B050"/>
              </a:solidFill>
            </a:endParaRPr>
          </a:p>
          <a:p>
            <a:r>
              <a:rPr lang="en-US" dirty="0"/>
              <a:t>Identify local agencies that will provide services for victims and children.</a:t>
            </a:r>
          </a:p>
          <a:p>
            <a:pPr marL="0" indent="0">
              <a:buNone/>
            </a:pPr>
            <a:endParaRPr lang="en-US" sz="2000" dirty="0"/>
          </a:p>
          <a:p>
            <a:endParaRPr lang="en-US" dirty="0">
              <a:solidFill>
                <a:srgbClr val="00B050"/>
              </a:solidFill>
            </a:endParaRPr>
          </a:p>
        </p:txBody>
      </p:sp>
      <p:sp>
        <p:nvSpPr>
          <p:cNvPr id="4" name="Slide Number Placeholder 3"/>
          <p:cNvSpPr>
            <a:spLocks noGrp="1"/>
          </p:cNvSpPr>
          <p:nvPr>
            <p:ph type="sldNum" sz="quarter" idx="12"/>
          </p:nvPr>
        </p:nvSpPr>
        <p:spPr/>
        <p:txBody>
          <a:bodyPr/>
          <a:lstStyle/>
          <a:p>
            <a:fld id="{4813C0F2-E4A7-234C-B8C5-7DB82017C726}" type="slidenum">
              <a:rPr lang="en-US" smtClean="0"/>
              <a:t>61</a:t>
            </a:fld>
            <a:endParaRPr lang="en-US"/>
          </a:p>
        </p:txBody>
      </p:sp>
      <p:sp>
        <p:nvSpPr>
          <p:cNvPr id="5" name="Rectangle 4"/>
          <p:cNvSpPr/>
          <p:nvPr/>
        </p:nvSpPr>
        <p:spPr>
          <a:xfrm>
            <a:off x="286603" y="8270543"/>
            <a:ext cx="7246960" cy="523220"/>
          </a:xfrm>
          <a:prstGeom prst="rect">
            <a:avLst/>
          </a:prstGeom>
        </p:spPr>
        <p:txBody>
          <a:bodyPr wrap="square">
            <a:spAutoFit/>
          </a:bodyPr>
          <a:lstStyle/>
          <a:p>
            <a:pPr lvl="2"/>
            <a:r>
              <a:rPr lang="en-US" sz="2800" dirty="0"/>
              <a:t>Candidate interview and selection</a:t>
            </a:r>
          </a:p>
        </p:txBody>
      </p:sp>
    </p:spTree>
    <p:extLst>
      <p:ext uri="{BB962C8B-B14F-4D97-AF65-F5344CB8AC3E}">
        <p14:creationId xmlns:p14="http://schemas.microsoft.com/office/powerpoint/2010/main" val="17068761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Services</a:t>
            </a:r>
          </a:p>
        </p:txBody>
      </p:sp>
      <p:sp>
        <p:nvSpPr>
          <p:cNvPr id="3" name="Content Placeholder 2"/>
          <p:cNvSpPr>
            <a:spLocks noGrp="1"/>
          </p:cNvSpPr>
          <p:nvPr>
            <p:ph idx="1"/>
          </p:nvPr>
        </p:nvSpPr>
        <p:spPr/>
        <p:txBody>
          <a:bodyPr>
            <a:normAutofit fontScale="92500" lnSpcReduction="10000"/>
          </a:bodyPr>
          <a:lstStyle/>
          <a:p>
            <a:pPr lvl="1">
              <a:buFont typeface="Wingdings" charset="2"/>
              <a:buChar char="§"/>
            </a:pPr>
            <a:r>
              <a:rPr lang="en-US" sz="3200" dirty="0"/>
              <a:t>Services provide support, healing and a path to freedom. </a:t>
            </a:r>
            <a:endParaRPr lang="en-US" sz="2000" dirty="0"/>
          </a:p>
          <a:p>
            <a:pPr marL="457200" lvl="1" indent="0">
              <a:buNone/>
            </a:pPr>
            <a:endParaRPr lang="en-US" sz="2000" dirty="0"/>
          </a:p>
          <a:p>
            <a:pPr marL="457200" lvl="1" indent="0">
              <a:buNone/>
            </a:pPr>
            <a:r>
              <a:rPr lang="en-US" sz="3200" dirty="0">
                <a:solidFill>
                  <a:srgbClr val="00B050"/>
                </a:solidFill>
              </a:rPr>
              <a:t>Get professionals involved with your ministry</a:t>
            </a:r>
            <a:r>
              <a:rPr lang="en-US" sz="3200" dirty="0"/>
              <a:t>.</a:t>
            </a:r>
          </a:p>
          <a:p>
            <a:pPr marL="457200" lvl="1" indent="0">
              <a:buNone/>
            </a:pPr>
            <a:endParaRPr lang="en-US" sz="2000" dirty="0"/>
          </a:p>
          <a:p>
            <a:pPr lvl="2">
              <a:buFont typeface="Arial" charset="0"/>
              <a:buChar char="•"/>
            </a:pPr>
            <a:r>
              <a:rPr lang="en-US" sz="3200" dirty="0"/>
              <a:t>Support Groups and Counseling </a:t>
            </a:r>
          </a:p>
          <a:p>
            <a:pPr lvl="2">
              <a:buFont typeface="Arial" charset="0"/>
              <a:buChar char="•"/>
            </a:pPr>
            <a:r>
              <a:rPr lang="en-US" sz="3200" dirty="0"/>
              <a:t>Orders of Protection</a:t>
            </a:r>
          </a:p>
          <a:p>
            <a:pPr lvl="2">
              <a:buFont typeface="Arial" charset="0"/>
              <a:buChar char="•"/>
            </a:pPr>
            <a:r>
              <a:rPr lang="en-US" sz="3200" dirty="0"/>
              <a:t>Safety Planning</a:t>
            </a:r>
          </a:p>
          <a:p>
            <a:pPr marL="1371600" lvl="2" indent="-514350">
              <a:buFont typeface="+mj-lt"/>
              <a:buAutoNum type="arabicPeriod"/>
            </a:pPr>
            <a:endParaRPr lang="en-US" sz="2800" dirty="0"/>
          </a:p>
          <a:p>
            <a:pPr marL="857250" lvl="2" indent="0" algn="ctr">
              <a:buNone/>
            </a:pPr>
            <a:r>
              <a:rPr lang="en-US" sz="2800" dirty="0">
                <a:solidFill>
                  <a:srgbClr val="0070C0"/>
                </a:solidFill>
              </a:rPr>
              <a:t>Please see appendix for additional information.</a:t>
            </a:r>
          </a:p>
          <a:p>
            <a:pPr lvl="1">
              <a:buFont typeface="Wingdings" charset="2"/>
              <a:buChar char="§"/>
            </a:pPr>
            <a:endParaRPr lang="en-US" sz="3200" dirty="0"/>
          </a:p>
          <a:p>
            <a:pPr lvl="1">
              <a:buFont typeface="Wingdings" charset="2"/>
              <a:buChar char="§"/>
            </a:pPr>
            <a:endParaRPr lang="en-US" sz="3200" dirty="0"/>
          </a:p>
          <a:p>
            <a:pPr lvl="1">
              <a:buFont typeface="Wingdings" charset="2"/>
              <a:buChar char="§"/>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62</a:t>
            </a:fld>
            <a:endParaRPr lang="en-US"/>
          </a:p>
        </p:txBody>
      </p:sp>
    </p:spTree>
    <p:extLst>
      <p:ext uri="{BB962C8B-B14F-4D97-AF65-F5344CB8AC3E}">
        <p14:creationId xmlns:p14="http://schemas.microsoft.com/office/powerpoint/2010/main" val="14270119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Prevention</a:t>
            </a:r>
          </a:p>
        </p:txBody>
      </p:sp>
      <p:sp>
        <p:nvSpPr>
          <p:cNvPr id="3" name="Content Placeholder 2"/>
          <p:cNvSpPr>
            <a:spLocks noGrp="1"/>
          </p:cNvSpPr>
          <p:nvPr>
            <p:ph idx="1"/>
          </p:nvPr>
        </p:nvSpPr>
        <p:spPr/>
        <p:txBody>
          <a:bodyPr>
            <a:normAutofit/>
          </a:bodyPr>
          <a:lstStyle/>
          <a:p>
            <a:pPr lvl="2">
              <a:buFont typeface="Arial" charset="0"/>
              <a:buChar char="•"/>
            </a:pPr>
            <a:r>
              <a:rPr lang="en-US" dirty="0">
                <a:solidFill>
                  <a:srgbClr val="00B050"/>
                </a:solidFill>
              </a:rPr>
              <a:t>Build Awareness</a:t>
            </a:r>
            <a:r>
              <a:rPr lang="en-US" dirty="0">
                <a:solidFill>
                  <a:schemeClr val="accent1"/>
                </a:solidFill>
              </a:rPr>
              <a:t>. </a:t>
            </a:r>
            <a:r>
              <a:rPr lang="en-US" dirty="0"/>
              <a:t>Know the dynamics of dating violence–its warning signs and stop signs.</a:t>
            </a:r>
          </a:p>
          <a:p>
            <a:pPr lvl="2">
              <a:buFont typeface="Arial" charset="0"/>
              <a:buChar char="•"/>
            </a:pPr>
            <a:endParaRPr lang="en-US" dirty="0">
              <a:solidFill>
                <a:srgbClr val="00B050"/>
              </a:solidFill>
            </a:endParaRPr>
          </a:p>
          <a:p>
            <a:pPr lvl="2">
              <a:buFont typeface="Arial" charset="0"/>
              <a:buChar char="•"/>
            </a:pPr>
            <a:r>
              <a:rPr lang="en-US" dirty="0">
                <a:solidFill>
                  <a:srgbClr val="00B050"/>
                </a:solidFill>
              </a:rPr>
              <a:t>Identify Support Services</a:t>
            </a:r>
            <a:r>
              <a:rPr lang="en-US" dirty="0">
                <a:solidFill>
                  <a:schemeClr val="accent1"/>
                </a:solidFill>
              </a:rPr>
              <a:t>. </a:t>
            </a:r>
            <a:r>
              <a:rPr lang="en-US" dirty="0"/>
              <a:t>Help is available to prevent further hurt and unhappiness. Consult an adult they trust.</a:t>
            </a:r>
          </a:p>
          <a:p>
            <a:pPr lvl="2">
              <a:buFont typeface="Arial" charset="0"/>
              <a:buChar char="•"/>
            </a:pPr>
            <a:endParaRPr lang="en-US" dirty="0"/>
          </a:p>
          <a:p>
            <a:pPr lvl="2">
              <a:buFont typeface="Arial" charset="0"/>
              <a:buChar char="•"/>
            </a:pPr>
            <a:r>
              <a:rPr lang="en-US" dirty="0">
                <a:solidFill>
                  <a:srgbClr val="00B050"/>
                </a:solidFill>
              </a:rPr>
              <a:t>Urge Action</a:t>
            </a:r>
            <a:r>
              <a:rPr lang="en-US" dirty="0"/>
              <a:t>.</a:t>
            </a:r>
            <a:r>
              <a:rPr lang="en-US" dirty="0">
                <a:solidFill>
                  <a:schemeClr val="accent1"/>
                </a:solidFill>
              </a:rPr>
              <a:t> </a:t>
            </a:r>
            <a:r>
              <a:rPr lang="en-US" dirty="0"/>
              <a:t>Get out of an unhealthy relationship immediately. </a:t>
            </a:r>
          </a:p>
          <a:p>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63</a:t>
            </a:fld>
            <a:endParaRPr lang="en-US"/>
          </a:p>
        </p:txBody>
      </p:sp>
    </p:spTree>
    <p:extLst>
      <p:ext uri="{BB962C8B-B14F-4D97-AF65-F5344CB8AC3E}">
        <p14:creationId xmlns:p14="http://schemas.microsoft.com/office/powerpoint/2010/main" val="14570595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Prevention </a:t>
            </a:r>
            <a:endParaRPr lang="en-US" dirty="0"/>
          </a:p>
        </p:txBody>
      </p:sp>
      <p:sp>
        <p:nvSpPr>
          <p:cNvPr id="3" name="Content Placeholder 2"/>
          <p:cNvSpPr>
            <a:spLocks noGrp="1"/>
          </p:cNvSpPr>
          <p:nvPr>
            <p:ph idx="1"/>
          </p:nvPr>
        </p:nvSpPr>
        <p:spPr/>
        <p:txBody>
          <a:bodyPr>
            <a:normAutofit/>
          </a:bodyPr>
          <a:lstStyle/>
          <a:p>
            <a:pPr marL="342900" lvl="2" indent="-342900"/>
            <a:endParaRPr lang="en-US" sz="2000" dirty="0">
              <a:solidFill>
                <a:srgbClr val="00B050"/>
              </a:solidFill>
            </a:endParaRPr>
          </a:p>
          <a:p>
            <a:pPr marL="342900" lvl="2" indent="-342900"/>
            <a:r>
              <a:rPr lang="en-US" sz="3200" dirty="0"/>
              <a:t>Love is Respect at 1.866.331.9474 or online </a:t>
            </a:r>
            <a:r>
              <a:rPr lang="en-US" sz="3200" dirty="0">
                <a:solidFill>
                  <a:srgbClr val="0070C0"/>
                </a:solidFill>
                <a:hlinkClick r:id="rId3">
                  <a:extLst>
                    <a:ext uri="{A12FA001-AC4F-418D-AE19-62706E023703}">
                      <ahyp:hlinkClr xmlns:ahyp="http://schemas.microsoft.com/office/drawing/2018/hyperlinkcolor" val="tx"/>
                    </a:ext>
                  </a:extLst>
                </a:hlinkClick>
              </a:rPr>
              <a:t>www.loveisrespect.org</a:t>
            </a:r>
            <a:r>
              <a:rPr lang="en-US" sz="3200" dirty="0">
                <a:solidFill>
                  <a:srgbClr val="0070C0"/>
                </a:solidFill>
              </a:rPr>
              <a:t>. Text: “Loveis</a:t>
            </a:r>
            <a:r>
              <a:rPr lang="en-US" sz="3200">
                <a:solidFill>
                  <a:srgbClr val="0070C0"/>
                </a:solidFill>
              </a:rPr>
              <a:t>” at </a:t>
            </a:r>
            <a:r>
              <a:rPr lang="en-US" sz="3200" dirty="0">
                <a:solidFill>
                  <a:srgbClr val="0070C0"/>
                </a:solidFill>
              </a:rPr>
              <a:t>1.866.331-9474. (Temporary. Check website.)</a:t>
            </a:r>
          </a:p>
          <a:p>
            <a:pPr marL="342900" lvl="2" indent="-342900"/>
            <a:endParaRPr lang="en-US" sz="3200" dirty="0">
              <a:solidFill>
                <a:srgbClr val="00B050"/>
              </a:solidFill>
            </a:endParaRPr>
          </a:p>
          <a:p>
            <a:pPr marL="342900" lvl="2" indent="-342900"/>
            <a:r>
              <a:rPr lang="en-US" sz="3200" dirty="0">
                <a:solidFill>
                  <a:srgbClr val="00B050"/>
                </a:solidFill>
              </a:rPr>
              <a:t>National Domestic Violence Hotline at 800-799-7233</a:t>
            </a:r>
          </a:p>
          <a:p>
            <a:pPr marL="0" lvl="2" indent="0">
              <a:buNone/>
            </a:pPr>
            <a:endParaRPr lang="en-US" sz="3200" dirty="0">
              <a:solidFill>
                <a:srgbClr val="00B050"/>
              </a:solidFill>
            </a:endParaRPr>
          </a:p>
          <a:p>
            <a:pPr marL="342900" lvl="2" indent="-342900"/>
            <a:endParaRPr lang="en-US" sz="3200" dirty="0">
              <a:solidFill>
                <a:srgbClr val="0070C0"/>
              </a:solidFill>
            </a:endParaRPr>
          </a:p>
          <a:p>
            <a:pPr marL="0" indent="0">
              <a:buNone/>
            </a:pPr>
            <a:endParaRPr lang="en-US" sz="2200" dirty="0"/>
          </a:p>
        </p:txBody>
      </p:sp>
      <p:sp>
        <p:nvSpPr>
          <p:cNvPr id="4" name="Slide Number Placeholder 3"/>
          <p:cNvSpPr>
            <a:spLocks noGrp="1"/>
          </p:cNvSpPr>
          <p:nvPr>
            <p:ph type="sldNum" sz="quarter" idx="12"/>
          </p:nvPr>
        </p:nvSpPr>
        <p:spPr/>
        <p:txBody>
          <a:bodyPr/>
          <a:lstStyle/>
          <a:p>
            <a:fld id="{4813C0F2-E4A7-234C-B8C5-7DB82017C726}" type="slidenum">
              <a:rPr lang="en-US" smtClean="0"/>
              <a:t>64</a:t>
            </a:fld>
            <a:endParaRPr lang="en-US"/>
          </a:p>
        </p:txBody>
      </p:sp>
    </p:spTree>
    <p:extLst>
      <p:ext uri="{BB962C8B-B14F-4D97-AF65-F5344CB8AC3E}">
        <p14:creationId xmlns:p14="http://schemas.microsoft.com/office/powerpoint/2010/main" val="25265185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Prevention</a:t>
            </a:r>
          </a:p>
        </p:txBody>
      </p:sp>
      <p:sp>
        <p:nvSpPr>
          <p:cNvPr id="3" name="Content Placeholder 2"/>
          <p:cNvSpPr>
            <a:spLocks noGrp="1"/>
          </p:cNvSpPr>
          <p:nvPr>
            <p:ph idx="1"/>
          </p:nvPr>
        </p:nvSpPr>
        <p:spPr/>
        <p:txBody>
          <a:bodyPr>
            <a:normAutofit lnSpcReduction="10000"/>
          </a:bodyPr>
          <a:lstStyle/>
          <a:p>
            <a:pPr lvl="1">
              <a:buFont typeface="Wingdings" charset="2"/>
              <a:buChar char="§"/>
            </a:pPr>
            <a:r>
              <a:rPr lang="en-US" sz="3200" dirty="0">
                <a:solidFill>
                  <a:srgbClr val="00B050"/>
                </a:solidFill>
              </a:rPr>
              <a:t>CDC Dating Matters Curriculum</a:t>
            </a:r>
            <a:r>
              <a:rPr lang="en-US" sz="3200" dirty="0"/>
              <a:t>:  Promotes Healthy Teen Dating Relationships</a:t>
            </a:r>
          </a:p>
          <a:p>
            <a:pPr marL="457200" lvl="1" indent="0" algn="ctr">
              <a:buNone/>
            </a:pPr>
            <a:endParaRPr lang="en-US" sz="1800" dirty="0"/>
          </a:p>
          <a:p>
            <a:pPr marL="457200" lvl="1" indent="0" algn="ctr">
              <a:buNone/>
            </a:pPr>
            <a:endParaRPr lang="en-US" sz="1800" dirty="0"/>
          </a:p>
          <a:p>
            <a:pPr lvl="2"/>
            <a:r>
              <a:rPr lang="en-US" sz="3000" dirty="0"/>
              <a:t>Instruction: Grades 6, 7 &amp; 8</a:t>
            </a:r>
          </a:p>
          <a:p>
            <a:pPr lvl="2"/>
            <a:r>
              <a:rPr lang="en-US" sz="2800" dirty="0"/>
              <a:t>Demonstration Project: 2013 – 2018</a:t>
            </a:r>
          </a:p>
          <a:p>
            <a:pPr lvl="2"/>
            <a:r>
              <a:rPr lang="en-US" sz="2800" dirty="0"/>
              <a:t>Available: September 2019</a:t>
            </a:r>
          </a:p>
          <a:p>
            <a:pPr lvl="2"/>
            <a:r>
              <a:rPr lang="en-US" sz="2800" dirty="0"/>
              <a:t>ACDVO Pilot: 2020</a:t>
            </a:r>
          </a:p>
          <a:p>
            <a:pPr lvl="2"/>
            <a:endParaRPr lang="en-US" sz="3000" dirty="0"/>
          </a:p>
          <a:p>
            <a:pPr marL="857250" lvl="2" indent="0">
              <a:buNone/>
            </a:pPr>
            <a:r>
              <a:rPr lang="en-US" sz="1400" dirty="0"/>
              <a:t>Centers for Disease Control and Prevention (CDC) Dating Matters Curriculum, </a:t>
            </a:r>
            <a:r>
              <a:rPr lang="en-US" sz="1400" dirty="0">
                <a:hlinkClick r:id="rId3"/>
              </a:rPr>
              <a:t>http://www.cdc.gov/violenceprevention/datingmatters/index.html</a:t>
            </a:r>
            <a:endParaRPr lang="en-US" sz="1400" dirty="0"/>
          </a:p>
          <a:p>
            <a:pPr marL="857250" lvl="2" indent="0">
              <a:buNone/>
            </a:pPr>
            <a:endParaRPr lang="en-US" sz="1400" dirty="0"/>
          </a:p>
          <a:p>
            <a:pPr marL="857250" lvl="2" indent="0">
              <a:buNone/>
            </a:pPr>
            <a:endParaRPr lang="en-US" sz="1400" dirty="0"/>
          </a:p>
          <a:p>
            <a:pPr lvl="1">
              <a:buFont typeface="Wingdings" charset="2"/>
              <a:buChar char="§"/>
            </a:pPr>
            <a:endParaRPr lang="en-US" sz="3200" dirty="0"/>
          </a:p>
          <a:p>
            <a:pPr marL="457200" lvl="1" indent="0">
              <a:buNone/>
            </a:pPr>
            <a:endParaRPr lang="en-US" sz="3200" dirty="0"/>
          </a:p>
          <a:p>
            <a:pPr lvl="2"/>
            <a:endParaRPr lang="en-US" dirty="0"/>
          </a:p>
          <a:p>
            <a:pPr marL="914400" lvl="2" indent="0">
              <a:buNone/>
            </a:pPr>
            <a:endParaRPr lang="en-US" sz="2800" dirty="0"/>
          </a:p>
          <a:p>
            <a:pPr lvl="2"/>
            <a:endParaRPr lang="en-US" sz="2800" dirty="0"/>
          </a:p>
          <a:p>
            <a:pPr marL="914400" lvl="2" indent="0">
              <a:buNone/>
            </a:pPr>
            <a:endParaRPr lang="en-US" sz="2800" dirty="0"/>
          </a:p>
          <a:p>
            <a:pPr lvl="2"/>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65</a:t>
            </a:fld>
            <a:endParaRPr lang="en-US"/>
          </a:p>
        </p:txBody>
      </p:sp>
    </p:spTree>
    <p:extLst>
      <p:ext uri="{BB962C8B-B14F-4D97-AF65-F5344CB8AC3E}">
        <p14:creationId xmlns:p14="http://schemas.microsoft.com/office/powerpoint/2010/main" val="2692692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Prevention</a:t>
            </a:r>
          </a:p>
        </p:txBody>
      </p:sp>
      <p:sp>
        <p:nvSpPr>
          <p:cNvPr id="3" name="Content Placeholder 2"/>
          <p:cNvSpPr>
            <a:spLocks noGrp="1"/>
          </p:cNvSpPr>
          <p:nvPr>
            <p:ph idx="1"/>
          </p:nvPr>
        </p:nvSpPr>
        <p:spPr/>
        <p:txBody>
          <a:bodyPr>
            <a:normAutofit lnSpcReduction="10000"/>
          </a:bodyPr>
          <a:lstStyle/>
          <a:p>
            <a:pPr lvl="1">
              <a:buFont typeface="Wingdings" charset="2"/>
              <a:buChar char="§"/>
            </a:pPr>
            <a:r>
              <a:rPr lang="en-US" sz="3200" dirty="0"/>
              <a:t>Best Solution – A Healthy Relationship:</a:t>
            </a:r>
          </a:p>
          <a:p>
            <a:pPr lvl="2"/>
            <a:r>
              <a:rPr lang="en-US" sz="3200" dirty="0">
                <a:solidFill>
                  <a:srgbClr val="00B050"/>
                </a:solidFill>
              </a:rPr>
              <a:t>Trust</a:t>
            </a:r>
          </a:p>
          <a:p>
            <a:pPr lvl="2"/>
            <a:r>
              <a:rPr lang="en-US" sz="3200" dirty="0">
                <a:solidFill>
                  <a:srgbClr val="00B050"/>
                </a:solidFill>
              </a:rPr>
              <a:t>Mutual respect</a:t>
            </a:r>
          </a:p>
          <a:p>
            <a:pPr lvl="2"/>
            <a:r>
              <a:rPr lang="en-US" sz="3200" dirty="0">
                <a:solidFill>
                  <a:srgbClr val="00B050"/>
                </a:solidFill>
              </a:rPr>
              <a:t>Shared decision-making</a:t>
            </a:r>
          </a:p>
          <a:p>
            <a:pPr lvl="2"/>
            <a:r>
              <a:rPr lang="en-US" sz="3200" dirty="0">
                <a:solidFill>
                  <a:srgbClr val="00B050"/>
                </a:solidFill>
              </a:rPr>
              <a:t>Honesty</a:t>
            </a:r>
          </a:p>
          <a:p>
            <a:pPr lvl="2"/>
            <a:r>
              <a:rPr lang="en-US" sz="3200" dirty="0">
                <a:solidFill>
                  <a:srgbClr val="00B050"/>
                </a:solidFill>
              </a:rPr>
              <a:t>Compromise</a:t>
            </a:r>
          </a:p>
          <a:p>
            <a:pPr lvl="2"/>
            <a:r>
              <a:rPr lang="en-US" sz="3200" dirty="0">
                <a:solidFill>
                  <a:srgbClr val="00B050"/>
                </a:solidFill>
              </a:rPr>
              <a:t>Fighting fair</a:t>
            </a:r>
          </a:p>
          <a:p>
            <a:pPr lvl="2"/>
            <a:r>
              <a:rPr lang="en-US" sz="3200" dirty="0">
                <a:solidFill>
                  <a:srgbClr val="00B050"/>
                </a:solidFill>
              </a:rPr>
              <a:t>Empathy</a:t>
            </a:r>
          </a:p>
          <a:p>
            <a:pPr lvl="2"/>
            <a:endParaRPr lang="en-US" dirty="0"/>
          </a:p>
          <a:p>
            <a:pPr lvl="2"/>
            <a:endParaRPr lang="en-US" sz="2800" dirty="0"/>
          </a:p>
          <a:p>
            <a:pPr marL="457200" lvl="1" indent="0" algn="r">
              <a:buNone/>
            </a:pPr>
            <a:endParaRPr lang="en-US" sz="1400" dirty="0"/>
          </a:p>
          <a:p>
            <a:pPr lvl="2"/>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66</a:t>
            </a:fld>
            <a:endParaRPr lang="en-US"/>
          </a:p>
        </p:txBody>
      </p:sp>
    </p:spTree>
    <p:extLst>
      <p:ext uri="{BB962C8B-B14F-4D97-AF65-F5344CB8AC3E}">
        <p14:creationId xmlns:p14="http://schemas.microsoft.com/office/powerpoint/2010/main" val="41800279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Prevention</a:t>
            </a:r>
          </a:p>
        </p:txBody>
      </p:sp>
      <p:sp>
        <p:nvSpPr>
          <p:cNvPr id="3" name="Content Placeholder 2"/>
          <p:cNvSpPr>
            <a:spLocks noGrp="1"/>
          </p:cNvSpPr>
          <p:nvPr>
            <p:ph idx="1"/>
          </p:nvPr>
        </p:nvSpPr>
        <p:spPr/>
        <p:txBody>
          <a:bodyPr>
            <a:normAutofit lnSpcReduction="10000"/>
          </a:bodyPr>
          <a:lstStyle/>
          <a:p>
            <a:pPr lvl="1">
              <a:buFont typeface="Wingdings" charset="2"/>
              <a:buChar char="§"/>
            </a:pPr>
            <a:r>
              <a:rPr lang="en-US" sz="3500" dirty="0"/>
              <a:t>Best Solution – A Healthy Relationship</a:t>
            </a:r>
            <a:r>
              <a:rPr lang="en-US" sz="3500" dirty="0">
                <a:solidFill>
                  <a:srgbClr val="4F81BD"/>
                </a:solidFill>
              </a:rPr>
              <a:t>:</a:t>
            </a:r>
          </a:p>
          <a:p>
            <a:pPr lvl="2"/>
            <a:r>
              <a:rPr lang="en-US" sz="3600" dirty="0">
                <a:solidFill>
                  <a:srgbClr val="00B050"/>
                </a:solidFill>
              </a:rPr>
              <a:t>Nonviolent</a:t>
            </a:r>
            <a:r>
              <a:rPr lang="en-US" sz="3600" dirty="0"/>
              <a:t> </a:t>
            </a:r>
            <a:r>
              <a:rPr lang="en-US" sz="3600" dirty="0">
                <a:solidFill>
                  <a:srgbClr val="00B050"/>
                </a:solidFill>
              </a:rPr>
              <a:t>conflict resolution</a:t>
            </a:r>
          </a:p>
          <a:p>
            <a:pPr lvl="2"/>
            <a:r>
              <a:rPr lang="en-US" sz="3600" dirty="0">
                <a:solidFill>
                  <a:srgbClr val="00B050"/>
                </a:solidFill>
              </a:rPr>
              <a:t>Ability to negotiate</a:t>
            </a:r>
            <a:r>
              <a:rPr lang="en-US" sz="3600" dirty="0"/>
              <a:t> </a:t>
            </a:r>
          </a:p>
          <a:p>
            <a:pPr lvl="2"/>
            <a:r>
              <a:rPr lang="en-US" sz="3600" dirty="0">
                <a:solidFill>
                  <a:srgbClr val="00B050"/>
                </a:solidFill>
              </a:rPr>
              <a:t>Open and honest communication</a:t>
            </a:r>
          </a:p>
          <a:p>
            <a:pPr lvl="2"/>
            <a:r>
              <a:rPr lang="en-US" sz="3600" dirty="0">
                <a:solidFill>
                  <a:srgbClr val="00B050"/>
                </a:solidFill>
              </a:rPr>
              <a:t>Shared decision making</a:t>
            </a:r>
          </a:p>
          <a:p>
            <a:pPr lvl="2"/>
            <a:r>
              <a:rPr lang="en-US" sz="3600" dirty="0">
                <a:solidFill>
                  <a:srgbClr val="00B050"/>
                </a:solidFill>
              </a:rPr>
              <a:t>Right to autonomy</a:t>
            </a:r>
          </a:p>
          <a:p>
            <a:pPr lvl="2"/>
            <a:r>
              <a:rPr lang="en-US" sz="3600" dirty="0">
                <a:solidFill>
                  <a:srgbClr val="00B050"/>
                </a:solidFill>
              </a:rPr>
              <a:t>Individuality</a:t>
            </a:r>
          </a:p>
          <a:p>
            <a:pPr marL="914400" lvl="2" indent="0">
              <a:buNone/>
            </a:pPr>
            <a:endParaRPr lang="en-US" sz="2800" dirty="0"/>
          </a:p>
          <a:p>
            <a:pPr marL="914400" lvl="2" indent="0">
              <a:buNone/>
            </a:pPr>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67</a:t>
            </a:fld>
            <a:endParaRPr lang="en-US"/>
          </a:p>
        </p:txBody>
      </p:sp>
    </p:spTree>
    <p:extLst>
      <p:ext uri="{BB962C8B-B14F-4D97-AF65-F5344CB8AC3E}">
        <p14:creationId xmlns:p14="http://schemas.microsoft.com/office/powerpoint/2010/main" val="32945524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F5EA6-6A5A-3842-B9CB-A1BF3E29A790}"/>
              </a:ext>
            </a:extLst>
          </p:cNvPr>
          <p:cNvSpPr>
            <a:spLocks noGrp="1"/>
          </p:cNvSpPr>
          <p:nvPr>
            <p:ph type="title"/>
          </p:nvPr>
        </p:nvSpPr>
        <p:spPr/>
        <p:txBody>
          <a:bodyPr>
            <a:normAutofit fontScale="90000"/>
          </a:bodyPr>
          <a:lstStyle/>
          <a:p>
            <a:br>
              <a:rPr lang="en-US" dirty="0"/>
            </a:br>
            <a:br>
              <a:rPr lang="en-US" dirty="0"/>
            </a:br>
            <a:r>
              <a:rPr lang="en-US" dirty="0"/>
              <a:t>– The Basics –</a:t>
            </a:r>
            <a:br>
              <a:rPr lang="en-US" dirty="0"/>
            </a:br>
            <a:br>
              <a:rPr lang="en-US" dirty="0"/>
            </a:br>
            <a:endParaRPr lang="en-US" dirty="0">
              <a:solidFill>
                <a:srgbClr val="00B050"/>
              </a:solidFill>
            </a:endParaRPr>
          </a:p>
        </p:txBody>
      </p:sp>
      <p:sp>
        <p:nvSpPr>
          <p:cNvPr id="3" name="Content Placeholder 2">
            <a:extLst>
              <a:ext uri="{FF2B5EF4-FFF2-40B4-BE49-F238E27FC236}">
                <a16:creationId xmlns:a16="http://schemas.microsoft.com/office/drawing/2014/main" id="{0341E59A-29BE-7B4C-B1D3-B5DA37B762BA}"/>
              </a:ext>
            </a:extLst>
          </p:cNvPr>
          <p:cNvSpPr>
            <a:spLocks noGrp="1"/>
          </p:cNvSpPr>
          <p:nvPr>
            <p:ph idx="1"/>
          </p:nvPr>
        </p:nvSpPr>
        <p:spPr/>
        <p:txBody>
          <a:bodyPr/>
          <a:lstStyle/>
          <a:p>
            <a:pPr marL="514350" lvl="0" indent="-514350">
              <a:buFont typeface="+mj-lt"/>
              <a:buAutoNum type="arabicPeriod"/>
            </a:pPr>
            <a:r>
              <a:rPr lang="en-US" dirty="0"/>
              <a:t>Establish a Relationship with Local DV Agency</a:t>
            </a:r>
          </a:p>
          <a:p>
            <a:pPr marL="514350" lvl="0" indent="-514350">
              <a:buFont typeface="+mj-lt"/>
              <a:buAutoNum type="arabicPeriod"/>
            </a:pPr>
            <a:r>
              <a:rPr lang="en-US" dirty="0"/>
              <a:t>Put DV Hotline Number in Your Cell Phone</a:t>
            </a:r>
          </a:p>
          <a:p>
            <a:pPr marL="514350" lvl="0" indent="-514350">
              <a:buFont typeface="+mj-lt"/>
              <a:buAutoNum type="arabicPeriod"/>
            </a:pPr>
            <a:r>
              <a:rPr lang="en-US" dirty="0"/>
              <a:t>Provide Bulletin Information</a:t>
            </a:r>
          </a:p>
          <a:p>
            <a:pPr marL="514350" lvl="0" indent="-514350">
              <a:buFont typeface="+mj-lt"/>
              <a:buAutoNum type="arabicPeriod"/>
            </a:pPr>
            <a:r>
              <a:rPr lang="en-US" dirty="0"/>
              <a:t>Link Parish Website to ACDVO Website</a:t>
            </a:r>
          </a:p>
          <a:p>
            <a:pPr marL="514350" lvl="0" indent="-514350">
              <a:buFont typeface="+mj-lt"/>
              <a:buAutoNum type="arabicPeriod"/>
            </a:pPr>
            <a:r>
              <a:rPr lang="en-US" dirty="0"/>
              <a:t>Provide DV Service Support Information to Parish Front Desk </a:t>
            </a:r>
          </a:p>
          <a:p>
            <a:pPr marL="0" indent="0">
              <a:buNone/>
            </a:pPr>
            <a:endParaRPr lang="en-US" dirty="0"/>
          </a:p>
        </p:txBody>
      </p:sp>
      <p:sp>
        <p:nvSpPr>
          <p:cNvPr id="4" name="Slide Number Placeholder 3">
            <a:extLst>
              <a:ext uri="{FF2B5EF4-FFF2-40B4-BE49-F238E27FC236}">
                <a16:creationId xmlns:a16="http://schemas.microsoft.com/office/drawing/2014/main" id="{DDDFE12F-BC8D-9C4A-B053-8A3471533E6B}"/>
              </a:ext>
            </a:extLst>
          </p:cNvPr>
          <p:cNvSpPr>
            <a:spLocks noGrp="1"/>
          </p:cNvSpPr>
          <p:nvPr>
            <p:ph type="sldNum" sz="quarter" idx="12"/>
          </p:nvPr>
        </p:nvSpPr>
        <p:spPr/>
        <p:txBody>
          <a:bodyPr/>
          <a:lstStyle/>
          <a:p>
            <a:fld id="{4813C0F2-E4A7-234C-B8C5-7DB82017C726}" type="slidenum">
              <a:rPr lang="en-US" smtClean="0"/>
              <a:t>68</a:t>
            </a:fld>
            <a:endParaRPr lang="en-US"/>
          </a:p>
        </p:txBody>
      </p:sp>
    </p:spTree>
    <p:extLst>
      <p:ext uri="{BB962C8B-B14F-4D97-AF65-F5344CB8AC3E}">
        <p14:creationId xmlns:p14="http://schemas.microsoft.com/office/powerpoint/2010/main" val="23495437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8F9E29-2DEB-EE4C-B010-9DF02DCAB591}"/>
              </a:ext>
            </a:extLst>
          </p:cNvPr>
          <p:cNvSpPr>
            <a:spLocks noGrp="1"/>
          </p:cNvSpPr>
          <p:nvPr>
            <p:ph type="sldNum" sz="quarter" idx="12"/>
          </p:nvPr>
        </p:nvSpPr>
        <p:spPr/>
        <p:txBody>
          <a:bodyPr/>
          <a:lstStyle/>
          <a:p>
            <a:fld id="{4813C0F2-E4A7-234C-B8C5-7DB82017C726}" type="slidenum">
              <a:rPr lang="en-US" smtClean="0"/>
              <a:t>69</a:t>
            </a:fld>
            <a:endParaRPr lang="en-US"/>
          </a:p>
        </p:txBody>
      </p:sp>
      <p:graphicFrame>
        <p:nvGraphicFramePr>
          <p:cNvPr id="31" name="Object 30">
            <a:extLst>
              <a:ext uri="{FF2B5EF4-FFF2-40B4-BE49-F238E27FC236}">
                <a16:creationId xmlns:a16="http://schemas.microsoft.com/office/drawing/2014/main" id="{24201292-EEA2-4E45-A459-3F2FAF5B2436}"/>
              </a:ext>
            </a:extLst>
          </p:cNvPr>
          <p:cNvGraphicFramePr>
            <a:graphicFrameLocks noChangeAspect="1"/>
          </p:cNvGraphicFramePr>
          <p:nvPr/>
        </p:nvGraphicFramePr>
        <p:xfrm>
          <a:off x="1149350" y="1073150"/>
          <a:ext cx="6845300" cy="4711700"/>
        </p:xfrm>
        <a:graphic>
          <a:graphicData uri="http://schemas.openxmlformats.org/presentationml/2006/ole">
            <mc:AlternateContent xmlns:mc="http://schemas.openxmlformats.org/markup-compatibility/2006">
              <mc:Choice xmlns:v="urn:schemas-microsoft-com:vml" Requires="v">
                <p:oleObj spid="_x0000_s7169" name="Document" r:id="rId3" imgW="6845300" imgH="4711700" progId="Word.Document.12">
                  <p:embed/>
                </p:oleObj>
              </mc:Choice>
              <mc:Fallback>
                <p:oleObj name="Document" r:id="rId3" imgW="6845300" imgH="4711700" progId="Word.Document.12">
                  <p:embed/>
                  <p:pic>
                    <p:nvPicPr>
                      <p:cNvPr id="31" name="Object 30">
                        <a:extLst>
                          <a:ext uri="{FF2B5EF4-FFF2-40B4-BE49-F238E27FC236}">
                            <a16:creationId xmlns:a16="http://schemas.microsoft.com/office/drawing/2014/main" id="{24201292-EEA2-4E45-A459-3F2FAF5B2436}"/>
                          </a:ext>
                        </a:extLst>
                      </p:cNvPr>
                      <p:cNvPicPr/>
                      <p:nvPr/>
                    </p:nvPicPr>
                    <p:blipFill>
                      <a:blip r:embed="rId4"/>
                      <a:stretch>
                        <a:fillRect/>
                      </a:stretch>
                    </p:blipFill>
                    <p:spPr>
                      <a:xfrm>
                        <a:off x="1149350" y="1073150"/>
                        <a:ext cx="6845300" cy="4711700"/>
                      </a:xfrm>
                      <a:prstGeom prst="rect">
                        <a:avLst/>
                      </a:prstGeom>
                    </p:spPr>
                  </p:pic>
                </p:oleObj>
              </mc:Fallback>
            </mc:AlternateContent>
          </a:graphicData>
        </a:graphic>
      </p:graphicFrame>
    </p:spTree>
    <p:extLst>
      <p:ext uri="{BB962C8B-B14F-4D97-AF65-F5344CB8AC3E}">
        <p14:creationId xmlns:p14="http://schemas.microsoft.com/office/powerpoint/2010/main" val="2205540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 in Mind</a:t>
            </a:r>
          </a:p>
        </p:txBody>
      </p:sp>
      <p:sp>
        <p:nvSpPr>
          <p:cNvPr id="3" name="Content Placeholder 2"/>
          <p:cNvSpPr>
            <a:spLocks noGrp="1"/>
          </p:cNvSpPr>
          <p:nvPr>
            <p:ph idx="1"/>
          </p:nvPr>
        </p:nvSpPr>
        <p:spPr/>
        <p:txBody>
          <a:bodyPr>
            <a:normAutofit lnSpcReduction="10000"/>
          </a:bodyPr>
          <a:lstStyle/>
          <a:p>
            <a:pPr>
              <a:buFont typeface="Wingdings" charset="2"/>
              <a:buChar char="§"/>
            </a:pPr>
            <a:r>
              <a:rPr lang="en-US" dirty="0"/>
              <a:t>Tips</a:t>
            </a:r>
          </a:p>
          <a:p>
            <a:pPr lvl="1">
              <a:buFont typeface="Arial" charset="0"/>
              <a:buChar char="•"/>
            </a:pPr>
            <a:r>
              <a:rPr lang="en-US" dirty="0"/>
              <a:t>Try to absorb the major concepts of today’s presentation. Don’t worry about notes.</a:t>
            </a:r>
          </a:p>
          <a:p>
            <a:pPr lvl="1">
              <a:buFont typeface="Arial" charset="0"/>
              <a:buChar char="•"/>
            </a:pPr>
            <a:endParaRPr lang="en-US" sz="2000" dirty="0"/>
          </a:p>
          <a:p>
            <a:pPr lvl="1">
              <a:buFont typeface="Arial" charset="0"/>
              <a:buChar char="•"/>
            </a:pPr>
            <a:r>
              <a:rPr lang="en-US" dirty="0"/>
              <a:t>We will email this presentation.</a:t>
            </a:r>
          </a:p>
          <a:p>
            <a:pPr lvl="1">
              <a:buFont typeface="Arial" charset="0"/>
              <a:buChar char="•"/>
            </a:pPr>
            <a:endParaRPr lang="en-US" sz="2000" dirty="0"/>
          </a:p>
          <a:p>
            <a:pPr lvl="1">
              <a:buFont typeface="Arial" charset="0"/>
              <a:buChar char="•"/>
            </a:pPr>
            <a:r>
              <a:rPr lang="en-US" dirty="0"/>
              <a:t>Slides are jam packed with information. We will not read the slides to you.</a:t>
            </a:r>
          </a:p>
          <a:p>
            <a:pPr marL="457200" lvl="1" indent="0">
              <a:buNone/>
            </a:pPr>
            <a:endParaRPr lang="en-US" sz="2000" dirty="0"/>
          </a:p>
          <a:p>
            <a:pPr lvl="1">
              <a:buFont typeface="Arial" charset="0"/>
              <a:buChar char="•"/>
            </a:pPr>
            <a:r>
              <a:rPr lang="en-US" dirty="0"/>
              <a:t>The material requires future study. </a:t>
            </a:r>
          </a:p>
          <a:p>
            <a:pPr lvl="1">
              <a:buFont typeface="Arial" charset="0"/>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7</a:t>
            </a:fld>
            <a:endParaRPr lang="en-US"/>
          </a:p>
        </p:txBody>
      </p:sp>
    </p:spTree>
    <p:extLst>
      <p:ext uri="{BB962C8B-B14F-4D97-AF65-F5344CB8AC3E}">
        <p14:creationId xmlns:p14="http://schemas.microsoft.com/office/powerpoint/2010/main" val="16637025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64171-1FC1-0B4A-8E9C-F6F2F178584D}"/>
              </a:ext>
            </a:extLst>
          </p:cNvPr>
          <p:cNvSpPr>
            <a:spLocks noGrp="1"/>
          </p:cNvSpPr>
          <p:nvPr>
            <p:ph type="title"/>
          </p:nvPr>
        </p:nvSpPr>
        <p:spPr/>
        <p:txBody>
          <a:bodyPr>
            <a:normAutofit fontScale="90000"/>
          </a:bodyPr>
          <a:lstStyle/>
          <a:p>
            <a:br>
              <a:rPr lang="en-US" dirty="0"/>
            </a:br>
            <a:br>
              <a:rPr lang="en-US" dirty="0"/>
            </a:br>
            <a:r>
              <a:rPr lang="en-US" dirty="0"/>
              <a:t>– The Basics –</a:t>
            </a:r>
            <a:br>
              <a:rPr lang="en-US" dirty="0"/>
            </a:br>
            <a:br>
              <a:rPr lang="en-US" dirty="0"/>
            </a:br>
            <a:endParaRPr lang="en-US" dirty="0"/>
          </a:p>
        </p:txBody>
      </p:sp>
      <p:sp>
        <p:nvSpPr>
          <p:cNvPr id="3" name="Content Placeholder 2">
            <a:extLst>
              <a:ext uri="{FF2B5EF4-FFF2-40B4-BE49-F238E27FC236}">
                <a16:creationId xmlns:a16="http://schemas.microsoft.com/office/drawing/2014/main" id="{1D510C5A-14B4-E94F-BCBA-9A24333B466F}"/>
              </a:ext>
            </a:extLst>
          </p:cNvPr>
          <p:cNvSpPr>
            <a:spLocks noGrp="1"/>
          </p:cNvSpPr>
          <p:nvPr>
            <p:ph idx="1"/>
          </p:nvPr>
        </p:nvSpPr>
        <p:spPr/>
        <p:txBody>
          <a:bodyPr/>
          <a:lstStyle/>
          <a:p>
            <a:pPr marL="514350" lvl="0" indent="-514350">
              <a:buFont typeface="+mj-lt"/>
              <a:buAutoNum type="arabicPeriod" startAt="6"/>
            </a:pPr>
            <a:r>
              <a:rPr lang="en-US" dirty="0"/>
              <a:t>Homily Mentions Supporting Victims of DV</a:t>
            </a:r>
          </a:p>
          <a:p>
            <a:pPr marL="514350" lvl="0" indent="-514350">
              <a:buFont typeface="+mj-lt"/>
              <a:buAutoNum type="arabicPeriod" startAt="6"/>
            </a:pPr>
            <a:r>
              <a:rPr lang="en-US" dirty="0"/>
              <a:t>Place DV Support Information in Women’s Restrooms</a:t>
            </a:r>
          </a:p>
          <a:p>
            <a:pPr marL="514350" lvl="0" indent="-514350">
              <a:buFont typeface="+mj-lt"/>
              <a:buAutoNum type="arabicPeriod" startAt="6"/>
            </a:pPr>
            <a:r>
              <a:rPr lang="en-US" dirty="0"/>
              <a:t>Conduct DV Events in October Include Homilies at Mass</a:t>
            </a:r>
          </a:p>
          <a:p>
            <a:pPr marL="514350" lvl="0" indent="-514350">
              <a:buFont typeface="+mj-lt"/>
              <a:buAutoNum type="arabicPeriod" startAt="6"/>
            </a:pPr>
            <a:r>
              <a:rPr lang="en-US" dirty="0"/>
              <a:t>Conduct Teen DV Events in February Include Homilies at Mass</a:t>
            </a:r>
          </a:p>
          <a:p>
            <a:pPr marL="0" indent="0">
              <a:buNone/>
            </a:pPr>
            <a:r>
              <a:rPr lang="en-US" dirty="0"/>
              <a:t>10. Attend ACDVO meeting and events.</a:t>
            </a:r>
          </a:p>
        </p:txBody>
      </p:sp>
      <p:sp>
        <p:nvSpPr>
          <p:cNvPr id="4" name="Slide Number Placeholder 3">
            <a:extLst>
              <a:ext uri="{FF2B5EF4-FFF2-40B4-BE49-F238E27FC236}">
                <a16:creationId xmlns:a16="http://schemas.microsoft.com/office/drawing/2014/main" id="{DB81D3B9-6EF9-6C49-A842-BEBC544DA378}"/>
              </a:ext>
            </a:extLst>
          </p:cNvPr>
          <p:cNvSpPr>
            <a:spLocks noGrp="1"/>
          </p:cNvSpPr>
          <p:nvPr>
            <p:ph type="sldNum" sz="quarter" idx="12"/>
          </p:nvPr>
        </p:nvSpPr>
        <p:spPr/>
        <p:txBody>
          <a:bodyPr/>
          <a:lstStyle/>
          <a:p>
            <a:fld id="{4813C0F2-E4A7-234C-B8C5-7DB82017C726}" type="slidenum">
              <a:rPr lang="en-US" smtClean="0"/>
              <a:t>70</a:t>
            </a:fld>
            <a:endParaRPr lang="en-US"/>
          </a:p>
        </p:txBody>
      </p:sp>
    </p:spTree>
    <p:extLst>
      <p:ext uri="{BB962C8B-B14F-4D97-AF65-F5344CB8AC3E}">
        <p14:creationId xmlns:p14="http://schemas.microsoft.com/office/powerpoint/2010/main" val="33011504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dirty="0"/>
            </a:br>
            <a:br>
              <a:rPr lang="en-US" dirty="0"/>
            </a:br>
            <a:r>
              <a:rPr lang="en-US" dirty="0"/>
              <a:t>– The Basics –</a:t>
            </a:r>
            <a:br>
              <a:rPr lang="en-US" dirty="0"/>
            </a:br>
            <a:br>
              <a:rPr lang="en-US" dirty="0"/>
            </a:br>
            <a:endParaRPr lang="en-US" dirty="0"/>
          </a:p>
        </p:txBody>
      </p:sp>
      <p:sp>
        <p:nvSpPr>
          <p:cNvPr id="3" name="Content Placeholder 2"/>
          <p:cNvSpPr>
            <a:spLocks noGrp="1"/>
          </p:cNvSpPr>
          <p:nvPr>
            <p:ph idx="1"/>
          </p:nvPr>
        </p:nvSpPr>
        <p:spPr>
          <a:xfrm>
            <a:off x="558800" y="1624012"/>
            <a:ext cx="8229600" cy="4525963"/>
          </a:xfrm>
        </p:spPr>
        <p:txBody>
          <a:bodyPr>
            <a:normAutofit fontScale="47500" lnSpcReduction="20000"/>
          </a:bodyPr>
          <a:lstStyle/>
          <a:p>
            <a:pPr lvl="1">
              <a:buFont typeface="Wingdings" charset="2"/>
              <a:buChar char="§"/>
            </a:pPr>
            <a:r>
              <a:rPr lang="en-US" sz="5900" dirty="0"/>
              <a:t>Hosting an Event </a:t>
            </a:r>
          </a:p>
          <a:p>
            <a:pPr lvl="1">
              <a:buFont typeface="Wingdings" charset="2"/>
              <a:buChar char="§"/>
            </a:pPr>
            <a:r>
              <a:rPr lang="en-US" sz="5900" dirty="0"/>
              <a:t>Do it yourself. Or, </a:t>
            </a:r>
            <a:r>
              <a:rPr lang="en-US" sz="5400" dirty="0"/>
              <a:t>ACDVO presenters available. </a:t>
            </a:r>
          </a:p>
          <a:p>
            <a:pPr lvl="1">
              <a:buFont typeface="Wingdings" charset="2"/>
              <a:buChar char="§"/>
            </a:pPr>
            <a:endParaRPr lang="en-US" sz="5900" dirty="0"/>
          </a:p>
          <a:p>
            <a:pPr lvl="2">
              <a:buFont typeface="Arial" panose="020B0604020202020204" pitchFamily="34" charset="0"/>
              <a:buChar char="•"/>
            </a:pPr>
            <a:r>
              <a:rPr lang="en-US" sz="5500" i="1" dirty="0"/>
              <a:t>The Hunting Ground </a:t>
            </a:r>
            <a:r>
              <a:rPr lang="en-US" sz="5500" dirty="0"/>
              <a:t>– College Bound +</a:t>
            </a:r>
          </a:p>
          <a:p>
            <a:pPr marL="1371600" lvl="3" indent="0">
              <a:buNone/>
            </a:pPr>
            <a:r>
              <a:rPr lang="en-US" sz="3800" dirty="0">
                <a:solidFill>
                  <a:schemeClr val="tx2">
                    <a:lumMod val="60000"/>
                    <a:lumOff val="40000"/>
                  </a:schemeClr>
                </a:solidFill>
                <a:hlinkClick r:id="rId3">
                  <a:extLst>
                    <a:ext uri="{A12FA001-AC4F-418D-AE19-62706E023703}">
                      <ahyp:hlinkClr xmlns:ahyp="http://schemas.microsoft.com/office/drawing/2018/hyperlinkcolor" val="tx"/>
                    </a:ext>
                  </a:extLst>
                </a:hlinkClick>
              </a:rPr>
              <a:t>https://www.youtube.com/watch?v=GBNHGi36nlM</a:t>
            </a:r>
            <a:endParaRPr lang="en-US" sz="3800" dirty="0">
              <a:solidFill>
                <a:schemeClr val="tx2">
                  <a:lumMod val="60000"/>
                  <a:lumOff val="40000"/>
                </a:schemeClr>
              </a:solidFill>
            </a:endParaRPr>
          </a:p>
          <a:p>
            <a:pPr lvl="2">
              <a:buFont typeface="Arial" panose="020B0604020202020204" pitchFamily="34" charset="0"/>
              <a:buChar char="•"/>
            </a:pPr>
            <a:r>
              <a:rPr lang="en-US" sz="5500" i="1" dirty="0"/>
              <a:t>Healthy Dating Relationships </a:t>
            </a:r>
            <a:r>
              <a:rPr lang="en-US" sz="5500" dirty="0"/>
              <a:t>– Teens +</a:t>
            </a:r>
          </a:p>
          <a:p>
            <a:pPr marL="1371600" lvl="3" indent="0">
              <a:buNone/>
            </a:pPr>
            <a:r>
              <a:rPr lang="en-US" sz="3800" dirty="0">
                <a:hlinkClick r:id="rId4"/>
              </a:rPr>
              <a:t>https://pvm.archchicago.org/human-dignity-solidarity/domestic-violence-outreach/news-and-video-library</a:t>
            </a:r>
            <a:endParaRPr lang="en-US" sz="3800" dirty="0"/>
          </a:p>
          <a:p>
            <a:pPr lvl="2">
              <a:buFont typeface="Arial" panose="020B0604020202020204" pitchFamily="34" charset="0"/>
              <a:buChar char="•"/>
            </a:pPr>
            <a:r>
              <a:rPr lang="en-US" sz="5500" i="1" dirty="0"/>
              <a:t>Empowerment Project </a:t>
            </a:r>
            <a:r>
              <a:rPr lang="en-US" sz="5500" dirty="0"/>
              <a:t>– Girl Scouts +</a:t>
            </a:r>
          </a:p>
          <a:p>
            <a:pPr marL="1371600" lvl="3" indent="0">
              <a:buNone/>
            </a:pPr>
            <a:r>
              <a:rPr lang="en-US" sz="3800" dirty="0">
                <a:hlinkClick r:id="rId5"/>
              </a:rPr>
              <a:t>https://www.youtube.com/watch?v=JTIogIwn8U0</a:t>
            </a:r>
            <a:endParaRPr lang="en-US" sz="3800" dirty="0"/>
          </a:p>
          <a:p>
            <a:pPr marL="1371600" lvl="3" indent="0">
              <a:buNone/>
            </a:pPr>
            <a:r>
              <a:rPr lang="en-US" sz="4200" dirty="0"/>
              <a:t>ACDVO copy available. License provided.</a:t>
            </a:r>
          </a:p>
          <a:p>
            <a:pPr lvl="2"/>
            <a:r>
              <a:rPr lang="en-US" sz="5500" i="1" dirty="0"/>
              <a:t>Dating Project </a:t>
            </a:r>
            <a:r>
              <a:rPr lang="en-US" sz="5500" dirty="0"/>
              <a:t>– High School Grades +</a:t>
            </a:r>
          </a:p>
          <a:p>
            <a:pPr marL="1371600" lvl="3" indent="0">
              <a:buNone/>
            </a:pPr>
            <a:r>
              <a:rPr lang="en-US" sz="3800" dirty="0">
                <a:hlinkClick r:id="rId6"/>
              </a:rPr>
              <a:t>https://www.youtube.com/watch?v=ID9STK-zdIg</a:t>
            </a:r>
            <a:endParaRPr lang="en-US" sz="3800" dirty="0"/>
          </a:p>
          <a:p>
            <a:pPr marL="1371600" lvl="3" indent="0">
              <a:buNone/>
            </a:pPr>
            <a:endParaRPr lang="en-US" sz="4200" dirty="0"/>
          </a:p>
          <a:p>
            <a:pPr marL="1371600" lvl="3" indent="0">
              <a:buNone/>
            </a:pPr>
            <a:endParaRPr lang="en-US" sz="2400" dirty="0"/>
          </a:p>
          <a:p>
            <a:pPr marL="457200" lvl="1" indent="0">
              <a:buNone/>
            </a:pPr>
            <a:endParaRPr lang="en-US" sz="3500" dirty="0"/>
          </a:p>
          <a:p>
            <a:pPr marL="914400" lvl="2" indent="0">
              <a:buNone/>
            </a:pPr>
            <a:endParaRPr lang="en-US" sz="2000" dirty="0">
              <a:solidFill>
                <a:srgbClr val="FF0000"/>
              </a:solidFill>
            </a:endParaRPr>
          </a:p>
          <a:p>
            <a:pPr marL="457200" lvl="1" indent="0">
              <a:buNone/>
            </a:pPr>
            <a:endParaRPr lang="en-US" sz="3500" dirty="0"/>
          </a:p>
          <a:p>
            <a:pPr lvl="1">
              <a:buFont typeface="Wingdings" charset="2"/>
              <a:buChar char="§"/>
            </a:pPr>
            <a:endParaRPr lang="en-US" sz="3200" dirty="0"/>
          </a:p>
          <a:p>
            <a:pPr marL="457200" lvl="1" indent="0">
              <a:buNone/>
            </a:pPr>
            <a:endParaRPr lang="en-US" sz="3200" dirty="0"/>
          </a:p>
          <a:p>
            <a:pPr lvl="2"/>
            <a:endParaRPr lang="en-US" dirty="0"/>
          </a:p>
          <a:p>
            <a:pPr marL="914400" lvl="2" indent="0">
              <a:buNone/>
            </a:pPr>
            <a:endParaRPr lang="en-US" sz="2800" dirty="0"/>
          </a:p>
          <a:p>
            <a:pPr lvl="2"/>
            <a:endParaRPr lang="en-US" sz="2800" dirty="0"/>
          </a:p>
          <a:p>
            <a:pPr marL="914400" lvl="2" indent="0">
              <a:buNone/>
            </a:pPr>
            <a:endParaRPr lang="en-US" sz="2800" dirty="0"/>
          </a:p>
          <a:p>
            <a:pPr lvl="2"/>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71</a:t>
            </a:fld>
            <a:endParaRPr lang="en-US"/>
          </a:p>
        </p:txBody>
      </p:sp>
    </p:spTree>
    <p:extLst>
      <p:ext uri="{BB962C8B-B14F-4D97-AF65-F5344CB8AC3E}">
        <p14:creationId xmlns:p14="http://schemas.microsoft.com/office/powerpoint/2010/main" val="13788982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938"/>
            <a:ext cx="8229600" cy="1143000"/>
          </a:xfrm>
        </p:spPr>
        <p:txBody>
          <a:bodyPr>
            <a:normAutofit/>
          </a:bodyPr>
          <a:lstStyle/>
          <a:p>
            <a:r>
              <a:rPr lang="en-US" dirty="0"/>
              <a:t>Parish Issues</a:t>
            </a:r>
          </a:p>
        </p:txBody>
      </p:sp>
      <p:sp>
        <p:nvSpPr>
          <p:cNvPr id="3" name="Content Placeholder 2"/>
          <p:cNvSpPr>
            <a:spLocks noGrp="1"/>
          </p:cNvSpPr>
          <p:nvPr>
            <p:ph idx="1"/>
          </p:nvPr>
        </p:nvSpPr>
        <p:spPr/>
        <p:txBody>
          <a:bodyPr>
            <a:normAutofit/>
          </a:bodyPr>
          <a:lstStyle/>
          <a:p>
            <a:pPr lvl="1">
              <a:buFont typeface="Wingdings" charset="2"/>
              <a:buChar char="ü"/>
            </a:pPr>
            <a:r>
              <a:rPr lang="en-US" sz="3200" dirty="0"/>
              <a:t>Culture</a:t>
            </a:r>
          </a:p>
          <a:p>
            <a:pPr lvl="1">
              <a:buFont typeface="Wingdings" charset="2"/>
              <a:buChar char="ü"/>
            </a:pPr>
            <a:r>
              <a:rPr lang="en-US" sz="3200" dirty="0"/>
              <a:t>Mandated Reporting</a:t>
            </a:r>
          </a:p>
          <a:p>
            <a:pPr lvl="1">
              <a:buFont typeface="Wingdings" charset="2"/>
              <a:buChar char="ü"/>
            </a:pPr>
            <a:r>
              <a:rPr lang="en-US" sz="3200" dirty="0"/>
              <a:t>Confidentiality</a:t>
            </a:r>
          </a:p>
          <a:p>
            <a:pPr marL="457200" lvl="1" indent="0">
              <a:buNone/>
            </a:pPr>
            <a:endParaRPr lang="en-US" sz="3200" dirty="0"/>
          </a:p>
          <a:p>
            <a:pPr marL="457200" lvl="1" indent="0">
              <a:buNone/>
            </a:pPr>
            <a:endParaRPr lang="en-US" sz="3200" dirty="0"/>
          </a:p>
          <a:p>
            <a:pPr marL="457200" lvl="1" indent="0" algn="ctr">
              <a:buNone/>
            </a:pPr>
            <a:r>
              <a:rPr lang="en-US" sz="3200" dirty="0">
                <a:solidFill>
                  <a:srgbClr val="0070C0"/>
                </a:solidFill>
              </a:rPr>
              <a:t>Please see appendix.</a:t>
            </a:r>
          </a:p>
        </p:txBody>
      </p:sp>
      <p:sp>
        <p:nvSpPr>
          <p:cNvPr id="4" name="Slide Number Placeholder 3"/>
          <p:cNvSpPr>
            <a:spLocks noGrp="1"/>
          </p:cNvSpPr>
          <p:nvPr>
            <p:ph type="sldNum" sz="quarter" idx="12"/>
          </p:nvPr>
        </p:nvSpPr>
        <p:spPr/>
        <p:txBody>
          <a:bodyPr/>
          <a:lstStyle/>
          <a:p>
            <a:fld id="{4813C0F2-E4A7-234C-B8C5-7DB82017C726}" type="slidenum">
              <a:rPr lang="en-US" smtClean="0"/>
              <a:t>72</a:t>
            </a:fld>
            <a:endParaRPr lang="en-US"/>
          </a:p>
        </p:txBody>
      </p:sp>
    </p:spTree>
    <p:extLst>
      <p:ext uri="{BB962C8B-B14F-4D97-AF65-F5344CB8AC3E}">
        <p14:creationId xmlns:p14="http://schemas.microsoft.com/office/powerpoint/2010/main" val="38983089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dirty="0"/>
            </a:br>
            <a:br>
              <a:rPr lang="en-US" dirty="0"/>
            </a:br>
            <a:r>
              <a:rPr lang="en-US" sz="4000" dirty="0"/>
              <a:t>Resources </a:t>
            </a:r>
            <a:br>
              <a:rPr lang="en-US" sz="3600" dirty="0"/>
            </a:br>
            <a:br>
              <a:rPr lang="en-US" sz="3200" dirty="0"/>
            </a:br>
            <a:endParaRPr lang="en-US" dirty="0"/>
          </a:p>
        </p:txBody>
      </p:sp>
      <p:sp>
        <p:nvSpPr>
          <p:cNvPr id="3" name="Content Placeholder 2"/>
          <p:cNvSpPr>
            <a:spLocks noGrp="1"/>
          </p:cNvSpPr>
          <p:nvPr>
            <p:ph idx="1"/>
          </p:nvPr>
        </p:nvSpPr>
        <p:spPr/>
        <p:txBody>
          <a:bodyPr>
            <a:normAutofit lnSpcReduction="10000"/>
          </a:bodyPr>
          <a:lstStyle/>
          <a:p>
            <a:pPr marL="0" lvl="1" indent="0">
              <a:buNone/>
            </a:pPr>
            <a:r>
              <a:rPr lang="en-US" sz="3600" dirty="0"/>
              <a:t>Find us at:</a:t>
            </a:r>
          </a:p>
          <a:p>
            <a:pPr marL="342900" lvl="1" indent="-342900">
              <a:buFont typeface="Arial" charset="0"/>
              <a:buChar char="•"/>
            </a:pPr>
            <a:r>
              <a:rPr lang="en-US" sz="3000" dirty="0"/>
              <a:t>Website </a:t>
            </a:r>
            <a:r>
              <a:rPr lang="en-US" sz="3000" dirty="0">
                <a:solidFill>
                  <a:srgbClr val="0070C0"/>
                </a:solidFill>
                <a:hlinkClick r:id="rId2">
                  <a:extLst>
                    <a:ext uri="{A12FA001-AC4F-418D-AE19-62706E023703}">
                      <ahyp:hlinkClr xmlns:ahyp="http://schemas.microsoft.com/office/drawing/2018/hyperlinkcolor" val="tx"/>
                    </a:ext>
                  </a:extLst>
                </a:hlinkClick>
              </a:rPr>
              <a:t>www.domesticviolenceoutreach.org</a:t>
            </a:r>
            <a:endParaRPr lang="en-US" sz="3000" dirty="0">
              <a:solidFill>
                <a:srgbClr val="0070C0"/>
              </a:solidFill>
            </a:endParaRPr>
          </a:p>
          <a:p>
            <a:pPr marL="457200" lvl="1" indent="-457200">
              <a:buFont typeface="Arial" panose="020B0604020202020204" pitchFamily="34" charset="0"/>
              <a:buChar char="•"/>
            </a:pPr>
            <a:r>
              <a:rPr lang="en-US" sz="3000" dirty="0"/>
              <a:t>Resource Manual </a:t>
            </a:r>
            <a:r>
              <a:rPr lang="en-US" sz="3000" b="1" dirty="0">
                <a:hlinkClick r:id="rId3"/>
              </a:rPr>
              <a:t>https://pvm.archchicago.org/human-dignity-solidarity/domestic-violence-outreach/resource-manual</a:t>
            </a:r>
            <a:endParaRPr lang="en-US" b="1" dirty="0"/>
          </a:p>
          <a:p>
            <a:pPr>
              <a:buFont typeface="Arial" charset="0"/>
              <a:buChar char="•"/>
            </a:pPr>
            <a:r>
              <a:rPr lang="en-US" sz="3000" dirty="0"/>
              <a:t>Facebook: </a:t>
            </a:r>
            <a:r>
              <a:rPr lang="en-US" sz="3000" dirty="0">
                <a:solidFill>
                  <a:srgbClr val="0070C0"/>
                </a:solidFill>
              </a:rPr>
              <a:t>dvochicago</a:t>
            </a:r>
          </a:p>
          <a:p>
            <a:pPr>
              <a:buFont typeface="Arial" charset="0"/>
              <a:buChar char="•"/>
            </a:pPr>
            <a:r>
              <a:rPr lang="en-US" sz="3000" dirty="0"/>
              <a:t>Instagram: </a:t>
            </a:r>
            <a:r>
              <a:rPr lang="en-US" sz="3000" dirty="0">
                <a:solidFill>
                  <a:srgbClr val="0070C0"/>
                </a:solidFill>
              </a:rPr>
              <a:t>dvochicago</a:t>
            </a:r>
          </a:p>
          <a:p>
            <a:pPr>
              <a:buFont typeface="Arial" charset="0"/>
              <a:buChar char="•"/>
            </a:pPr>
            <a:r>
              <a:rPr lang="en-US" sz="3000" dirty="0"/>
              <a:t>Twitter: </a:t>
            </a:r>
            <a:r>
              <a:rPr lang="en-US" sz="3000" dirty="0">
                <a:solidFill>
                  <a:srgbClr val="0070C0"/>
                </a:solidFill>
              </a:rPr>
              <a:t>dvochicago </a:t>
            </a:r>
          </a:p>
          <a:p>
            <a:pPr lvl="1"/>
            <a:endParaRPr lang="en-US" dirty="0"/>
          </a:p>
          <a:p>
            <a:pPr marL="457200" lvl="1" indent="0">
              <a:buNone/>
            </a:pPr>
            <a:endParaRPr lang="en-US" sz="3600" dirty="0"/>
          </a:p>
          <a:p>
            <a:pPr marL="857250" lvl="1" indent="-457200">
              <a:buFont typeface="Wingdings" charset="2"/>
              <a:buChar char="§"/>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73</a:t>
            </a:fld>
            <a:endParaRPr lang="en-US"/>
          </a:p>
        </p:txBody>
      </p:sp>
    </p:spTree>
    <p:extLst>
      <p:ext uri="{BB962C8B-B14F-4D97-AF65-F5344CB8AC3E}">
        <p14:creationId xmlns:p14="http://schemas.microsoft.com/office/powerpoint/2010/main" val="39650888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pPr>
              <a:lnSpc>
                <a:spcPct val="90000"/>
              </a:lnSpc>
            </a:pPr>
            <a:br>
              <a:rPr lang="en-US" sz="3700">
                <a:solidFill>
                  <a:srgbClr val="FFFFFF"/>
                </a:solidFill>
              </a:rPr>
            </a:br>
            <a:r>
              <a:rPr lang="en-US" sz="3700">
                <a:solidFill>
                  <a:srgbClr val="FFFFFF"/>
                </a:solidFill>
              </a:rPr>
              <a:t>Loose Ends and Questions</a:t>
            </a:r>
            <a:br>
              <a:rPr lang="en-US" sz="3700">
                <a:solidFill>
                  <a:srgbClr val="FFFFFF"/>
                </a:solidFill>
              </a:rPr>
            </a:br>
            <a:endParaRPr lang="en-US" sz="3700">
              <a:solidFill>
                <a:srgbClr val="FFFFFF"/>
              </a:solidFill>
            </a:endParaRPr>
          </a:p>
        </p:txBody>
      </p:sp>
      <p:sp>
        <p:nvSpPr>
          <p:cNvPr id="3" name="Content Placeholder 2"/>
          <p:cNvSpPr>
            <a:spLocks noGrp="1"/>
          </p:cNvSpPr>
          <p:nvPr>
            <p:ph idx="1"/>
          </p:nvPr>
        </p:nvSpPr>
        <p:spPr>
          <a:xfrm>
            <a:off x="4567930" y="801866"/>
            <a:ext cx="3979563" cy="5230634"/>
          </a:xfrm>
        </p:spPr>
        <p:txBody>
          <a:bodyPr anchor="ctr">
            <a:normAutofit/>
          </a:bodyPr>
          <a:lstStyle/>
          <a:p>
            <a:pPr marL="0" marR="0" lvl="4" indent="0" defTabSz="914400" eaLnBrk="1" fontAlgn="auto" latinLnBrk="0" hangingPunct="1">
              <a:spcBef>
                <a:spcPts val="0"/>
              </a:spcBef>
              <a:spcAft>
                <a:spcPts val="600"/>
              </a:spcAft>
              <a:buClrTx/>
              <a:buSzTx/>
              <a:buFontTx/>
              <a:buNone/>
              <a:tabLst/>
              <a:defRPr/>
            </a:pPr>
            <a:endParaRPr lang="en-US" sz="2100" dirty="0">
              <a:solidFill>
                <a:srgbClr val="000000"/>
              </a:solidFill>
            </a:endParaRPr>
          </a:p>
          <a:p>
            <a:pPr marL="0" marR="0" lvl="4" indent="0" defTabSz="914400" eaLnBrk="1" fontAlgn="auto" latinLnBrk="0" hangingPunct="1">
              <a:spcBef>
                <a:spcPts val="0"/>
              </a:spcBef>
              <a:spcAft>
                <a:spcPts val="600"/>
              </a:spcAft>
              <a:buClrTx/>
              <a:buSzTx/>
              <a:buFontTx/>
              <a:buNone/>
              <a:tabLst/>
              <a:defRPr/>
            </a:pPr>
            <a:endParaRPr lang="en-US" sz="2100" dirty="0">
              <a:solidFill>
                <a:srgbClr val="000000"/>
              </a:solidFill>
            </a:endParaRPr>
          </a:p>
          <a:p>
            <a:pPr marL="0" marR="0" lvl="4" indent="0" defTabSz="914400" eaLnBrk="1" fontAlgn="auto" latinLnBrk="0" hangingPunct="1">
              <a:spcBef>
                <a:spcPts val="0"/>
              </a:spcBef>
              <a:spcAft>
                <a:spcPts val="600"/>
              </a:spcAft>
              <a:buClrTx/>
              <a:buSzTx/>
              <a:buFontTx/>
              <a:buNone/>
              <a:tabLst/>
              <a:defRPr/>
            </a:pPr>
            <a:endParaRPr lang="en-US" sz="2100" dirty="0">
              <a:solidFill>
                <a:srgbClr val="000000"/>
              </a:solidFill>
            </a:endParaRPr>
          </a:p>
          <a:p>
            <a:pPr marL="0" marR="0" lvl="4" indent="0" defTabSz="914400" eaLnBrk="1" fontAlgn="auto" latinLnBrk="0" hangingPunct="1">
              <a:spcBef>
                <a:spcPts val="0"/>
              </a:spcBef>
              <a:spcAft>
                <a:spcPts val="600"/>
              </a:spcAft>
              <a:buClrTx/>
              <a:buSzTx/>
              <a:buFontTx/>
              <a:buNone/>
              <a:tabLst/>
              <a:defRPr/>
            </a:pPr>
            <a:endParaRPr lang="en-US" sz="2100" dirty="0">
              <a:solidFill>
                <a:srgbClr val="000000"/>
              </a:solidFill>
            </a:endParaRPr>
          </a:p>
          <a:p>
            <a:pPr marL="0" marR="0" lvl="4" indent="0" defTabSz="914400" eaLnBrk="1" fontAlgn="auto" latinLnBrk="0" hangingPunct="1">
              <a:spcBef>
                <a:spcPts val="0"/>
              </a:spcBef>
              <a:spcAft>
                <a:spcPts val="600"/>
              </a:spcAft>
              <a:buClrTx/>
              <a:buSzTx/>
              <a:buFontTx/>
              <a:buNone/>
              <a:tabLst/>
              <a:defRPr/>
            </a:pPr>
            <a:endParaRPr lang="en-US" sz="2100" dirty="0">
              <a:solidFill>
                <a:srgbClr val="000000"/>
              </a:solidFill>
            </a:endParaRPr>
          </a:p>
          <a:p>
            <a:pPr marL="0" marR="0" lvl="4" indent="0" defTabSz="914400" eaLnBrk="1" fontAlgn="auto" latinLnBrk="0" hangingPunct="1">
              <a:spcBef>
                <a:spcPts val="0"/>
              </a:spcBef>
              <a:spcAft>
                <a:spcPts val="600"/>
              </a:spcAft>
              <a:buClrTx/>
              <a:buSzTx/>
              <a:buFontTx/>
              <a:buNone/>
              <a:tabLst/>
              <a:defRPr/>
            </a:pPr>
            <a:endParaRPr lang="en-US" sz="2100" dirty="0">
              <a:solidFill>
                <a:srgbClr val="000000"/>
              </a:solidFill>
            </a:endParaRPr>
          </a:p>
        </p:txBody>
      </p:sp>
      <p:sp>
        <p:nvSpPr>
          <p:cNvPr id="4" name="Slide Number Placeholder 3"/>
          <p:cNvSpPr>
            <a:spLocks noGrp="1"/>
          </p:cNvSpPr>
          <p:nvPr>
            <p:ph type="sldNum" sz="quarter" idx="12"/>
          </p:nvPr>
        </p:nvSpPr>
        <p:spPr>
          <a:xfrm>
            <a:off x="8119447" y="6223702"/>
            <a:ext cx="428046" cy="314067"/>
          </a:xfrm>
        </p:spPr>
        <p:txBody>
          <a:bodyPr>
            <a:normAutofit/>
          </a:bodyPr>
          <a:lstStyle/>
          <a:p>
            <a:pPr>
              <a:spcAft>
                <a:spcPts val="600"/>
              </a:spcAft>
            </a:pPr>
            <a:fld id="{4813C0F2-E4A7-234C-B8C5-7DB82017C726}" type="slidenum">
              <a:rPr lang="en-US" sz="900">
                <a:solidFill>
                  <a:srgbClr val="898989"/>
                </a:solidFill>
              </a:rPr>
              <a:pPr>
                <a:spcAft>
                  <a:spcPts val="600"/>
                </a:spcAft>
              </a:pPr>
              <a:t>74</a:t>
            </a:fld>
            <a:endParaRPr lang="en-US" sz="900">
              <a:solidFill>
                <a:srgbClr val="898989"/>
              </a:solidFill>
            </a:endParaRPr>
          </a:p>
        </p:txBody>
      </p:sp>
    </p:spTree>
    <p:extLst>
      <p:ext uri="{BB962C8B-B14F-4D97-AF65-F5344CB8AC3E}">
        <p14:creationId xmlns:p14="http://schemas.microsoft.com/office/powerpoint/2010/main" val="16770117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Goals</a:t>
            </a:r>
          </a:p>
        </p:txBody>
      </p:sp>
      <p:sp>
        <p:nvSpPr>
          <p:cNvPr id="3" name="Content Placeholder 2"/>
          <p:cNvSpPr>
            <a:spLocks noGrp="1"/>
          </p:cNvSpPr>
          <p:nvPr>
            <p:ph idx="1"/>
          </p:nvPr>
        </p:nvSpPr>
        <p:spPr/>
        <p:txBody>
          <a:bodyPr/>
          <a:lstStyle/>
          <a:p>
            <a:pPr marL="914400" lvl="1" indent="-514350">
              <a:buFont typeface="+mj-lt"/>
              <a:buAutoNum type="arabicPeriod"/>
            </a:pPr>
            <a:r>
              <a:rPr lang="en-US" dirty="0">
                <a:solidFill>
                  <a:srgbClr val="00B050"/>
                </a:solidFill>
              </a:rPr>
              <a:t>Establish</a:t>
            </a:r>
            <a:r>
              <a:rPr lang="en-US" dirty="0"/>
              <a:t> an </a:t>
            </a:r>
            <a:r>
              <a:rPr lang="en-US" dirty="0">
                <a:solidFill>
                  <a:srgbClr val="00B050"/>
                </a:solidFill>
              </a:rPr>
              <a:t>emotional</a:t>
            </a:r>
            <a:r>
              <a:rPr lang="en-US" dirty="0"/>
              <a:t> and </a:t>
            </a:r>
            <a:r>
              <a:rPr lang="en-US" dirty="0">
                <a:solidFill>
                  <a:srgbClr val="00B050"/>
                </a:solidFill>
              </a:rPr>
              <a:t>intellectual</a:t>
            </a:r>
            <a:r>
              <a:rPr lang="en-US" dirty="0"/>
              <a:t> basis for understanding and ministering to domestic violence victims and witnesses, and for dealing with abusers.</a:t>
            </a:r>
          </a:p>
          <a:p>
            <a:pPr marL="400050" lvl="1" indent="0">
              <a:buNone/>
            </a:pPr>
            <a:endParaRPr lang="en-US" sz="2000" dirty="0"/>
          </a:p>
          <a:p>
            <a:pPr marL="914400" lvl="1" indent="-514350">
              <a:buFont typeface="+mj-lt"/>
              <a:buAutoNum type="arabicPeriod" startAt="2"/>
            </a:pPr>
            <a:r>
              <a:rPr lang="en-US" dirty="0">
                <a:solidFill>
                  <a:srgbClr val="00B050"/>
                </a:solidFill>
              </a:rPr>
              <a:t>Recognize</a:t>
            </a:r>
            <a:r>
              <a:rPr lang="en-US" dirty="0"/>
              <a:t> that </a:t>
            </a:r>
            <a:r>
              <a:rPr lang="en-US" dirty="0">
                <a:solidFill>
                  <a:srgbClr val="00B050"/>
                </a:solidFill>
              </a:rPr>
              <a:t>prevention</a:t>
            </a:r>
            <a:r>
              <a:rPr lang="en-US" dirty="0">
                <a:solidFill>
                  <a:schemeClr val="accent1"/>
                </a:solidFill>
              </a:rPr>
              <a:t> </a:t>
            </a:r>
            <a:r>
              <a:rPr lang="en-US" dirty="0"/>
              <a:t>is a critical component of an effective domestic violence ministry.</a:t>
            </a:r>
          </a:p>
          <a:p>
            <a:pPr marL="400050" lvl="1" indent="0">
              <a:buNone/>
            </a:pPr>
            <a:endParaRPr lang="en-US" sz="2000" dirty="0"/>
          </a:p>
          <a:p>
            <a:pPr marL="914400" lvl="1" indent="-514350">
              <a:buFont typeface="+mj-lt"/>
              <a:buAutoNum type="arabicPeriod" startAt="3"/>
            </a:pPr>
            <a:r>
              <a:rPr lang="en-US" dirty="0">
                <a:solidFill>
                  <a:srgbClr val="00B050"/>
                </a:solidFill>
              </a:rPr>
              <a:t>Provide</a:t>
            </a:r>
            <a:r>
              <a:rPr lang="en-US" dirty="0"/>
              <a:t> sound</a:t>
            </a:r>
            <a:r>
              <a:rPr lang="en-US" dirty="0">
                <a:solidFill>
                  <a:schemeClr val="accent1"/>
                </a:solidFill>
              </a:rPr>
              <a:t> </a:t>
            </a:r>
            <a:r>
              <a:rPr lang="en-US" dirty="0">
                <a:solidFill>
                  <a:srgbClr val="00B050"/>
                </a:solidFill>
              </a:rPr>
              <a:t>information</a:t>
            </a:r>
            <a:r>
              <a:rPr lang="en-US" dirty="0"/>
              <a:t>, good reference materials, and useful resources.</a:t>
            </a:r>
          </a:p>
          <a:p>
            <a:pPr marL="914400" lvl="1" indent="-514350">
              <a:buFont typeface="+mj-lt"/>
              <a:buAutoNum type="arabicPeriod" startAt="3"/>
            </a:pPr>
            <a:endParaRPr lang="en-US" dirty="0"/>
          </a:p>
          <a:p>
            <a:pPr marL="914400" lvl="1" indent="-514350">
              <a:buFont typeface="+mj-lt"/>
              <a:buAutoNum type="arabicPeriod" startAt="3"/>
            </a:pPr>
            <a:endParaRPr lang="en-US" dirty="0"/>
          </a:p>
          <a:p>
            <a:pPr marL="914400" lvl="1" indent="-514350">
              <a:buFont typeface="+mj-lt"/>
              <a:buAutoNum type="arabicPeriod" startAt="3"/>
            </a:pPr>
            <a:endParaRPr lang="en-US" dirty="0"/>
          </a:p>
          <a:p>
            <a:pPr marL="514350" indent="-514350">
              <a:buFont typeface="+mj-lt"/>
              <a:buAutoNum type="arabicPeriod"/>
            </a:pPr>
            <a:endParaRPr lang="en-US" dirty="0"/>
          </a:p>
          <a:p>
            <a:pPr marL="914400" lvl="1"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75</a:t>
            </a:fld>
            <a:endParaRPr lang="en-US"/>
          </a:p>
        </p:txBody>
      </p:sp>
    </p:spTree>
    <p:extLst>
      <p:ext uri="{BB962C8B-B14F-4D97-AF65-F5344CB8AC3E}">
        <p14:creationId xmlns:p14="http://schemas.microsoft.com/office/powerpoint/2010/main" val="2313415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2284026" y="2043663"/>
            <a:ext cx="4578895" cy="2031055"/>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6000" kern="1200">
                <a:solidFill>
                  <a:srgbClr val="FFFFFF"/>
                </a:solidFill>
                <a:latin typeface="+mj-lt"/>
                <a:ea typeface="+mj-ea"/>
                <a:cs typeface="+mj-cs"/>
              </a:rPr>
              <a:t>Evaluation</a:t>
            </a:r>
          </a:p>
        </p:txBody>
      </p:sp>
      <p:sp>
        <p:nvSpPr>
          <p:cNvPr id="4" name="Slide Number Placeholder 3"/>
          <p:cNvSpPr>
            <a:spLocks noGrp="1"/>
          </p:cNvSpPr>
          <p:nvPr>
            <p:ph type="sldNum" sz="quarter" idx="12"/>
          </p:nvPr>
        </p:nvSpPr>
        <p:spPr>
          <a:xfrm>
            <a:off x="8119447" y="6223702"/>
            <a:ext cx="428046" cy="314067"/>
          </a:xfrm>
        </p:spPr>
        <p:txBody>
          <a:bodyPr vert="horz" lIns="91440" tIns="45720" rIns="91440" bIns="45720" rtlCol="0" anchor="ctr">
            <a:normAutofit/>
          </a:bodyPr>
          <a:lstStyle/>
          <a:p>
            <a:pPr defTabSz="914400">
              <a:spcAft>
                <a:spcPts val="600"/>
              </a:spcAft>
            </a:pPr>
            <a:fld id="{4813C0F2-E4A7-234C-B8C5-7DB82017C726}" type="slidenum">
              <a:rPr lang="en-US" sz="900" kern="1200">
                <a:solidFill>
                  <a:srgbClr val="898989"/>
                </a:solidFill>
                <a:latin typeface="+mn-lt"/>
                <a:ea typeface="+mn-ea"/>
                <a:cs typeface="+mn-cs"/>
              </a:rPr>
              <a:pPr defTabSz="914400">
                <a:spcAft>
                  <a:spcPts val="600"/>
                </a:spcAft>
              </a:pPr>
              <a:t>76</a:t>
            </a:fld>
            <a:endParaRPr lang="en-US" sz="900" kern="1200">
              <a:solidFill>
                <a:srgbClr val="898989"/>
              </a:solidFill>
              <a:latin typeface="+mn-lt"/>
              <a:ea typeface="+mn-ea"/>
              <a:cs typeface="+mn-cs"/>
            </a:endParaRPr>
          </a:p>
        </p:txBody>
      </p:sp>
    </p:spTree>
    <p:extLst>
      <p:ext uri="{BB962C8B-B14F-4D97-AF65-F5344CB8AC3E}">
        <p14:creationId xmlns:p14="http://schemas.microsoft.com/office/powerpoint/2010/main" val="11559574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9D69C7EB-8309-0F44-BFD4-3CFEA111A7AC}"/>
              </a:ext>
            </a:extLst>
          </p:cNvPr>
          <p:cNvSpPr txBox="1"/>
          <p:nvPr/>
        </p:nvSpPr>
        <p:spPr>
          <a:xfrm>
            <a:off x="2284026" y="2043663"/>
            <a:ext cx="4578895" cy="2031055"/>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6000" kern="1200">
                <a:solidFill>
                  <a:srgbClr val="FFFFFF"/>
                </a:solidFill>
                <a:latin typeface="+mj-lt"/>
                <a:ea typeface="+mj-ea"/>
                <a:cs typeface="+mj-cs"/>
              </a:rPr>
              <a:t>Appendices</a:t>
            </a:r>
          </a:p>
        </p:txBody>
      </p:sp>
      <p:sp>
        <p:nvSpPr>
          <p:cNvPr id="2" name="Slide Number Placeholder 1">
            <a:extLst>
              <a:ext uri="{FF2B5EF4-FFF2-40B4-BE49-F238E27FC236}">
                <a16:creationId xmlns:a16="http://schemas.microsoft.com/office/drawing/2014/main" id="{A812F7AE-49DE-354C-B8F9-A2384F99304E}"/>
              </a:ext>
            </a:extLst>
          </p:cNvPr>
          <p:cNvSpPr>
            <a:spLocks noGrp="1"/>
          </p:cNvSpPr>
          <p:nvPr>
            <p:ph type="sldNum" sz="quarter" idx="12"/>
          </p:nvPr>
        </p:nvSpPr>
        <p:spPr>
          <a:xfrm>
            <a:off x="8119447" y="6223702"/>
            <a:ext cx="428046" cy="314067"/>
          </a:xfrm>
        </p:spPr>
        <p:txBody>
          <a:bodyPr vert="horz" lIns="91440" tIns="45720" rIns="91440" bIns="45720" rtlCol="0" anchor="ctr">
            <a:normAutofit/>
          </a:bodyPr>
          <a:lstStyle/>
          <a:p>
            <a:pPr defTabSz="914400">
              <a:spcAft>
                <a:spcPts val="600"/>
              </a:spcAft>
            </a:pPr>
            <a:fld id="{4813C0F2-E4A7-234C-B8C5-7DB82017C726}" type="slidenum">
              <a:rPr lang="en-US" sz="900" kern="1200">
                <a:solidFill>
                  <a:srgbClr val="898989"/>
                </a:solidFill>
                <a:latin typeface="+mn-lt"/>
                <a:ea typeface="+mn-ea"/>
                <a:cs typeface="+mn-cs"/>
              </a:rPr>
              <a:pPr defTabSz="914400">
                <a:spcAft>
                  <a:spcPts val="600"/>
                </a:spcAft>
              </a:pPr>
              <a:t>77</a:t>
            </a:fld>
            <a:endParaRPr lang="en-US" sz="900" kern="1200">
              <a:solidFill>
                <a:srgbClr val="898989"/>
              </a:solidFill>
              <a:latin typeface="+mn-lt"/>
              <a:ea typeface="+mn-ea"/>
              <a:cs typeface="+mn-cs"/>
            </a:endParaRPr>
          </a:p>
        </p:txBody>
      </p:sp>
    </p:spTree>
    <p:extLst>
      <p:ext uri="{BB962C8B-B14F-4D97-AF65-F5344CB8AC3E}">
        <p14:creationId xmlns:p14="http://schemas.microsoft.com/office/powerpoint/2010/main" val="6365448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31D7E2C-C8D7-3646-90C0-7E4F9109BE91}"/>
              </a:ext>
            </a:extLst>
          </p:cNvPr>
          <p:cNvSpPr>
            <a:spLocks noGrp="1"/>
          </p:cNvSpPr>
          <p:nvPr>
            <p:ph type="title"/>
          </p:nvPr>
        </p:nvSpPr>
        <p:spPr>
          <a:xfrm>
            <a:off x="480059" y="2053641"/>
            <a:ext cx="2751871" cy="2760098"/>
          </a:xfrm>
        </p:spPr>
        <p:txBody>
          <a:bodyPr>
            <a:normAutofit fontScale="90000"/>
          </a:bodyPr>
          <a:lstStyle/>
          <a:p>
            <a:r>
              <a:rPr lang="en-US" dirty="0">
                <a:solidFill>
                  <a:srgbClr val="FFFFFF"/>
                </a:solidFill>
              </a:rPr>
              <a:t>Domestic Violence Dynamics</a:t>
            </a:r>
            <a:br>
              <a:rPr lang="en-US" dirty="0">
                <a:solidFill>
                  <a:srgbClr val="FFFFFF"/>
                </a:solidFill>
              </a:rPr>
            </a:br>
            <a:r>
              <a:rPr lang="en-US" dirty="0">
                <a:solidFill>
                  <a:srgbClr val="FFFFFF"/>
                </a:solidFill>
              </a:rPr>
              <a:t>-Expanded-</a:t>
            </a:r>
          </a:p>
        </p:txBody>
      </p:sp>
      <p:sp>
        <p:nvSpPr>
          <p:cNvPr id="3" name="Content Placeholder 2">
            <a:extLst>
              <a:ext uri="{FF2B5EF4-FFF2-40B4-BE49-F238E27FC236}">
                <a16:creationId xmlns:a16="http://schemas.microsoft.com/office/drawing/2014/main" id="{1F199089-1DCE-684B-9F77-DB6064552215}"/>
              </a:ext>
            </a:extLst>
          </p:cNvPr>
          <p:cNvSpPr>
            <a:spLocks noGrp="1"/>
          </p:cNvSpPr>
          <p:nvPr>
            <p:ph idx="1"/>
          </p:nvPr>
        </p:nvSpPr>
        <p:spPr>
          <a:xfrm>
            <a:off x="4567930" y="801866"/>
            <a:ext cx="3979563" cy="5230634"/>
          </a:xfrm>
        </p:spPr>
        <p:txBody>
          <a:bodyPr anchor="ctr">
            <a:normAutofit/>
          </a:bodyPr>
          <a:lstStyle/>
          <a:p>
            <a:endParaRPr lang="en-US" sz="2100" dirty="0">
              <a:solidFill>
                <a:srgbClr val="000000"/>
              </a:solidFill>
            </a:endParaRPr>
          </a:p>
          <a:p>
            <a:pPr marL="0" indent="0">
              <a:buNone/>
            </a:pPr>
            <a:endParaRPr lang="en-US" sz="2100" dirty="0">
              <a:solidFill>
                <a:srgbClr val="000000"/>
              </a:solidFill>
            </a:endParaRPr>
          </a:p>
          <a:p>
            <a:pPr marL="0" indent="0">
              <a:buNone/>
            </a:pPr>
            <a:endParaRPr lang="en-US" sz="2100" dirty="0">
              <a:solidFill>
                <a:srgbClr val="000000"/>
              </a:solidFill>
            </a:endParaRPr>
          </a:p>
        </p:txBody>
      </p:sp>
      <p:sp>
        <p:nvSpPr>
          <p:cNvPr id="4" name="Slide Number Placeholder 3">
            <a:extLst>
              <a:ext uri="{FF2B5EF4-FFF2-40B4-BE49-F238E27FC236}">
                <a16:creationId xmlns:a16="http://schemas.microsoft.com/office/drawing/2014/main" id="{4AB0D078-8A46-6E45-A367-6765B4FC8E66}"/>
              </a:ext>
            </a:extLst>
          </p:cNvPr>
          <p:cNvSpPr>
            <a:spLocks noGrp="1"/>
          </p:cNvSpPr>
          <p:nvPr>
            <p:ph type="sldNum" sz="quarter" idx="12"/>
          </p:nvPr>
        </p:nvSpPr>
        <p:spPr>
          <a:xfrm>
            <a:off x="8119447" y="6223702"/>
            <a:ext cx="428046" cy="314067"/>
          </a:xfrm>
        </p:spPr>
        <p:txBody>
          <a:bodyPr>
            <a:normAutofit/>
          </a:bodyPr>
          <a:lstStyle/>
          <a:p>
            <a:pPr>
              <a:spcAft>
                <a:spcPts val="600"/>
              </a:spcAft>
            </a:pPr>
            <a:fld id="{4813C0F2-E4A7-234C-B8C5-7DB82017C726}" type="slidenum">
              <a:rPr lang="en-US" sz="900">
                <a:solidFill>
                  <a:srgbClr val="898989"/>
                </a:solidFill>
              </a:rPr>
              <a:pPr>
                <a:spcAft>
                  <a:spcPts val="600"/>
                </a:spcAft>
              </a:pPr>
              <a:t>78</a:t>
            </a:fld>
            <a:endParaRPr lang="en-US" sz="900">
              <a:solidFill>
                <a:srgbClr val="898989"/>
              </a:solidFill>
            </a:endParaRPr>
          </a:p>
        </p:txBody>
      </p:sp>
    </p:spTree>
    <p:extLst>
      <p:ext uri="{BB962C8B-B14F-4D97-AF65-F5344CB8AC3E}">
        <p14:creationId xmlns:p14="http://schemas.microsoft.com/office/powerpoint/2010/main" val="18915467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Domestic Violence Dynamics</a:t>
            </a:r>
          </a:p>
        </p:txBody>
      </p:sp>
      <p:sp>
        <p:nvSpPr>
          <p:cNvPr id="3" name="Content Placeholder 2"/>
          <p:cNvSpPr>
            <a:spLocks noGrp="1"/>
          </p:cNvSpPr>
          <p:nvPr>
            <p:ph idx="1"/>
          </p:nvPr>
        </p:nvSpPr>
        <p:spPr/>
        <p:txBody>
          <a:bodyPr>
            <a:normAutofit fontScale="92500" lnSpcReduction="10000"/>
          </a:bodyPr>
          <a:lstStyle/>
          <a:p>
            <a:pPr lvl="1">
              <a:buFont typeface="Wingdings" charset="2"/>
              <a:buChar char="ü"/>
            </a:pPr>
            <a:r>
              <a:rPr lang="en-US" sz="3200" dirty="0"/>
              <a:t>Definition</a:t>
            </a:r>
          </a:p>
          <a:p>
            <a:pPr lvl="1">
              <a:buFont typeface="Wingdings" charset="2"/>
              <a:buChar char="ü"/>
            </a:pPr>
            <a:r>
              <a:rPr lang="en-US" sz="3200" dirty="0"/>
              <a:t>Abuse Dimensions</a:t>
            </a:r>
          </a:p>
          <a:p>
            <a:pPr lvl="1">
              <a:buFont typeface="Wingdings" charset="2"/>
              <a:buChar char="ü"/>
            </a:pPr>
            <a:r>
              <a:rPr lang="en-US" sz="3200" dirty="0"/>
              <a:t>Myths and Facts</a:t>
            </a:r>
          </a:p>
          <a:p>
            <a:pPr lvl="1">
              <a:buFont typeface="Wingdings" charset="2"/>
              <a:buChar char="ü"/>
            </a:pPr>
            <a:r>
              <a:rPr lang="en-US" sz="3200" dirty="0"/>
              <a:t>Cycle of Domestic Violence</a:t>
            </a:r>
          </a:p>
          <a:p>
            <a:pPr lvl="1">
              <a:buFont typeface="Wingdings" charset="2"/>
              <a:buChar char="ü"/>
            </a:pPr>
            <a:r>
              <a:rPr lang="en-US" sz="3200" dirty="0"/>
              <a:t>Signs and Symptoms of Domestic Violence</a:t>
            </a:r>
          </a:p>
          <a:p>
            <a:pPr lvl="1">
              <a:buFont typeface="Wingdings" charset="2"/>
              <a:buChar char="ü"/>
            </a:pPr>
            <a:r>
              <a:rPr lang="en-US" sz="3200" dirty="0"/>
              <a:t>Why Victims Stay</a:t>
            </a:r>
          </a:p>
          <a:p>
            <a:pPr lvl="1">
              <a:buFont typeface="Wingdings" charset="2"/>
              <a:buChar char="ü"/>
            </a:pPr>
            <a:r>
              <a:rPr lang="en-US" sz="3200" dirty="0"/>
              <a:t>Abusers</a:t>
            </a:r>
          </a:p>
          <a:p>
            <a:pPr marL="457200" lvl="1" indent="0">
              <a:buNone/>
            </a:pPr>
            <a:endParaRPr lang="en-US" sz="3200" dirty="0"/>
          </a:p>
          <a:p>
            <a:pPr marL="457200" lvl="1" indent="0">
              <a:buNone/>
            </a:pPr>
            <a:r>
              <a:rPr lang="en-US" sz="1400" dirty="0"/>
              <a:t>Father Charles W. Dahm, O.P. </a:t>
            </a:r>
            <a:r>
              <a:rPr lang="en-US" sz="1400" u="sng" dirty="0">
                <a:hlinkClick r:id="rId2"/>
              </a:rPr>
              <a:t>www.domesticviolenceoutreach.org</a:t>
            </a:r>
            <a:endParaRPr lang="en-US" sz="1400" dirty="0"/>
          </a:p>
          <a:p>
            <a:pPr marL="457200" lvl="1" indent="0">
              <a:buNone/>
            </a:pPr>
            <a:r>
              <a:rPr lang="en-US" sz="1400" dirty="0"/>
              <a:t> Reverend Joyce Galvin </a:t>
            </a:r>
            <a:r>
              <a:rPr lang="en-US" sz="1400" dirty="0">
                <a:hlinkClick r:id="rId3"/>
              </a:rPr>
              <a:t>http://www.womenofvalorministry.org/home_page0.aspx</a:t>
            </a:r>
            <a:endParaRPr lang="en-US" sz="1400" dirty="0"/>
          </a:p>
          <a:p>
            <a:pPr marL="457200" lvl="1"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79</a:t>
            </a:fld>
            <a:endParaRPr lang="en-US"/>
          </a:p>
        </p:txBody>
      </p:sp>
    </p:spTree>
    <p:extLst>
      <p:ext uri="{BB962C8B-B14F-4D97-AF65-F5344CB8AC3E}">
        <p14:creationId xmlns:p14="http://schemas.microsoft.com/office/powerpoint/2010/main" val="4009498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First Person Accounts</a:t>
            </a:r>
          </a:p>
        </p:txBody>
      </p:sp>
      <p:sp>
        <p:nvSpPr>
          <p:cNvPr id="6" name="Content Placeholder 5"/>
          <p:cNvSpPr>
            <a:spLocks noGrp="1"/>
          </p:cNvSpPr>
          <p:nvPr>
            <p:ph idx="1"/>
          </p:nvPr>
        </p:nvSpPr>
        <p:spPr/>
        <p:txBody>
          <a:bodyPr>
            <a:normAutofit/>
          </a:bodyPr>
          <a:lstStyle/>
          <a:p>
            <a:pPr marL="1257300" lvl="2" indent="-457200">
              <a:buFont typeface="Wingdings" charset="2"/>
              <a:buChar char="§"/>
            </a:pPr>
            <a:r>
              <a:rPr lang="en-US" sz="3200" dirty="0">
                <a:solidFill>
                  <a:srgbClr val="0070C0"/>
                </a:solidFill>
              </a:rPr>
              <a:t>Leslie Morgan Steiner - “Crazy Love”</a:t>
            </a:r>
            <a:r>
              <a:rPr lang="en-US" sz="2000" baseline="30000" dirty="0">
                <a:solidFill>
                  <a:srgbClr val="0070C0"/>
                </a:solidFill>
              </a:rPr>
              <a:t> </a:t>
            </a:r>
            <a:r>
              <a:rPr lang="en-US" sz="2000" dirty="0">
                <a:solidFill>
                  <a:srgbClr val="0070C0"/>
                </a:solidFill>
              </a:rPr>
              <a:t> </a:t>
            </a:r>
          </a:p>
          <a:p>
            <a:pPr marL="800100" lvl="2" indent="0">
              <a:buNone/>
            </a:pPr>
            <a:endParaRPr lang="en-US" sz="2800" dirty="0"/>
          </a:p>
          <a:p>
            <a:pPr marL="800100" lvl="2" indent="0">
              <a:buNone/>
            </a:pPr>
            <a:r>
              <a:rPr lang="en-US" sz="2800" dirty="0"/>
              <a:t>Questions to consider as you watch this video:</a:t>
            </a:r>
          </a:p>
          <a:p>
            <a:pPr marL="1714500" lvl="3" indent="-457200">
              <a:buFont typeface="Arial"/>
              <a:buChar char="•"/>
            </a:pPr>
            <a:endParaRPr lang="en-US" sz="2800" dirty="0"/>
          </a:p>
          <a:p>
            <a:pPr marL="1714500" lvl="3" indent="-457200">
              <a:buFont typeface="Arial"/>
              <a:buChar char="•"/>
            </a:pPr>
            <a:r>
              <a:rPr lang="en-US" sz="2800" dirty="0"/>
              <a:t>What trapped Leslie?</a:t>
            </a:r>
          </a:p>
          <a:p>
            <a:pPr marL="1257300" lvl="3" indent="0">
              <a:buNone/>
            </a:pPr>
            <a:endParaRPr lang="en-US" dirty="0"/>
          </a:p>
          <a:p>
            <a:pPr marL="1714500" lvl="3" indent="-457200">
              <a:buFont typeface="Arial"/>
              <a:buChar char="•"/>
            </a:pPr>
            <a:r>
              <a:rPr lang="en-US" sz="2800" dirty="0"/>
              <a:t>How did she remedy her problem?</a:t>
            </a:r>
          </a:p>
          <a:p>
            <a:pPr marL="1257300" lvl="2" indent="-457200">
              <a:buFont typeface="Wingdings" charset="2"/>
              <a:buChar char="§"/>
            </a:pPr>
            <a:endParaRPr lang="en-US" sz="1400" dirty="0"/>
          </a:p>
          <a:p>
            <a:pPr marL="0" indent="0" algn="r">
              <a:buNone/>
            </a:pPr>
            <a:endParaRPr lang="en-US" sz="1400" dirty="0"/>
          </a:p>
          <a:p>
            <a:pPr marL="0" indent="0" algn="ctr">
              <a:buNone/>
            </a:pPr>
            <a:r>
              <a:rPr lang="en-US" sz="2000" dirty="0">
                <a:solidFill>
                  <a:srgbClr val="0070C0"/>
                </a:solidFill>
                <a:hlinkClick r:id="rId2">
                  <a:extLst>
                    <a:ext uri="{A12FA001-AC4F-418D-AE19-62706E023703}">
                      <ahyp:hlinkClr xmlns:ahyp="http://schemas.microsoft.com/office/drawing/2018/hyperlinkcolor" val="tx"/>
                    </a:ext>
                  </a:extLst>
                </a:hlinkClick>
              </a:rPr>
              <a:t>https://www.youtube.com/watch?v=V1yW5IsnSjo</a:t>
            </a:r>
            <a:endParaRPr lang="en-US" sz="2000" dirty="0">
              <a:solidFill>
                <a:srgbClr val="0070C0"/>
              </a:solidFill>
            </a:endParaRPr>
          </a:p>
          <a:p>
            <a:pPr marL="0" indent="0" algn="ctr">
              <a:buNone/>
            </a:pPr>
            <a:endParaRPr lang="en-US" sz="2000" dirty="0"/>
          </a:p>
          <a:p>
            <a:pPr marL="0"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8</a:t>
            </a:fld>
            <a:endParaRPr lang="en-US"/>
          </a:p>
        </p:txBody>
      </p:sp>
    </p:spTree>
    <p:extLst>
      <p:ext uri="{BB962C8B-B14F-4D97-AF65-F5344CB8AC3E}">
        <p14:creationId xmlns:p14="http://schemas.microsoft.com/office/powerpoint/2010/main" val="40435612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p:sp>
        <p:nvSpPr>
          <p:cNvPr id="3" name="Content Placeholder 2"/>
          <p:cNvSpPr>
            <a:spLocks noGrp="1"/>
          </p:cNvSpPr>
          <p:nvPr>
            <p:ph idx="1"/>
          </p:nvPr>
        </p:nvSpPr>
        <p:spPr/>
        <p:txBody>
          <a:bodyPr/>
          <a:lstStyle/>
          <a:p>
            <a:pPr>
              <a:buFont typeface="Wingdings" charset="2"/>
              <a:buChar char="§"/>
            </a:pPr>
            <a:r>
              <a:rPr lang="en-US" dirty="0"/>
              <a:t>Domestic violence:</a:t>
            </a:r>
          </a:p>
          <a:p>
            <a:pPr lvl="1">
              <a:buFont typeface="Arial"/>
              <a:buChar char="•"/>
            </a:pPr>
            <a:endParaRPr lang="en-US" dirty="0"/>
          </a:p>
          <a:p>
            <a:pPr lvl="1">
              <a:buFont typeface="Arial"/>
              <a:buChar char="•"/>
            </a:pPr>
            <a:r>
              <a:rPr lang="en-US" sz="3200" dirty="0"/>
              <a:t>is a </a:t>
            </a:r>
            <a:r>
              <a:rPr lang="en-US" sz="3200" dirty="0">
                <a:solidFill>
                  <a:srgbClr val="C00000"/>
                </a:solidFill>
              </a:rPr>
              <a:t>pattern</a:t>
            </a:r>
            <a:r>
              <a:rPr lang="en-US" sz="3200" dirty="0"/>
              <a:t> of abuse used to exert </a:t>
            </a:r>
            <a:r>
              <a:rPr lang="en-US" sz="3200" dirty="0">
                <a:solidFill>
                  <a:srgbClr val="C00000"/>
                </a:solidFill>
              </a:rPr>
              <a:t>power and control </a:t>
            </a:r>
            <a:r>
              <a:rPr lang="en-US" sz="3200" dirty="0"/>
              <a:t>over another person.</a:t>
            </a:r>
          </a:p>
          <a:p>
            <a:pPr lvl="1">
              <a:buFont typeface="Arial"/>
              <a:buChar char="•"/>
            </a:pPr>
            <a:endParaRPr lang="en-US" dirty="0"/>
          </a:p>
          <a:p>
            <a:pPr lvl="1">
              <a:buFont typeface="Arial"/>
              <a:buChar char="•"/>
            </a:pPr>
            <a:endParaRPr lang="en-US" dirty="0"/>
          </a:p>
          <a:p>
            <a:pPr>
              <a:buFont typeface="Wingdings" charset="2"/>
              <a:buChar char="§"/>
            </a:pPr>
            <a:endParaRPr lang="en-US" dirty="0"/>
          </a:p>
          <a:p>
            <a:pPr marL="0" indent="0">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80</a:t>
            </a:fld>
            <a:endParaRPr lang="en-US"/>
          </a:p>
        </p:txBody>
      </p:sp>
    </p:spTree>
    <p:extLst>
      <p:ext uri="{BB962C8B-B14F-4D97-AF65-F5344CB8AC3E}">
        <p14:creationId xmlns:p14="http://schemas.microsoft.com/office/powerpoint/2010/main" val="36723292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What Causes Domestic Violence?</a:t>
            </a:r>
          </a:p>
        </p:txBody>
      </p:sp>
      <p:sp>
        <p:nvSpPr>
          <p:cNvPr id="3" name="Content Placeholder 2"/>
          <p:cNvSpPr>
            <a:spLocks noGrp="1"/>
          </p:cNvSpPr>
          <p:nvPr>
            <p:ph idx="1"/>
          </p:nvPr>
        </p:nvSpPr>
        <p:spPr/>
        <p:txBody>
          <a:bodyPr>
            <a:normAutofit fontScale="92500" lnSpcReduction="10000"/>
          </a:bodyPr>
          <a:lstStyle/>
          <a:p>
            <a:pPr>
              <a:buFont typeface="Wingdings" charset="2"/>
              <a:buChar char="§"/>
            </a:pPr>
            <a:r>
              <a:rPr lang="en-US" dirty="0">
                <a:solidFill>
                  <a:srgbClr val="C00000"/>
                </a:solidFill>
              </a:rPr>
              <a:t>Domestic violence appears to be learned behavior, but not exclusively learned behavior. </a:t>
            </a:r>
          </a:p>
          <a:p>
            <a:pPr lvl="1">
              <a:buFont typeface="Arial"/>
              <a:buChar char="•"/>
            </a:pPr>
            <a:endParaRPr lang="en-US" dirty="0"/>
          </a:p>
          <a:p>
            <a:pPr lvl="1">
              <a:buFont typeface="Arial"/>
              <a:buChar char="•"/>
            </a:pPr>
            <a:r>
              <a:rPr lang="en-US" dirty="0">
                <a:solidFill>
                  <a:srgbClr val="C00000"/>
                </a:solidFill>
              </a:rPr>
              <a:t>Family, community, and culture are teachers</a:t>
            </a:r>
            <a:r>
              <a:rPr lang="en-US" dirty="0"/>
              <a:t>. </a:t>
            </a:r>
          </a:p>
          <a:p>
            <a:pPr marL="457200" lvl="1" indent="0">
              <a:buNone/>
            </a:pPr>
            <a:endParaRPr lang="en-US" dirty="0"/>
          </a:p>
          <a:p>
            <a:pPr lvl="1">
              <a:buFont typeface="Arial"/>
              <a:buChar char="•"/>
            </a:pPr>
            <a:r>
              <a:rPr lang="en-US" dirty="0"/>
              <a:t>DV is rooted in the abuser’s </a:t>
            </a:r>
            <a:r>
              <a:rPr lang="en-US" dirty="0">
                <a:solidFill>
                  <a:srgbClr val="C00000"/>
                </a:solidFill>
              </a:rPr>
              <a:t>decision</a:t>
            </a:r>
            <a:r>
              <a:rPr lang="en-US" dirty="0"/>
              <a:t> to use power and control. </a:t>
            </a:r>
          </a:p>
          <a:p>
            <a:pPr marL="457200" lvl="1" indent="0">
              <a:buNone/>
            </a:pPr>
            <a:endParaRPr lang="en-US" dirty="0"/>
          </a:p>
          <a:p>
            <a:pPr marL="457200" lvl="1" indent="0">
              <a:buNone/>
            </a:pPr>
            <a:endParaRPr lang="en-US" dirty="0"/>
          </a:p>
          <a:p>
            <a:pPr marL="0" indent="0">
              <a:buNone/>
            </a:pPr>
            <a:r>
              <a:rPr lang="en-US" sz="1400" dirty="0"/>
              <a:t>Domestic Violence Abuse Intervention Programs, Wheel Gallery, </a:t>
            </a:r>
            <a:r>
              <a:rPr lang="en-US" sz="1400" u="sng" dirty="0">
                <a:hlinkClick r:id="rId3"/>
              </a:rPr>
              <a:t>http://www.theduluthmodel.org/training/wheels.html</a:t>
            </a:r>
            <a:r>
              <a:rPr lang="en-US" sz="1400" u="sng" dirty="0"/>
              <a:t>.</a:t>
            </a:r>
            <a:r>
              <a:rPr lang="en-US" sz="1400" dirty="0"/>
              <a:t> </a:t>
            </a:r>
          </a:p>
          <a:p>
            <a:pPr marL="0" indent="0">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81</a:t>
            </a:fld>
            <a:endParaRPr lang="en-US"/>
          </a:p>
        </p:txBody>
      </p:sp>
    </p:spTree>
    <p:extLst>
      <p:ext uri="{BB962C8B-B14F-4D97-AF65-F5344CB8AC3E}">
        <p14:creationId xmlns:p14="http://schemas.microsoft.com/office/powerpoint/2010/main" val="22066220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13C0F2-E4A7-234C-B8C5-7DB82017C726}" type="slidenum">
              <a:rPr lang="en-US" smtClean="0"/>
              <a:t>82</a:t>
            </a:fld>
            <a:endParaRPr lang="en-US"/>
          </a:p>
        </p:txBody>
      </p:sp>
      <p:pic>
        <p:nvPicPr>
          <p:cNvPr id="7" name="Picture 6"/>
          <p:cNvPicPr>
            <a:picLocks noChangeAspect="1"/>
          </p:cNvPicPr>
          <p:nvPr/>
        </p:nvPicPr>
        <p:blipFill>
          <a:blip r:embed="rId3"/>
          <a:stretch>
            <a:fillRect/>
          </a:stretch>
        </p:blipFill>
        <p:spPr>
          <a:xfrm>
            <a:off x="984250" y="0"/>
            <a:ext cx="7175500" cy="8458200"/>
          </a:xfrm>
          <a:prstGeom prst="rect">
            <a:avLst/>
          </a:prstGeom>
        </p:spPr>
      </p:pic>
    </p:spTree>
    <p:extLst>
      <p:ext uri="{BB962C8B-B14F-4D97-AF65-F5344CB8AC3E}">
        <p14:creationId xmlns:p14="http://schemas.microsoft.com/office/powerpoint/2010/main" val="5904140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Power and Control Wheel</a:t>
            </a:r>
          </a:p>
        </p:txBody>
      </p:sp>
      <p:sp>
        <p:nvSpPr>
          <p:cNvPr id="4" name="Content Placeholder 3"/>
          <p:cNvSpPr>
            <a:spLocks noGrp="1"/>
          </p:cNvSpPr>
          <p:nvPr>
            <p:ph idx="1"/>
          </p:nvPr>
        </p:nvSpPr>
        <p:spPr/>
        <p:txBody>
          <a:bodyPr>
            <a:normAutofit lnSpcReduction="10000"/>
          </a:bodyPr>
          <a:lstStyle/>
          <a:p>
            <a:pPr>
              <a:buFont typeface="Wingdings" charset="2"/>
              <a:buChar char="§"/>
            </a:pPr>
            <a:r>
              <a:rPr lang="en-US" dirty="0">
                <a:solidFill>
                  <a:srgbClr val="C00000"/>
                </a:solidFill>
              </a:rPr>
              <a:t>Using Intimidation</a:t>
            </a:r>
          </a:p>
          <a:p>
            <a:pPr>
              <a:buFont typeface="Wingdings" charset="2"/>
              <a:buChar char="§"/>
            </a:pPr>
            <a:r>
              <a:rPr lang="en-US" dirty="0">
                <a:solidFill>
                  <a:srgbClr val="C00000"/>
                </a:solidFill>
              </a:rPr>
              <a:t>Using Emotional Abuse</a:t>
            </a:r>
          </a:p>
          <a:p>
            <a:pPr>
              <a:buFont typeface="Wingdings" charset="2"/>
              <a:buChar char="§"/>
            </a:pPr>
            <a:r>
              <a:rPr lang="en-US" dirty="0">
                <a:solidFill>
                  <a:srgbClr val="C00000"/>
                </a:solidFill>
              </a:rPr>
              <a:t>Using Isolation</a:t>
            </a:r>
          </a:p>
          <a:p>
            <a:pPr>
              <a:buFont typeface="Wingdings" charset="2"/>
              <a:buChar char="§"/>
            </a:pPr>
            <a:r>
              <a:rPr lang="en-US" dirty="0">
                <a:solidFill>
                  <a:srgbClr val="C00000"/>
                </a:solidFill>
              </a:rPr>
              <a:t>Minimizing, Denying, and Blaming</a:t>
            </a:r>
          </a:p>
          <a:p>
            <a:pPr>
              <a:buFont typeface="Wingdings" charset="2"/>
              <a:buChar char="§"/>
            </a:pPr>
            <a:r>
              <a:rPr lang="en-US" dirty="0">
                <a:solidFill>
                  <a:srgbClr val="C00000"/>
                </a:solidFill>
              </a:rPr>
              <a:t>Using Children</a:t>
            </a:r>
          </a:p>
          <a:p>
            <a:pPr>
              <a:buFont typeface="Wingdings" charset="2"/>
              <a:buChar char="§"/>
            </a:pPr>
            <a:r>
              <a:rPr lang="en-US" dirty="0">
                <a:solidFill>
                  <a:srgbClr val="C00000"/>
                </a:solidFill>
              </a:rPr>
              <a:t>Using Male Privilege</a:t>
            </a:r>
          </a:p>
          <a:p>
            <a:pPr>
              <a:buFont typeface="Wingdings" charset="2"/>
              <a:buChar char="§"/>
            </a:pPr>
            <a:r>
              <a:rPr lang="en-US" dirty="0">
                <a:solidFill>
                  <a:srgbClr val="C00000"/>
                </a:solidFill>
              </a:rPr>
              <a:t>Using Economic Abuse</a:t>
            </a:r>
          </a:p>
          <a:p>
            <a:pPr>
              <a:buFont typeface="Wingdings" charset="2"/>
              <a:buChar char="§"/>
            </a:pPr>
            <a:r>
              <a:rPr lang="en-US" dirty="0">
                <a:solidFill>
                  <a:srgbClr val="C00000"/>
                </a:solidFill>
              </a:rPr>
              <a:t>Using Coercion and Threats</a:t>
            </a:r>
          </a:p>
          <a:p>
            <a:pPr>
              <a:buFont typeface="Wingdings" charset="2"/>
              <a:buChar char="§"/>
            </a:pPr>
            <a:endParaRPr lang="en-US" dirty="0">
              <a:solidFill>
                <a:srgbClr val="C00000"/>
              </a:solidFill>
            </a:endParaRPr>
          </a:p>
          <a:p>
            <a:pPr>
              <a:buFont typeface="Wingdings" charset="2"/>
              <a:buChar char="§"/>
            </a:pPr>
            <a:endParaRPr lang="en-US" dirty="0">
              <a:solidFill>
                <a:srgbClr val="C00000"/>
              </a:solidFill>
            </a:endParaRPr>
          </a:p>
          <a:p>
            <a:pPr>
              <a:buFont typeface="Wingdings" charset="2"/>
              <a:buChar char="§"/>
            </a:pPr>
            <a:endParaRPr lang="en-US" dirty="0">
              <a:solidFill>
                <a:srgbClr val="C00000"/>
              </a:solidFill>
            </a:endParaRPr>
          </a:p>
          <a:p>
            <a:pPr>
              <a:buFont typeface="Wingdings" charset="2"/>
              <a:buChar char="§"/>
            </a:pPr>
            <a:endParaRPr lang="en-US" dirty="0">
              <a:solidFill>
                <a:srgbClr val="C00000"/>
              </a:solidFill>
            </a:endParaRPr>
          </a:p>
          <a:p>
            <a:pPr>
              <a:buFont typeface="Wingdings" charset="2"/>
              <a:buChar char="§"/>
            </a:pPr>
            <a:endParaRPr lang="en-US" dirty="0">
              <a:solidFill>
                <a:srgbClr val="C00000"/>
              </a:solidFill>
            </a:endParaRPr>
          </a:p>
          <a:p>
            <a:pPr>
              <a:buFont typeface="Wingdings" charset="2"/>
              <a:buChar char="§"/>
            </a:pPr>
            <a:endParaRPr lang="en-US" dirty="0">
              <a:solidFill>
                <a:srgbClr val="C00000"/>
              </a:solidFill>
            </a:endParaRPr>
          </a:p>
        </p:txBody>
      </p:sp>
      <p:sp>
        <p:nvSpPr>
          <p:cNvPr id="2" name="Slide Number Placeholder 1"/>
          <p:cNvSpPr>
            <a:spLocks noGrp="1"/>
          </p:cNvSpPr>
          <p:nvPr>
            <p:ph type="sldNum" sz="quarter" idx="12"/>
          </p:nvPr>
        </p:nvSpPr>
        <p:spPr/>
        <p:txBody>
          <a:bodyPr/>
          <a:lstStyle/>
          <a:p>
            <a:fld id="{4813C0F2-E4A7-234C-B8C5-7DB82017C726}" type="slidenum">
              <a:rPr lang="en-US" smtClean="0"/>
              <a:t>83</a:t>
            </a:fld>
            <a:endParaRPr lang="en-US"/>
          </a:p>
        </p:txBody>
      </p:sp>
    </p:spTree>
    <p:extLst>
      <p:ext uri="{BB962C8B-B14F-4D97-AF65-F5344CB8AC3E}">
        <p14:creationId xmlns:p14="http://schemas.microsoft.com/office/powerpoint/2010/main" val="18391781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 Dimensions</a:t>
            </a:r>
          </a:p>
        </p:txBody>
      </p:sp>
      <p:sp>
        <p:nvSpPr>
          <p:cNvPr id="3" name="Content Placeholder 2"/>
          <p:cNvSpPr>
            <a:spLocks noGrp="1"/>
          </p:cNvSpPr>
          <p:nvPr>
            <p:ph idx="1"/>
          </p:nvPr>
        </p:nvSpPr>
        <p:spPr/>
        <p:txBody>
          <a:bodyPr>
            <a:normAutofit fontScale="85000" lnSpcReduction="20000"/>
          </a:bodyPr>
          <a:lstStyle/>
          <a:p>
            <a:pPr lvl="1">
              <a:buFont typeface="Wingdings" charset="2"/>
              <a:buChar char="§"/>
            </a:pPr>
            <a:r>
              <a:rPr lang="en-US" sz="3500" dirty="0">
                <a:solidFill>
                  <a:srgbClr val="00B050"/>
                </a:solidFill>
              </a:rPr>
              <a:t>The Centers for Disease Control and Prevention (CDC) defines four types of abuse. We add a fifth category.</a:t>
            </a:r>
          </a:p>
          <a:p>
            <a:pPr lvl="2">
              <a:buFont typeface="Wingdings" charset="2"/>
              <a:buChar char="§"/>
            </a:pPr>
            <a:r>
              <a:rPr lang="en-US" sz="2800" dirty="0"/>
              <a:t>Physical</a:t>
            </a:r>
          </a:p>
          <a:p>
            <a:pPr lvl="2">
              <a:buFont typeface="Wingdings" charset="2"/>
              <a:buChar char="§"/>
            </a:pPr>
            <a:r>
              <a:rPr lang="en-US" sz="2800" dirty="0"/>
              <a:t>Sexual</a:t>
            </a:r>
          </a:p>
          <a:p>
            <a:pPr lvl="2">
              <a:buFont typeface="Wingdings" charset="2"/>
              <a:buChar char="§"/>
            </a:pPr>
            <a:r>
              <a:rPr lang="en-US" sz="2800" dirty="0"/>
              <a:t>Stalking</a:t>
            </a:r>
          </a:p>
          <a:p>
            <a:pPr lvl="2">
              <a:buFont typeface="Wingdings" charset="2"/>
              <a:buChar char="§"/>
            </a:pPr>
            <a:r>
              <a:rPr lang="en-US" sz="2800" dirty="0"/>
              <a:t>Psychological &amp; Economic</a:t>
            </a:r>
          </a:p>
          <a:p>
            <a:pPr marL="914400" lvl="2" indent="0">
              <a:buNone/>
            </a:pPr>
            <a:endParaRPr lang="en-US" sz="2800" dirty="0"/>
          </a:p>
          <a:p>
            <a:pPr marL="57150" indent="0">
              <a:buNone/>
            </a:pPr>
            <a:endParaRPr lang="en-US" sz="1500" dirty="0"/>
          </a:p>
          <a:p>
            <a:pPr marL="57150" indent="0">
              <a:buNone/>
            </a:pPr>
            <a:r>
              <a:rPr lang="en-US" sz="1600" dirty="0"/>
              <a:t>“</a:t>
            </a:r>
            <a:r>
              <a:rPr lang="en-US" sz="1600" b="1" dirty="0"/>
              <a:t>National Intimate Partner and Sexual Violence Survey (NISVS), 2010</a:t>
            </a:r>
            <a:r>
              <a:rPr lang="en-US" sz="1600" dirty="0"/>
              <a:t>,” Centers for Disease Control and Prevention(CDC). The survey is comprised of 16,507 completed interviews, 9,086 women and 7,421 men.</a:t>
            </a:r>
            <a:r>
              <a:rPr lang="en-US" sz="1600" baseline="30000" dirty="0"/>
              <a:t>5</a:t>
            </a:r>
            <a:r>
              <a:rPr lang="en-US" sz="1600" dirty="0"/>
              <a:t> </a:t>
            </a:r>
            <a:r>
              <a:rPr lang="en-US" sz="1600" b="1" dirty="0"/>
              <a:t>NISVS Data Brief -Updated Release, 2015</a:t>
            </a:r>
            <a:r>
              <a:rPr lang="en-US" sz="1600" dirty="0"/>
              <a:t>.  The survey is comprised of 10,081 completed interviews, 5,758 women and 4,323 men, 2018. </a:t>
            </a:r>
            <a:r>
              <a:rPr lang="en-US" sz="1600" dirty="0">
                <a:hlinkClick r:id="rId3"/>
              </a:rPr>
              <a:t>https://www.cdc.gov/violenceprevention/pdf/nisvs_sofindings.pdf</a:t>
            </a:r>
            <a:endParaRPr lang="en-US" sz="1600" u="sng" dirty="0"/>
          </a:p>
          <a:p>
            <a:pPr marL="57150" indent="0">
              <a:buNone/>
            </a:pPr>
            <a:endParaRPr lang="en-US" sz="1500" dirty="0"/>
          </a:p>
          <a:p>
            <a:pPr marL="57150" indent="0">
              <a:buNone/>
            </a:pPr>
            <a:r>
              <a:rPr lang="en-US" sz="1500" dirty="0"/>
              <a:t> </a:t>
            </a:r>
          </a:p>
          <a:p>
            <a:pPr marL="457200" lvl="1"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84</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504867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628"/>
            <a:ext cx="8229600" cy="1143000"/>
          </a:xfrm>
        </p:spPr>
        <p:txBody>
          <a:bodyPr>
            <a:normAutofit/>
          </a:bodyPr>
          <a:lstStyle/>
          <a:p>
            <a:r>
              <a:rPr lang="en-US" dirty="0"/>
              <a:t>Abuse Dimensions</a:t>
            </a:r>
          </a:p>
        </p:txBody>
      </p:sp>
      <p:sp>
        <p:nvSpPr>
          <p:cNvPr id="3" name="Content Placeholder 2"/>
          <p:cNvSpPr>
            <a:spLocks noGrp="1"/>
          </p:cNvSpPr>
          <p:nvPr>
            <p:ph idx="1"/>
          </p:nvPr>
        </p:nvSpPr>
        <p:spPr/>
        <p:txBody>
          <a:bodyPr>
            <a:normAutofit fontScale="25000" lnSpcReduction="20000"/>
          </a:bodyPr>
          <a:lstStyle/>
          <a:p>
            <a:pPr>
              <a:buFont typeface="Wingdings" charset="2"/>
              <a:buChar char="§"/>
            </a:pPr>
            <a:r>
              <a:rPr lang="en-US" sz="11200" b="1" dirty="0"/>
              <a:t>Women</a:t>
            </a:r>
            <a:r>
              <a:rPr lang="en-US" sz="11200" dirty="0"/>
              <a:t>:</a:t>
            </a:r>
            <a:r>
              <a:rPr lang="en-US" sz="11200" dirty="0">
                <a:solidFill>
                  <a:srgbClr val="C00000"/>
                </a:solidFill>
              </a:rPr>
              <a:t>  Contact Sexual Violence</a:t>
            </a:r>
            <a:r>
              <a:rPr lang="en-US" sz="11200" dirty="0">
                <a:solidFill>
                  <a:srgbClr val="C00000"/>
                </a:solidFill>
                <a:effectLst/>
              </a:rPr>
              <a:t>, Physical Violence, and/or Stalking by an Intimate Partner</a:t>
            </a:r>
          </a:p>
          <a:p>
            <a:pPr marL="0" indent="0">
              <a:buNone/>
            </a:pPr>
            <a:r>
              <a:rPr lang="en-US" sz="11200" dirty="0">
                <a:solidFill>
                  <a:srgbClr val="C00000"/>
                </a:solidFill>
                <a:effectLst/>
              </a:rPr>
              <a:t> </a:t>
            </a:r>
          </a:p>
          <a:p>
            <a:pPr algn="ctr">
              <a:buFont typeface="Wingdings" charset="2"/>
              <a:buChar char="§"/>
            </a:pPr>
            <a:r>
              <a:rPr lang="en-US" sz="11200" b="1" dirty="0">
                <a:solidFill>
                  <a:srgbClr val="002060"/>
                </a:solidFill>
              </a:rPr>
              <a:t>2015 Study</a:t>
            </a:r>
            <a:r>
              <a:rPr lang="en-US" sz="11200" dirty="0">
                <a:solidFill>
                  <a:srgbClr val="002060"/>
                </a:solidFill>
              </a:rPr>
              <a:t>, Life-time Prevalence</a:t>
            </a:r>
            <a:endParaRPr lang="en-US" sz="6400" dirty="0">
              <a:solidFill>
                <a:srgbClr val="002060"/>
              </a:solidFill>
            </a:endParaRPr>
          </a:p>
          <a:p>
            <a:pPr algn="ctr"/>
            <a:r>
              <a:rPr lang="en-US" sz="12000" dirty="0"/>
              <a:t>All variables          </a:t>
            </a:r>
            <a:r>
              <a:rPr lang="en-US" sz="12000" dirty="0">
                <a:solidFill>
                  <a:srgbClr val="C00000"/>
                </a:solidFill>
              </a:rPr>
              <a:t>36.4%</a:t>
            </a:r>
          </a:p>
          <a:p>
            <a:pPr lvl="5"/>
            <a:r>
              <a:rPr lang="en-US" sz="11600" dirty="0"/>
              <a:t>Sexual                    </a:t>
            </a:r>
            <a:r>
              <a:rPr lang="en-US" sz="12000" dirty="0">
                <a:solidFill>
                  <a:srgbClr val="C00000"/>
                </a:solidFill>
              </a:rPr>
              <a:t>18.3%</a:t>
            </a:r>
          </a:p>
          <a:p>
            <a:pPr marL="2743200" lvl="6" indent="0" algn="ctr">
              <a:buNone/>
            </a:pPr>
            <a:r>
              <a:rPr lang="en-US" sz="10800" dirty="0"/>
              <a:t>  </a:t>
            </a:r>
            <a:r>
              <a:rPr lang="en-US" sz="8000" dirty="0"/>
              <a:t>(Rape, Penetrate, Coercion, Unwanted Contact)</a:t>
            </a:r>
            <a:r>
              <a:rPr lang="en-US" sz="10800" dirty="0"/>
              <a:t>                    </a:t>
            </a:r>
          </a:p>
          <a:p>
            <a:pPr lvl="1" algn="ctr">
              <a:buFont typeface="Arial" panose="020B0604020202020204" pitchFamily="34" charset="0"/>
              <a:buChar char="•"/>
            </a:pPr>
            <a:r>
              <a:rPr lang="en-US" sz="11600" dirty="0"/>
              <a:t>Physical               </a:t>
            </a:r>
            <a:r>
              <a:rPr lang="en-US" sz="11600" dirty="0">
                <a:solidFill>
                  <a:srgbClr val="C00000"/>
                </a:solidFill>
              </a:rPr>
              <a:t>30.6%</a:t>
            </a:r>
            <a:endParaRPr lang="en-US" sz="11600" dirty="0"/>
          </a:p>
          <a:p>
            <a:pPr lvl="1" algn="ctr">
              <a:buFont typeface="Arial" panose="020B0604020202020204" pitchFamily="34" charset="0"/>
              <a:buChar char="•"/>
            </a:pPr>
            <a:r>
              <a:rPr lang="en-US" sz="11600" dirty="0"/>
              <a:t>Stalking               </a:t>
            </a:r>
            <a:r>
              <a:rPr lang="en-US" sz="11600" dirty="0">
                <a:solidFill>
                  <a:srgbClr val="C00000"/>
                </a:solidFill>
              </a:rPr>
              <a:t>10.4%</a:t>
            </a:r>
            <a:r>
              <a:rPr lang="en-US" sz="11600" dirty="0"/>
              <a:t> </a:t>
            </a:r>
          </a:p>
          <a:p>
            <a:pPr marL="57150" indent="0" algn="ctr">
              <a:buNone/>
            </a:pPr>
            <a:endParaRPr lang="en-US" sz="9600" dirty="0"/>
          </a:p>
          <a:p>
            <a:pPr algn="ctr"/>
            <a:r>
              <a:rPr lang="en-US" sz="12000" dirty="0"/>
              <a:t>IPV</a:t>
            </a:r>
            <a:r>
              <a:rPr lang="en-US" sz="11600" baseline="30000" dirty="0"/>
              <a:t>*</a:t>
            </a:r>
            <a:r>
              <a:rPr lang="en-US" sz="12000" dirty="0"/>
              <a:t>-Impact:             </a:t>
            </a:r>
            <a:r>
              <a:rPr lang="en-US" sz="12000" dirty="0">
                <a:solidFill>
                  <a:srgbClr val="C00000"/>
                </a:solidFill>
              </a:rPr>
              <a:t>25.1%</a:t>
            </a:r>
            <a:r>
              <a:rPr lang="en-US" sz="12000" dirty="0"/>
              <a:t> </a:t>
            </a:r>
          </a:p>
          <a:p>
            <a:pPr marL="2171700" lvl="5" indent="0">
              <a:buNone/>
            </a:pPr>
            <a:r>
              <a:rPr lang="en-US" sz="10800" dirty="0"/>
              <a:t> </a:t>
            </a:r>
            <a:r>
              <a:rPr lang="en-US" sz="7200" dirty="0"/>
              <a:t>*</a:t>
            </a:r>
            <a:r>
              <a:rPr lang="en-US" sz="7200" b="1" dirty="0"/>
              <a:t>I</a:t>
            </a:r>
            <a:r>
              <a:rPr lang="en-US" sz="7200" dirty="0"/>
              <a:t>ntimate </a:t>
            </a:r>
            <a:r>
              <a:rPr lang="en-US" sz="7200" b="1" dirty="0"/>
              <a:t>P</a:t>
            </a:r>
            <a:r>
              <a:rPr lang="en-US" sz="7200" dirty="0"/>
              <a:t>artner </a:t>
            </a:r>
            <a:r>
              <a:rPr lang="en-US" sz="7200" b="1" dirty="0"/>
              <a:t>V</a:t>
            </a:r>
            <a:r>
              <a:rPr lang="en-US" sz="7200" dirty="0"/>
              <a:t>iolence                       </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lgn="r">
              <a:buNone/>
            </a:pPr>
            <a:endParaRPr lang="en-US" sz="1400" dirty="0"/>
          </a:p>
          <a:p>
            <a:pPr marL="0" indent="0" algn="r">
              <a:buNone/>
            </a:pPr>
            <a:endParaRPr lang="en-US" sz="5600" dirty="0"/>
          </a:p>
        </p:txBody>
      </p:sp>
      <p:sp>
        <p:nvSpPr>
          <p:cNvPr id="4" name="Slide Number Placeholder 3"/>
          <p:cNvSpPr>
            <a:spLocks noGrp="1"/>
          </p:cNvSpPr>
          <p:nvPr>
            <p:ph type="sldNum" sz="quarter" idx="12"/>
          </p:nvPr>
        </p:nvSpPr>
        <p:spPr/>
        <p:txBody>
          <a:bodyPr/>
          <a:lstStyle/>
          <a:p>
            <a:fld id="{4813C0F2-E4A7-234C-B8C5-7DB82017C726}" type="slidenum">
              <a:rPr lang="en-US" smtClean="0"/>
              <a:t>85</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649573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628"/>
            <a:ext cx="8229600" cy="1143000"/>
          </a:xfrm>
        </p:spPr>
        <p:txBody>
          <a:bodyPr>
            <a:normAutofit fontScale="90000"/>
          </a:bodyPr>
          <a:lstStyle/>
          <a:p>
            <a:r>
              <a:rPr lang="en-US" dirty="0"/>
              <a:t>Abuse Dimensions</a:t>
            </a:r>
            <a:br>
              <a:rPr lang="en-US" dirty="0"/>
            </a:br>
            <a:r>
              <a:rPr lang="en-US" dirty="0"/>
              <a:t>LGBTQ – Bisexual &amp; Lesbian</a:t>
            </a:r>
          </a:p>
        </p:txBody>
      </p:sp>
      <p:sp>
        <p:nvSpPr>
          <p:cNvPr id="3" name="Content Placeholder 2"/>
          <p:cNvSpPr>
            <a:spLocks noGrp="1"/>
          </p:cNvSpPr>
          <p:nvPr>
            <p:ph idx="1"/>
          </p:nvPr>
        </p:nvSpPr>
        <p:spPr/>
        <p:txBody>
          <a:bodyPr>
            <a:normAutofit fontScale="25000" lnSpcReduction="20000"/>
          </a:bodyPr>
          <a:lstStyle/>
          <a:p>
            <a:pPr>
              <a:buFont typeface="Wingdings" charset="2"/>
              <a:buChar char="§"/>
            </a:pPr>
            <a:r>
              <a:rPr lang="en-US" sz="11200" b="1" dirty="0"/>
              <a:t>Women</a:t>
            </a:r>
            <a:r>
              <a:rPr lang="en-US" sz="11200" dirty="0"/>
              <a:t>:</a:t>
            </a:r>
            <a:r>
              <a:rPr lang="en-US" sz="11200" dirty="0">
                <a:solidFill>
                  <a:srgbClr val="C00000"/>
                </a:solidFill>
              </a:rPr>
              <a:t>  Rape</a:t>
            </a:r>
            <a:r>
              <a:rPr lang="en-US" sz="11200" dirty="0">
                <a:solidFill>
                  <a:srgbClr val="C00000"/>
                </a:solidFill>
                <a:effectLst/>
              </a:rPr>
              <a:t>, Physical Violence, and/or Stalking by an Intimate Partner </a:t>
            </a:r>
          </a:p>
          <a:p>
            <a:pPr algn="ctr">
              <a:buFont typeface="Wingdings" charset="2"/>
              <a:buChar char="§"/>
            </a:pPr>
            <a:r>
              <a:rPr lang="en-US" sz="11200" b="1" dirty="0">
                <a:solidFill>
                  <a:srgbClr val="002060"/>
                </a:solidFill>
              </a:rPr>
              <a:t>2010 Study – Issued in 2013</a:t>
            </a:r>
            <a:r>
              <a:rPr lang="en-US" sz="11200" dirty="0">
                <a:solidFill>
                  <a:srgbClr val="002060"/>
                </a:solidFill>
              </a:rPr>
              <a:t>, Life-time Prevalence</a:t>
            </a:r>
            <a:endParaRPr lang="en-US" sz="11200" dirty="0">
              <a:solidFill>
                <a:srgbClr val="002060"/>
              </a:solidFill>
              <a:effectLst/>
            </a:endParaRPr>
          </a:p>
          <a:p>
            <a:pPr marL="0" indent="0" algn="ctr">
              <a:buNone/>
            </a:pPr>
            <a:endParaRPr lang="en-US" sz="4800" dirty="0">
              <a:solidFill>
                <a:srgbClr val="002060"/>
              </a:solidFill>
            </a:endParaRPr>
          </a:p>
          <a:p>
            <a:pPr algn="ctr"/>
            <a:r>
              <a:rPr lang="en-US" sz="12000" dirty="0"/>
              <a:t>Bisexual:                 </a:t>
            </a:r>
            <a:r>
              <a:rPr lang="en-US" sz="12000" dirty="0">
                <a:solidFill>
                  <a:srgbClr val="C00000"/>
                </a:solidFill>
              </a:rPr>
              <a:t>61.1%</a:t>
            </a:r>
          </a:p>
          <a:p>
            <a:pPr marL="57150" indent="0" algn="ctr">
              <a:buNone/>
            </a:pPr>
            <a:endParaRPr lang="en-US" sz="5200" dirty="0"/>
          </a:p>
          <a:p>
            <a:pPr marL="400050" lvl="1" indent="0" algn="ctr">
              <a:buNone/>
            </a:pPr>
            <a:r>
              <a:rPr lang="en-US" sz="11600" dirty="0"/>
              <a:t>IPV-Impact:            </a:t>
            </a:r>
            <a:r>
              <a:rPr lang="en-US" sz="11600" dirty="0">
                <a:solidFill>
                  <a:srgbClr val="C00000"/>
                </a:solidFill>
              </a:rPr>
              <a:t>57.4%</a:t>
            </a:r>
          </a:p>
          <a:p>
            <a:pPr marL="57150" indent="0" algn="ctr">
              <a:buNone/>
            </a:pPr>
            <a:endParaRPr lang="en-US" sz="8400" dirty="0"/>
          </a:p>
          <a:p>
            <a:pPr algn="ctr"/>
            <a:r>
              <a:rPr lang="en-US" sz="12000" dirty="0"/>
              <a:t>Lesbian:                 </a:t>
            </a:r>
            <a:r>
              <a:rPr lang="en-US" sz="12000" dirty="0">
                <a:solidFill>
                  <a:srgbClr val="C00000"/>
                </a:solidFill>
              </a:rPr>
              <a:t>43.8%</a:t>
            </a:r>
          </a:p>
          <a:p>
            <a:pPr marL="57150" indent="0" algn="ctr">
              <a:buNone/>
            </a:pPr>
            <a:endParaRPr lang="en-US" sz="5200" dirty="0"/>
          </a:p>
          <a:p>
            <a:pPr marL="400050" lvl="1" indent="0" algn="ctr">
              <a:buNone/>
            </a:pPr>
            <a:r>
              <a:rPr lang="en-US" sz="11600" dirty="0"/>
              <a:t>IPV-Impact:           </a:t>
            </a:r>
            <a:r>
              <a:rPr lang="en-US" sz="11600" dirty="0">
                <a:solidFill>
                  <a:srgbClr val="C00000"/>
                </a:solidFill>
              </a:rPr>
              <a:t>33.5%</a:t>
            </a:r>
            <a:endParaRPr lang="en-US" sz="11600" dirty="0"/>
          </a:p>
          <a:p>
            <a:pPr marL="457200" lvl="1" indent="0">
              <a:buNone/>
            </a:pPr>
            <a:r>
              <a:rPr lang="en-US" sz="11600" dirty="0"/>
              <a:t>              </a:t>
            </a: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lgn="r">
              <a:buNone/>
            </a:pPr>
            <a:endParaRPr lang="en-US" sz="1400" dirty="0"/>
          </a:p>
          <a:p>
            <a:pPr marL="0" indent="0" algn="r">
              <a:buNone/>
            </a:pPr>
            <a:endParaRPr lang="en-US" sz="5600" dirty="0"/>
          </a:p>
        </p:txBody>
      </p:sp>
      <p:sp>
        <p:nvSpPr>
          <p:cNvPr id="4" name="Slide Number Placeholder 3"/>
          <p:cNvSpPr>
            <a:spLocks noGrp="1"/>
          </p:cNvSpPr>
          <p:nvPr>
            <p:ph type="sldNum" sz="quarter" idx="12"/>
          </p:nvPr>
        </p:nvSpPr>
        <p:spPr/>
        <p:txBody>
          <a:bodyPr/>
          <a:lstStyle/>
          <a:p>
            <a:fld id="{4813C0F2-E4A7-234C-B8C5-7DB82017C726}" type="slidenum">
              <a:rPr lang="en-US" smtClean="0"/>
              <a:t>86</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500303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 Dimensions</a:t>
            </a:r>
          </a:p>
        </p:txBody>
      </p:sp>
      <p:sp>
        <p:nvSpPr>
          <p:cNvPr id="3" name="Content Placeholder 2"/>
          <p:cNvSpPr>
            <a:spLocks noGrp="1"/>
          </p:cNvSpPr>
          <p:nvPr>
            <p:ph idx="1"/>
          </p:nvPr>
        </p:nvSpPr>
        <p:spPr/>
        <p:txBody>
          <a:bodyPr>
            <a:normAutofit fontScale="32500" lnSpcReduction="20000"/>
          </a:bodyPr>
          <a:lstStyle/>
          <a:p>
            <a:pPr marL="857250" lvl="2" indent="-457200">
              <a:buFont typeface="Wingdings" charset="2"/>
              <a:buChar char="§"/>
            </a:pPr>
            <a:r>
              <a:rPr lang="en-US" sz="8600" b="1" dirty="0"/>
              <a:t>Women</a:t>
            </a:r>
            <a:r>
              <a:rPr lang="en-US" sz="8600" dirty="0"/>
              <a:t>: </a:t>
            </a:r>
            <a:r>
              <a:rPr lang="en-US" sz="8600" dirty="0">
                <a:solidFill>
                  <a:srgbClr val="C00000"/>
                </a:solidFill>
              </a:rPr>
              <a:t>Psychological</a:t>
            </a:r>
            <a:r>
              <a:rPr lang="en-US" sz="8600" dirty="0"/>
              <a:t> </a:t>
            </a:r>
            <a:r>
              <a:rPr lang="en-US" sz="8500" dirty="0">
                <a:solidFill>
                  <a:srgbClr val="C00000"/>
                </a:solidFill>
              </a:rPr>
              <a:t>by an Intimate Partner</a:t>
            </a:r>
          </a:p>
          <a:p>
            <a:pPr marL="1771650" lvl="4" indent="-457200">
              <a:buFont typeface="Wingdings" charset="2"/>
              <a:buChar char="§"/>
            </a:pPr>
            <a:r>
              <a:rPr lang="en-US" sz="8600" b="1" dirty="0">
                <a:solidFill>
                  <a:srgbClr val="002060"/>
                </a:solidFill>
              </a:rPr>
              <a:t>2015 Study</a:t>
            </a:r>
            <a:r>
              <a:rPr lang="en-US" sz="8600" dirty="0">
                <a:solidFill>
                  <a:srgbClr val="002060"/>
                </a:solidFill>
              </a:rPr>
              <a:t>, Life-time Prevalence</a:t>
            </a:r>
          </a:p>
          <a:p>
            <a:pPr marL="857250" lvl="3" indent="0">
              <a:buNone/>
            </a:pPr>
            <a:endParaRPr lang="en-US" sz="8600" dirty="0"/>
          </a:p>
          <a:p>
            <a:pPr algn="ctr">
              <a:buFont typeface="Arial" panose="020B0604020202020204" pitchFamily="34" charset="0"/>
              <a:buChar char="•"/>
            </a:pPr>
            <a:r>
              <a:rPr lang="en-US" sz="9000" dirty="0"/>
              <a:t>All Psychological:                </a:t>
            </a:r>
            <a:r>
              <a:rPr lang="en-US" sz="9000" dirty="0">
                <a:solidFill>
                  <a:srgbClr val="C00000"/>
                </a:solidFill>
              </a:rPr>
              <a:t>36.4%</a:t>
            </a:r>
          </a:p>
          <a:p>
            <a:pPr marL="57150" indent="0" algn="ctr">
              <a:buNone/>
            </a:pPr>
            <a:endParaRPr lang="en-US" sz="9000" dirty="0"/>
          </a:p>
          <a:p>
            <a:pPr lvl="2" algn="ctr">
              <a:buFont typeface="Arial" panose="020B0604020202020204" pitchFamily="34" charset="0"/>
              <a:buChar char="•"/>
            </a:pPr>
            <a:r>
              <a:rPr lang="en-US" sz="8200" dirty="0"/>
              <a:t>Expressive aggression:  </a:t>
            </a:r>
            <a:r>
              <a:rPr lang="en-US" sz="8200" dirty="0">
                <a:solidFill>
                  <a:srgbClr val="C00000"/>
                </a:solidFill>
              </a:rPr>
              <a:t>25.7%</a:t>
            </a:r>
          </a:p>
          <a:p>
            <a:pPr marL="1314450" lvl="3" indent="0" algn="ctr">
              <a:buNone/>
            </a:pPr>
            <a:r>
              <a:rPr lang="en-US" sz="8300" dirty="0">
                <a:solidFill>
                  <a:srgbClr val="C00000"/>
                </a:solidFill>
              </a:rPr>
              <a:t>Insult, humiliate …                    </a:t>
            </a:r>
          </a:p>
          <a:p>
            <a:pPr lvl="2" algn="ctr">
              <a:buFont typeface="Arial" panose="020B0604020202020204" pitchFamily="34" charset="0"/>
              <a:buChar char="•"/>
            </a:pPr>
            <a:r>
              <a:rPr lang="en-US" sz="8200" dirty="0"/>
              <a:t>Any coercive control:     </a:t>
            </a:r>
            <a:r>
              <a:rPr lang="en-US" sz="8200" dirty="0">
                <a:solidFill>
                  <a:srgbClr val="C00000"/>
                </a:solidFill>
              </a:rPr>
              <a:t>30.6%</a:t>
            </a:r>
            <a:r>
              <a:rPr lang="en-US" sz="8200" dirty="0"/>
              <a:t> </a:t>
            </a:r>
          </a:p>
          <a:p>
            <a:pPr marL="1314450" lvl="3" indent="0" algn="ctr">
              <a:buNone/>
            </a:pPr>
            <a:r>
              <a:rPr lang="en-US" sz="8200" dirty="0">
                <a:solidFill>
                  <a:srgbClr val="C00000"/>
                </a:solidFill>
              </a:rPr>
              <a:t>Financial, isolate, threaten … </a:t>
            </a:r>
          </a:p>
          <a:p>
            <a:pPr marL="1314450" lvl="4" indent="0">
              <a:buNone/>
            </a:pPr>
            <a:endParaRPr lang="en-US" sz="8600" dirty="0"/>
          </a:p>
          <a:p>
            <a:pPr marL="1771650" lvl="4" indent="-457200">
              <a:buFont typeface="Arial"/>
              <a:buChar char="•"/>
            </a:pPr>
            <a:endParaRPr lang="en-US" sz="2400" dirty="0"/>
          </a:p>
          <a:p>
            <a:pPr marL="1314450" lvl="4" indent="0" algn="r">
              <a:buNone/>
            </a:pPr>
            <a:endParaRPr lang="en-US" sz="1400" dirty="0"/>
          </a:p>
          <a:p>
            <a:pPr marL="1314450" lvl="3" indent="-457200"/>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87</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975176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 Dimensions</a:t>
            </a:r>
          </a:p>
        </p:txBody>
      </p:sp>
      <p:sp>
        <p:nvSpPr>
          <p:cNvPr id="3" name="Content Placeholder 2"/>
          <p:cNvSpPr>
            <a:spLocks noGrp="1"/>
          </p:cNvSpPr>
          <p:nvPr>
            <p:ph idx="1"/>
          </p:nvPr>
        </p:nvSpPr>
        <p:spPr/>
        <p:txBody>
          <a:bodyPr>
            <a:normAutofit lnSpcReduction="10000"/>
          </a:bodyPr>
          <a:lstStyle/>
          <a:p>
            <a:pPr marL="457200" lvl="1" indent="-457200">
              <a:buFont typeface="Wingdings" charset="2"/>
              <a:buChar char="§"/>
            </a:pPr>
            <a:r>
              <a:rPr lang="en-US" sz="3200" dirty="0">
                <a:solidFill>
                  <a:srgbClr val="C00000"/>
                </a:solidFill>
              </a:rPr>
              <a:t>Economic</a:t>
            </a:r>
            <a:r>
              <a:rPr lang="en-US" sz="3200" dirty="0"/>
              <a:t> </a:t>
            </a:r>
          </a:p>
          <a:p>
            <a:pPr marL="742950" lvl="2" indent="-342900"/>
            <a:r>
              <a:rPr lang="en-US" sz="2800" dirty="0"/>
              <a:t>Not allowing participation in financial decision-making. </a:t>
            </a:r>
            <a:r>
              <a:rPr lang="en-US" sz="2800" dirty="0">
                <a:solidFill>
                  <a:srgbClr val="C00000"/>
                </a:solidFill>
              </a:rPr>
              <a:t>The abuser makes all the decisions. </a:t>
            </a:r>
          </a:p>
          <a:p>
            <a:pPr marL="742950" lvl="2" indent="-342900"/>
            <a:endParaRPr lang="en-US" sz="2800" dirty="0"/>
          </a:p>
          <a:p>
            <a:pPr marL="742950" lvl="2" indent="-342900"/>
            <a:r>
              <a:rPr lang="en-US" sz="2800" dirty="0"/>
              <a:t>Withholding resources such as cash or credit cards</a:t>
            </a:r>
          </a:p>
          <a:p>
            <a:pPr marL="742950" lvl="2" indent="-342900"/>
            <a:endParaRPr lang="en-US" sz="2800" dirty="0"/>
          </a:p>
          <a:p>
            <a:pPr marL="742950" lvl="2" indent="-342900"/>
            <a:r>
              <a:rPr lang="en-US" sz="2800" dirty="0"/>
              <a:t>Withholding food, clothing, shelter, medications…</a:t>
            </a:r>
          </a:p>
          <a:p>
            <a:pPr marL="742950" lvl="2" indent="-342900"/>
            <a:endParaRPr lang="en-US" sz="2800" dirty="0"/>
          </a:p>
          <a:p>
            <a:pPr marL="742950" lvl="2" indent="-342900"/>
            <a:r>
              <a:rPr lang="en-US" sz="2800" dirty="0"/>
              <a:t>Preventing from working, studying…</a:t>
            </a:r>
          </a:p>
        </p:txBody>
      </p:sp>
      <p:sp>
        <p:nvSpPr>
          <p:cNvPr id="4" name="Slide Number Placeholder 3"/>
          <p:cNvSpPr>
            <a:spLocks noGrp="1"/>
          </p:cNvSpPr>
          <p:nvPr>
            <p:ph type="sldNum" sz="quarter" idx="12"/>
          </p:nvPr>
        </p:nvSpPr>
        <p:spPr/>
        <p:txBody>
          <a:bodyPr/>
          <a:lstStyle/>
          <a:p>
            <a:fld id="{4813C0F2-E4A7-234C-B8C5-7DB82017C726}" type="slidenum">
              <a:rPr lang="en-US" smtClean="0"/>
              <a:t>88</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045563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628"/>
            <a:ext cx="8229600" cy="1143000"/>
          </a:xfrm>
        </p:spPr>
        <p:txBody>
          <a:bodyPr>
            <a:normAutofit/>
          </a:bodyPr>
          <a:lstStyle/>
          <a:p>
            <a:r>
              <a:rPr lang="en-US" dirty="0"/>
              <a:t>Demographics</a:t>
            </a:r>
          </a:p>
        </p:txBody>
      </p:sp>
      <p:sp>
        <p:nvSpPr>
          <p:cNvPr id="3" name="Content Placeholder 2"/>
          <p:cNvSpPr>
            <a:spLocks noGrp="1"/>
          </p:cNvSpPr>
          <p:nvPr>
            <p:ph idx="1"/>
          </p:nvPr>
        </p:nvSpPr>
        <p:spPr/>
        <p:txBody>
          <a:bodyPr>
            <a:normAutofit fontScale="25000" lnSpcReduction="20000"/>
          </a:bodyPr>
          <a:lstStyle/>
          <a:p>
            <a:pPr>
              <a:buFont typeface="Wingdings" charset="2"/>
              <a:buChar char="§"/>
            </a:pPr>
            <a:r>
              <a:rPr lang="en-US" sz="11200" b="1" dirty="0"/>
              <a:t>Women</a:t>
            </a:r>
            <a:r>
              <a:rPr lang="en-US" sz="11200" dirty="0">
                <a:solidFill>
                  <a:srgbClr val="C00000"/>
                </a:solidFill>
              </a:rPr>
              <a:t>:  Abuse by</a:t>
            </a:r>
            <a:r>
              <a:rPr lang="en-US" sz="11200" dirty="0">
                <a:solidFill>
                  <a:srgbClr val="C00000"/>
                </a:solidFill>
                <a:effectLst/>
              </a:rPr>
              <a:t> Rape, Physical Violence, and/or Stalking by an Intimate Partner </a:t>
            </a:r>
          </a:p>
          <a:p>
            <a:pPr algn="ctr">
              <a:buFont typeface="Wingdings" charset="2"/>
              <a:buChar char="§"/>
            </a:pPr>
            <a:r>
              <a:rPr lang="en-US" sz="11200" b="1" dirty="0">
                <a:solidFill>
                  <a:srgbClr val="002060"/>
                </a:solidFill>
              </a:rPr>
              <a:t>2010 Study</a:t>
            </a:r>
            <a:r>
              <a:rPr lang="en-US" sz="11200" dirty="0">
                <a:solidFill>
                  <a:srgbClr val="002060"/>
                </a:solidFill>
              </a:rPr>
              <a:t>, Life-time Prevalence</a:t>
            </a:r>
            <a:endParaRPr lang="en-US" sz="11200" dirty="0">
              <a:solidFill>
                <a:srgbClr val="002060"/>
              </a:solidFill>
              <a:effectLst/>
            </a:endParaRPr>
          </a:p>
          <a:p>
            <a:pPr marL="0" indent="0" algn="ctr">
              <a:buNone/>
            </a:pPr>
            <a:endParaRPr lang="en-US" sz="6400" dirty="0">
              <a:solidFill>
                <a:srgbClr val="002060"/>
              </a:solidFill>
            </a:endParaRPr>
          </a:p>
          <a:p>
            <a:pPr algn="ctr"/>
            <a:r>
              <a:rPr lang="en-US" sz="12000" dirty="0"/>
              <a:t>Multiracial: </a:t>
            </a:r>
            <a:r>
              <a:rPr lang="en-US" sz="12000" dirty="0">
                <a:solidFill>
                  <a:srgbClr val="C00000"/>
                </a:solidFill>
              </a:rPr>
              <a:t>53.8%</a:t>
            </a:r>
            <a:endParaRPr lang="en-US" sz="12000" dirty="0"/>
          </a:p>
          <a:p>
            <a:pPr algn="ctr"/>
            <a:r>
              <a:rPr lang="en-US" sz="12000" dirty="0"/>
              <a:t>Am. Indian: </a:t>
            </a:r>
            <a:r>
              <a:rPr lang="en-US" sz="12000" dirty="0">
                <a:solidFill>
                  <a:srgbClr val="C00000"/>
                </a:solidFill>
              </a:rPr>
              <a:t>46.0%</a:t>
            </a:r>
            <a:r>
              <a:rPr lang="en-US" sz="12000" dirty="0"/>
              <a:t>                   </a:t>
            </a:r>
          </a:p>
          <a:p>
            <a:pPr algn="ctr"/>
            <a:r>
              <a:rPr lang="en-US" sz="12000" dirty="0"/>
              <a:t>Black:           </a:t>
            </a:r>
            <a:r>
              <a:rPr lang="en-US" sz="12000" dirty="0">
                <a:solidFill>
                  <a:srgbClr val="C00000"/>
                </a:solidFill>
              </a:rPr>
              <a:t>43.7%</a:t>
            </a:r>
            <a:r>
              <a:rPr lang="en-US" sz="12000" dirty="0"/>
              <a:t> </a:t>
            </a:r>
          </a:p>
          <a:p>
            <a:pPr algn="ctr"/>
            <a:r>
              <a:rPr lang="en-US" sz="12000" dirty="0"/>
              <a:t>Hispanic:     </a:t>
            </a:r>
            <a:r>
              <a:rPr lang="en-US" sz="12000" dirty="0">
                <a:solidFill>
                  <a:srgbClr val="C00000"/>
                </a:solidFill>
              </a:rPr>
              <a:t>37.1%</a:t>
            </a:r>
            <a:r>
              <a:rPr lang="en-US" sz="12000" dirty="0"/>
              <a:t> </a:t>
            </a:r>
          </a:p>
          <a:p>
            <a:pPr algn="ctr"/>
            <a:r>
              <a:rPr lang="en-US" sz="12000" dirty="0"/>
              <a:t>White:         </a:t>
            </a:r>
            <a:r>
              <a:rPr lang="en-US" sz="12000" dirty="0">
                <a:solidFill>
                  <a:srgbClr val="C00000"/>
                </a:solidFill>
              </a:rPr>
              <a:t>34.6%</a:t>
            </a:r>
            <a:r>
              <a:rPr lang="en-US" sz="12000" dirty="0"/>
              <a:t> </a:t>
            </a:r>
          </a:p>
          <a:p>
            <a:pPr algn="ctr"/>
            <a:r>
              <a:rPr lang="en-US" sz="12000" dirty="0"/>
              <a:t>Asian:          </a:t>
            </a:r>
            <a:r>
              <a:rPr lang="en-US" sz="12000" dirty="0">
                <a:solidFill>
                  <a:srgbClr val="C00000"/>
                </a:solidFill>
              </a:rPr>
              <a:t>19.6%</a:t>
            </a:r>
            <a:endParaRPr lang="en-US" sz="12000" dirty="0"/>
          </a:p>
          <a:p>
            <a:pPr marL="400050" lvl="1" indent="0">
              <a:buNone/>
            </a:pPr>
            <a:r>
              <a:rPr lang="en-US" sz="11600" dirty="0"/>
              <a:t>                          </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lgn="r">
              <a:buNone/>
            </a:pPr>
            <a:endParaRPr lang="en-US" sz="1400" dirty="0"/>
          </a:p>
          <a:p>
            <a:pPr marL="0" indent="0" algn="r">
              <a:buNone/>
            </a:pPr>
            <a:endParaRPr lang="en-US" sz="5600" dirty="0"/>
          </a:p>
        </p:txBody>
      </p:sp>
      <p:sp>
        <p:nvSpPr>
          <p:cNvPr id="4" name="Slide Number Placeholder 3"/>
          <p:cNvSpPr>
            <a:spLocks noGrp="1"/>
          </p:cNvSpPr>
          <p:nvPr>
            <p:ph type="sldNum" sz="quarter" idx="12"/>
          </p:nvPr>
        </p:nvSpPr>
        <p:spPr/>
        <p:txBody>
          <a:bodyPr/>
          <a:lstStyle/>
          <a:p>
            <a:fld id="{4813C0F2-E4A7-234C-B8C5-7DB82017C726}" type="slidenum">
              <a:rPr lang="en-US" smtClean="0"/>
              <a:t>89</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98325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Domestic Violence Dynamics</a:t>
            </a:r>
          </a:p>
        </p:txBody>
      </p:sp>
      <p:sp>
        <p:nvSpPr>
          <p:cNvPr id="3" name="Content Placeholder 2"/>
          <p:cNvSpPr>
            <a:spLocks noGrp="1"/>
          </p:cNvSpPr>
          <p:nvPr>
            <p:ph idx="1"/>
          </p:nvPr>
        </p:nvSpPr>
        <p:spPr/>
        <p:txBody>
          <a:bodyPr>
            <a:normAutofit fontScale="85000" lnSpcReduction="10000"/>
          </a:bodyPr>
          <a:lstStyle/>
          <a:p>
            <a:pPr lvl="1">
              <a:buFont typeface="Wingdings" charset="2"/>
              <a:buChar char="ü"/>
            </a:pPr>
            <a:r>
              <a:rPr lang="en-US" sz="3200" dirty="0"/>
              <a:t>Definition</a:t>
            </a:r>
          </a:p>
          <a:p>
            <a:pPr lvl="1">
              <a:buFont typeface="Wingdings" charset="2"/>
              <a:buChar char="ü"/>
            </a:pPr>
            <a:r>
              <a:rPr lang="en-US" sz="3200" dirty="0"/>
              <a:t>Abuse Dimensions</a:t>
            </a:r>
          </a:p>
          <a:p>
            <a:pPr lvl="1">
              <a:buFont typeface="Wingdings" charset="2"/>
              <a:buChar char="ü"/>
            </a:pPr>
            <a:r>
              <a:rPr lang="en-US" sz="3200" dirty="0"/>
              <a:t>Myths and Facts</a:t>
            </a:r>
          </a:p>
          <a:p>
            <a:pPr lvl="1">
              <a:buFont typeface="Wingdings" charset="2"/>
              <a:buChar char="ü"/>
            </a:pPr>
            <a:r>
              <a:rPr lang="en-US" sz="3200" dirty="0"/>
              <a:t>Cycle of Domestic Violence</a:t>
            </a:r>
          </a:p>
          <a:p>
            <a:pPr lvl="1">
              <a:buFont typeface="Wingdings" charset="2"/>
              <a:buChar char="ü"/>
            </a:pPr>
            <a:r>
              <a:rPr lang="en-US" sz="3200" dirty="0"/>
              <a:t>Signs and Symptoms of Domestic Violence</a:t>
            </a:r>
          </a:p>
          <a:p>
            <a:pPr lvl="1">
              <a:buFont typeface="Wingdings" charset="2"/>
              <a:buChar char="ü"/>
            </a:pPr>
            <a:r>
              <a:rPr lang="en-US" sz="3200" dirty="0"/>
              <a:t>Why Victims Stay</a:t>
            </a:r>
          </a:p>
          <a:p>
            <a:pPr lvl="1">
              <a:buFont typeface="Wingdings" charset="2"/>
              <a:buChar char="ü"/>
            </a:pPr>
            <a:r>
              <a:rPr lang="en-US" sz="3200" dirty="0"/>
              <a:t>Abusers</a:t>
            </a:r>
          </a:p>
          <a:p>
            <a:pPr marL="457200" lvl="1" indent="0" algn="ctr">
              <a:buNone/>
            </a:pPr>
            <a:r>
              <a:rPr lang="en-US" sz="3300" dirty="0">
                <a:solidFill>
                  <a:srgbClr val="0070C0"/>
                </a:solidFill>
              </a:rPr>
              <a:t>Please see appendix for addition information. </a:t>
            </a:r>
          </a:p>
          <a:p>
            <a:pPr marL="457200" lvl="1" indent="0">
              <a:buNone/>
            </a:pPr>
            <a:endParaRPr lang="en-US" sz="3200" dirty="0"/>
          </a:p>
          <a:p>
            <a:pPr marL="457200" lvl="1" indent="0">
              <a:buNone/>
            </a:pPr>
            <a:r>
              <a:rPr lang="en-US" sz="1400" dirty="0"/>
              <a:t>Father Charles W. Dahm, O.P. </a:t>
            </a:r>
            <a:r>
              <a:rPr lang="en-US" sz="1400" u="sng" dirty="0">
                <a:hlinkClick r:id="rId2"/>
              </a:rPr>
              <a:t>www.domesticviolenceoutreach.org</a:t>
            </a:r>
            <a:endParaRPr lang="en-US" sz="1400" dirty="0"/>
          </a:p>
          <a:p>
            <a:pPr marL="457200" lvl="1" indent="0">
              <a:buNone/>
            </a:pPr>
            <a:r>
              <a:rPr lang="en-US" sz="1400" dirty="0"/>
              <a:t> Reverend Joyce Galvin </a:t>
            </a:r>
            <a:r>
              <a:rPr lang="en-US" sz="1400" dirty="0">
                <a:hlinkClick r:id="rId3"/>
              </a:rPr>
              <a:t>http://www.womenofvalorministry.org/home_page0.aspx</a:t>
            </a:r>
            <a:endParaRPr lang="en-US" sz="1400" dirty="0"/>
          </a:p>
          <a:p>
            <a:pPr marL="457200" lvl="1"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9</a:t>
            </a:fld>
            <a:endParaRPr lang="en-US"/>
          </a:p>
        </p:txBody>
      </p:sp>
    </p:spTree>
    <p:extLst>
      <p:ext uri="{BB962C8B-B14F-4D97-AF65-F5344CB8AC3E}">
        <p14:creationId xmlns:p14="http://schemas.microsoft.com/office/powerpoint/2010/main" val="238255908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Myths and Facts</a:t>
            </a:r>
          </a:p>
        </p:txBody>
      </p:sp>
      <p:sp>
        <p:nvSpPr>
          <p:cNvPr id="3" name="Content Placeholder 2"/>
          <p:cNvSpPr>
            <a:spLocks noGrp="1"/>
          </p:cNvSpPr>
          <p:nvPr>
            <p:ph idx="1"/>
          </p:nvPr>
        </p:nvSpPr>
        <p:spPr/>
        <p:txBody>
          <a:bodyPr>
            <a:normAutofit/>
          </a:bodyPr>
          <a:lstStyle/>
          <a:p>
            <a:pPr>
              <a:buFont typeface="Wingdings" charset="2"/>
              <a:buChar char="§"/>
            </a:pPr>
            <a:r>
              <a:rPr lang="en-US" dirty="0">
                <a:solidFill>
                  <a:srgbClr val="C00000"/>
                </a:solidFill>
              </a:rPr>
              <a:t>Myth: Drugs, alcohol, stress, mental illness, unemployment, children, poverty, childhood trauma… cause domestic violence</a:t>
            </a:r>
          </a:p>
          <a:p>
            <a:pPr marL="457200" lvl="1" indent="0">
              <a:buNone/>
            </a:pPr>
            <a:endParaRPr lang="en-US" dirty="0"/>
          </a:p>
          <a:p>
            <a:pPr>
              <a:buFont typeface="Wingdings" charset="2"/>
              <a:buChar char="ü"/>
            </a:pPr>
            <a:r>
              <a:rPr lang="en-US" dirty="0"/>
              <a:t>Fact: Domestic violence is about power and control.  Many factors are stressors, but are not the cause of DV.</a:t>
            </a:r>
          </a:p>
          <a:p>
            <a:pPr marL="457200" lvl="1" indent="0">
              <a:buNone/>
            </a:pPr>
            <a:endParaRPr lang="en-US" dirty="0"/>
          </a:p>
          <a:p>
            <a:pPr lvl="1">
              <a:buFont typeface="Wingdings" charset="2"/>
              <a:buChar char="v"/>
            </a:pPr>
            <a:endParaRPr lang="en-US" dirty="0"/>
          </a:p>
          <a:p>
            <a:pPr lvl="1">
              <a:buFont typeface="Wingdings" charset="2"/>
              <a:buChar char="v"/>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90</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357883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Myths and Facts</a:t>
            </a:r>
          </a:p>
        </p:txBody>
      </p:sp>
      <p:sp>
        <p:nvSpPr>
          <p:cNvPr id="3" name="Content Placeholder 2"/>
          <p:cNvSpPr>
            <a:spLocks noGrp="1"/>
          </p:cNvSpPr>
          <p:nvPr>
            <p:ph idx="1"/>
          </p:nvPr>
        </p:nvSpPr>
        <p:spPr/>
        <p:txBody>
          <a:bodyPr>
            <a:normAutofit/>
          </a:bodyPr>
          <a:lstStyle/>
          <a:p>
            <a:pPr>
              <a:buFont typeface="Wingdings" charset="2"/>
              <a:buChar char="§"/>
            </a:pPr>
            <a:r>
              <a:rPr lang="en-US" dirty="0">
                <a:solidFill>
                  <a:srgbClr val="C00000"/>
                </a:solidFill>
              </a:rPr>
              <a:t>Myth: The abused or battered partner is the cause of the abuse</a:t>
            </a:r>
            <a:r>
              <a:rPr lang="en-US" dirty="0">
                <a:solidFill>
                  <a:srgbClr val="7030A0"/>
                </a:solidFill>
              </a:rPr>
              <a:t>.</a:t>
            </a:r>
          </a:p>
          <a:p>
            <a:pPr>
              <a:buFont typeface="Wingdings" charset="2"/>
              <a:buChar char="²"/>
            </a:pPr>
            <a:endParaRPr lang="en-US" dirty="0"/>
          </a:p>
          <a:p>
            <a:pPr>
              <a:buFont typeface="Wingdings" charset="2"/>
              <a:buChar char="ü"/>
            </a:pPr>
            <a:r>
              <a:rPr lang="en-US" dirty="0"/>
              <a:t>Fact: Victims do not cause abuse.</a:t>
            </a:r>
          </a:p>
          <a:p>
            <a:pPr>
              <a:buFont typeface="Wingdings" charset="2"/>
              <a:buChar char="ü"/>
            </a:pPr>
            <a:r>
              <a:rPr lang="en-US" dirty="0"/>
              <a:t>Fact: Abusers are responsible for their behavior!</a:t>
            </a:r>
          </a:p>
          <a:p>
            <a:pPr lvl="1">
              <a:buFont typeface="Wingdings" charset="2"/>
              <a:buChar char="v"/>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91</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655825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Myths and Facts</a:t>
            </a:r>
          </a:p>
        </p:txBody>
      </p:sp>
      <p:sp>
        <p:nvSpPr>
          <p:cNvPr id="3" name="Content Placeholder 2"/>
          <p:cNvSpPr>
            <a:spLocks noGrp="1"/>
          </p:cNvSpPr>
          <p:nvPr>
            <p:ph idx="1"/>
          </p:nvPr>
        </p:nvSpPr>
        <p:spPr/>
        <p:txBody>
          <a:bodyPr>
            <a:normAutofit/>
          </a:bodyPr>
          <a:lstStyle/>
          <a:p>
            <a:pPr>
              <a:buFont typeface="Wingdings" charset="2"/>
              <a:buChar char="§"/>
            </a:pPr>
            <a:r>
              <a:rPr lang="en-US" dirty="0">
                <a:solidFill>
                  <a:srgbClr val="C00000"/>
                </a:solidFill>
              </a:rPr>
              <a:t>Myth: When abusers apologize, ask for pardon or promise to change, victims should believe them.</a:t>
            </a:r>
          </a:p>
          <a:p>
            <a:pPr>
              <a:buFont typeface="Wingdings" charset="2"/>
              <a:buChar char="²"/>
            </a:pPr>
            <a:endParaRPr lang="en-US" dirty="0"/>
          </a:p>
          <a:p>
            <a:pPr>
              <a:buFont typeface="Wingdings" charset="2"/>
              <a:buChar char="ü"/>
            </a:pPr>
            <a:r>
              <a:rPr lang="en-US" dirty="0"/>
              <a:t>Fact: Abusers use “forgiveness and change” to control and manipulate their victims.</a:t>
            </a:r>
          </a:p>
          <a:p>
            <a:pPr marL="457200" lvl="1"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92</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917191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Myths and Facts</a:t>
            </a:r>
          </a:p>
        </p:txBody>
      </p:sp>
      <p:sp>
        <p:nvSpPr>
          <p:cNvPr id="3" name="Content Placeholder 2"/>
          <p:cNvSpPr>
            <a:spLocks noGrp="1"/>
          </p:cNvSpPr>
          <p:nvPr>
            <p:ph idx="1"/>
          </p:nvPr>
        </p:nvSpPr>
        <p:spPr/>
        <p:txBody>
          <a:bodyPr>
            <a:noAutofit/>
          </a:bodyPr>
          <a:lstStyle/>
          <a:p>
            <a:pPr>
              <a:buFont typeface="Wingdings" charset="2"/>
              <a:buChar char="§"/>
            </a:pPr>
            <a:r>
              <a:rPr lang="en-US" sz="3000" dirty="0">
                <a:solidFill>
                  <a:srgbClr val="C00000"/>
                </a:solidFill>
              </a:rPr>
              <a:t>Myth: Children are unaware of the domestic violence in their homes.</a:t>
            </a:r>
          </a:p>
          <a:p>
            <a:pPr marL="0" indent="0">
              <a:buNone/>
            </a:pPr>
            <a:endParaRPr lang="en-US" sz="2000" dirty="0"/>
          </a:p>
          <a:p>
            <a:pPr>
              <a:buFont typeface="Wingdings" charset="2"/>
              <a:buChar char="ü"/>
            </a:pPr>
            <a:r>
              <a:rPr lang="en-US" sz="2800" dirty="0"/>
              <a:t>Fact: Children are frequently eyewitnesses to most occurrences of domestic violence in their homes.</a:t>
            </a:r>
          </a:p>
          <a:p>
            <a:pPr>
              <a:buFont typeface="Wingdings" charset="2"/>
              <a:buChar char="ü"/>
            </a:pPr>
            <a:r>
              <a:rPr lang="en-US" sz="2800" dirty="0"/>
              <a:t>Fact: It is estimated that between </a:t>
            </a:r>
            <a:r>
              <a:rPr lang="en-US" sz="2800" dirty="0">
                <a:solidFill>
                  <a:srgbClr val="C00000"/>
                </a:solidFill>
              </a:rPr>
              <a:t>15</a:t>
            </a:r>
            <a:r>
              <a:rPr lang="en-US" sz="2800" dirty="0"/>
              <a:t> and </a:t>
            </a:r>
            <a:r>
              <a:rPr lang="en-US" sz="2800" dirty="0">
                <a:solidFill>
                  <a:srgbClr val="C00000"/>
                </a:solidFill>
              </a:rPr>
              <a:t>18 </a:t>
            </a:r>
            <a:r>
              <a:rPr lang="en-US" sz="2800" dirty="0"/>
              <a:t>million children live in families were IPV occurred at least once during the previous year.</a:t>
            </a:r>
          </a:p>
          <a:p>
            <a:pPr>
              <a:buFont typeface="Wingdings" charset="2"/>
              <a:buChar char="ü"/>
            </a:pPr>
            <a:endParaRPr lang="en-US" sz="1000" dirty="0"/>
          </a:p>
          <a:p>
            <a:pPr marL="0" indent="0">
              <a:buNone/>
            </a:pPr>
            <a:r>
              <a:rPr lang="en-US" sz="1400" dirty="0"/>
              <a:t>Rene McDonald et al., “Estimating the Number of American Children Living in Partner-Violent Families,” </a:t>
            </a:r>
            <a:r>
              <a:rPr lang="en-US" sz="1400" i="1" dirty="0"/>
              <a:t>Journal of Family Psychology Vol. 20, No.1</a:t>
            </a:r>
            <a:r>
              <a:rPr lang="en-US" sz="1400" dirty="0"/>
              <a:t> (2006) 137–142. The estimate is based on 2001 United States census data.</a:t>
            </a:r>
            <a:r>
              <a:rPr lang="en-US" sz="1400" baseline="30000" dirty="0"/>
              <a:t> </a:t>
            </a:r>
            <a:r>
              <a:rPr lang="en-US" sz="1400" dirty="0"/>
              <a:t>Updated: The estimate is based on 2010 United States census data.</a:t>
            </a:r>
            <a:endParaRPr lang="en-US" sz="1400" baseline="30000" dirty="0"/>
          </a:p>
          <a:p>
            <a:pPr marL="0" indent="0">
              <a:buNone/>
            </a:pPr>
            <a:endParaRPr lang="en-US" sz="1400" baseline="30000" dirty="0"/>
          </a:p>
          <a:p>
            <a:pPr marL="0" indent="0">
              <a:buNone/>
            </a:pPr>
            <a:endParaRPr lang="en-US" sz="3000" dirty="0"/>
          </a:p>
          <a:p>
            <a:pPr marL="0" indent="0" algn="r">
              <a:buNone/>
            </a:pPr>
            <a:endParaRPr lang="en-US" sz="1200" dirty="0"/>
          </a:p>
          <a:p>
            <a:pPr marL="0" indent="0" algn="r">
              <a:buNone/>
            </a:pPr>
            <a:r>
              <a:rPr lang="en-US" sz="1200" dirty="0"/>
              <a:t> </a:t>
            </a:r>
          </a:p>
        </p:txBody>
      </p:sp>
      <p:sp>
        <p:nvSpPr>
          <p:cNvPr id="4" name="Slide Number Placeholder 3"/>
          <p:cNvSpPr>
            <a:spLocks noGrp="1"/>
          </p:cNvSpPr>
          <p:nvPr>
            <p:ph type="sldNum" sz="quarter" idx="12"/>
          </p:nvPr>
        </p:nvSpPr>
        <p:spPr/>
        <p:txBody>
          <a:bodyPr/>
          <a:lstStyle/>
          <a:p>
            <a:fld id="{4813C0F2-E4A7-234C-B8C5-7DB82017C726}" type="slidenum">
              <a:rPr lang="en-US" smtClean="0"/>
              <a:t>93</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465923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13C0F2-E4A7-234C-B8C5-7DB82017C726}" type="slidenum">
              <a:rPr lang="en-US" smtClean="0"/>
              <a:t>94</a:t>
            </a:fld>
            <a:endParaRPr lang="en-US"/>
          </a:p>
        </p:txBody>
      </p:sp>
      <p:pic>
        <p:nvPicPr>
          <p:cNvPr id="3" name="Picture 2"/>
          <p:cNvPicPr>
            <a:picLocks noChangeAspect="1"/>
          </p:cNvPicPr>
          <p:nvPr/>
        </p:nvPicPr>
        <p:blipFill>
          <a:blip r:embed="rId3"/>
          <a:stretch>
            <a:fillRect/>
          </a:stretch>
        </p:blipFill>
        <p:spPr>
          <a:xfrm>
            <a:off x="1714500" y="368300"/>
            <a:ext cx="5702300" cy="6121400"/>
          </a:xfrm>
          <a:prstGeom prst="rect">
            <a:avLst/>
          </a:prstGeom>
        </p:spPr>
      </p:pic>
    </p:spTree>
    <p:extLst>
      <p:ext uri="{BB962C8B-B14F-4D97-AF65-F5344CB8AC3E}">
        <p14:creationId xmlns:p14="http://schemas.microsoft.com/office/powerpoint/2010/main" val="2516992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Victims Signs and Symptoms</a:t>
            </a:r>
          </a:p>
        </p:txBody>
      </p:sp>
      <p:sp>
        <p:nvSpPr>
          <p:cNvPr id="3" name="Content Placeholder 2"/>
          <p:cNvSpPr>
            <a:spLocks noGrp="1"/>
          </p:cNvSpPr>
          <p:nvPr>
            <p:ph idx="1"/>
          </p:nvPr>
        </p:nvSpPr>
        <p:spPr/>
        <p:txBody>
          <a:bodyPr>
            <a:normAutofit fontScale="92500"/>
          </a:bodyPr>
          <a:lstStyle/>
          <a:p>
            <a:pPr lvl="1">
              <a:lnSpc>
                <a:spcPct val="90000"/>
              </a:lnSpc>
              <a:buClr>
                <a:schemeClr val="tx1"/>
              </a:buClr>
              <a:buFont typeface="Arial" charset="0"/>
              <a:buChar char="•"/>
              <a:defRPr/>
            </a:pPr>
            <a:r>
              <a:rPr lang="en-US" sz="3200" dirty="0">
                <a:solidFill>
                  <a:srgbClr val="C00000"/>
                </a:solidFill>
              </a:rPr>
              <a:t>Isolation</a:t>
            </a:r>
            <a:r>
              <a:rPr lang="en-US" sz="3200" dirty="0">
                <a:solidFill>
                  <a:srgbClr val="000000"/>
                </a:solidFill>
              </a:rPr>
              <a:t> from family, friends, church</a:t>
            </a:r>
          </a:p>
          <a:p>
            <a:pPr lvl="1">
              <a:lnSpc>
                <a:spcPct val="90000"/>
              </a:lnSpc>
              <a:buClr>
                <a:schemeClr val="tx1"/>
              </a:buClr>
              <a:buFont typeface="Arial" charset="0"/>
              <a:buChar char="•"/>
              <a:defRPr/>
            </a:pPr>
            <a:r>
              <a:rPr lang="en-US" sz="3200" dirty="0">
                <a:solidFill>
                  <a:srgbClr val="C00000"/>
                </a:solidFill>
              </a:rPr>
              <a:t>Depression</a:t>
            </a:r>
            <a:r>
              <a:rPr lang="en-US" sz="3200" dirty="0">
                <a:solidFill>
                  <a:srgbClr val="000000"/>
                </a:solidFill>
              </a:rPr>
              <a:t>, passivity, anxiety, panic, drug use </a:t>
            </a:r>
          </a:p>
          <a:p>
            <a:pPr lvl="1">
              <a:lnSpc>
                <a:spcPct val="90000"/>
              </a:lnSpc>
              <a:buClr>
                <a:schemeClr val="tx1"/>
              </a:buClr>
              <a:buFont typeface="Arial" charset="0"/>
              <a:buChar char="•"/>
              <a:defRPr/>
            </a:pPr>
            <a:r>
              <a:rPr lang="en-US" sz="3200" dirty="0">
                <a:solidFill>
                  <a:srgbClr val="C00000"/>
                </a:solidFill>
              </a:rPr>
              <a:t>Health issues</a:t>
            </a:r>
            <a:r>
              <a:rPr lang="en-US" sz="3200" dirty="0">
                <a:solidFill>
                  <a:srgbClr val="000000"/>
                </a:solidFill>
              </a:rPr>
              <a:t>, bruises, eating and sleep disorders</a:t>
            </a:r>
          </a:p>
          <a:p>
            <a:pPr lvl="1">
              <a:lnSpc>
                <a:spcPct val="90000"/>
              </a:lnSpc>
              <a:buClr>
                <a:schemeClr val="tx1"/>
              </a:buClr>
              <a:buFont typeface="Arial" charset="0"/>
              <a:buChar char="•"/>
              <a:defRPr/>
            </a:pPr>
            <a:r>
              <a:rPr lang="en-US" sz="3200" dirty="0">
                <a:solidFill>
                  <a:srgbClr val="C00000"/>
                </a:solidFill>
              </a:rPr>
              <a:t>Excuses</a:t>
            </a:r>
            <a:r>
              <a:rPr lang="en-US" sz="3200" dirty="0">
                <a:solidFill>
                  <a:srgbClr val="000000"/>
                </a:solidFill>
              </a:rPr>
              <a:t> for partner</a:t>
            </a:r>
          </a:p>
          <a:p>
            <a:pPr lvl="1">
              <a:lnSpc>
                <a:spcPct val="90000"/>
              </a:lnSpc>
              <a:buClr>
                <a:schemeClr val="tx1"/>
              </a:buClr>
              <a:buFont typeface="Arial" charset="0"/>
              <a:buChar char="•"/>
              <a:defRPr/>
            </a:pPr>
            <a:r>
              <a:rPr lang="en-US" sz="3200" dirty="0">
                <a:solidFill>
                  <a:srgbClr val="C00000"/>
                </a:solidFill>
              </a:rPr>
              <a:t>Denial</a:t>
            </a:r>
            <a:r>
              <a:rPr lang="en-US" sz="3200" dirty="0">
                <a:solidFill>
                  <a:srgbClr val="000000"/>
                </a:solidFill>
              </a:rPr>
              <a:t> of seriousness of situation, minimization</a:t>
            </a:r>
          </a:p>
          <a:p>
            <a:pPr lvl="1">
              <a:lnSpc>
                <a:spcPct val="90000"/>
              </a:lnSpc>
              <a:buClr>
                <a:schemeClr val="tx1"/>
              </a:buClr>
              <a:buFont typeface="Arial" charset="0"/>
              <a:buChar char="•"/>
              <a:defRPr/>
            </a:pPr>
            <a:r>
              <a:rPr lang="en-US" sz="3200" dirty="0">
                <a:solidFill>
                  <a:srgbClr val="C00000"/>
                </a:solidFill>
              </a:rPr>
              <a:t>Withdrawal</a:t>
            </a:r>
          </a:p>
          <a:p>
            <a:pPr lvl="1">
              <a:lnSpc>
                <a:spcPct val="90000"/>
              </a:lnSpc>
              <a:buClr>
                <a:schemeClr val="tx1"/>
              </a:buClr>
              <a:buFont typeface="Arial" charset="0"/>
              <a:buChar char="•"/>
              <a:defRPr/>
            </a:pPr>
            <a:r>
              <a:rPr lang="en-US" sz="3200" dirty="0">
                <a:solidFill>
                  <a:srgbClr val="C00000"/>
                </a:solidFill>
              </a:rPr>
              <a:t>Poor</a:t>
            </a:r>
            <a:r>
              <a:rPr lang="en-US" sz="3200" dirty="0">
                <a:solidFill>
                  <a:srgbClr val="000000"/>
                </a:solidFill>
              </a:rPr>
              <a:t> job performance</a:t>
            </a:r>
          </a:p>
          <a:p>
            <a:pPr lvl="1">
              <a:lnSpc>
                <a:spcPct val="90000"/>
              </a:lnSpc>
              <a:buClr>
                <a:schemeClr val="tx1"/>
              </a:buClr>
              <a:buFont typeface="Arial"/>
              <a:buChar char="•"/>
              <a:defRPr/>
            </a:pPr>
            <a:endParaRPr lang="en-US" dirty="0">
              <a:solidFill>
                <a:srgbClr val="000000"/>
              </a:solidFill>
            </a:endParaRPr>
          </a:p>
          <a:p>
            <a:pPr marL="400050" lvl="2" indent="0">
              <a:buNone/>
            </a:pPr>
            <a:endParaRPr lang="en-US" dirty="0"/>
          </a:p>
          <a:p>
            <a:pPr marL="742950" lvl="2" indent="-342900"/>
            <a:endParaRPr lang="en-US" dirty="0"/>
          </a:p>
          <a:p>
            <a:pPr marL="742950" lvl="2" indent="-342900"/>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95</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789757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Witnesses – Children</a:t>
            </a:r>
            <a:br>
              <a:rPr lang="en-US" dirty="0"/>
            </a:br>
            <a:r>
              <a:rPr lang="en-US" dirty="0"/>
              <a:t>Signs and Symptoms </a:t>
            </a:r>
          </a:p>
        </p:txBody>
      </p:sp>
      <p:sp>
        <p:nvSpPr>
          <p:cNvPr id="3" name="Content Placeholder 2"/>
          <p:cNvSpPr>
            <a:spLocks noGrp="1"/>
          </p:cNvSpPr>
          <p:nvPr>
            <p:ph idx="1"/>
          </p:nvPr>
        </p:nvSpPr>
        <p:spPr/>
        <p:txBody>
          <a:bodyPr>
            <a:normAutofit/>
          </a:bodyPr>
          <a:lstStyle/>
          <a:p>
            <a:pPr lvl="1">
              <a:lnSpc>
                <a:spcPct val="115000"/>
              </a:lnSpc>
              <a:buFont typeface="Arial"/>
              <a:buChar char="•"/>
            </a:pPr>
            <a:r>
              <a:rPr lang="en-US" sz="3300" dirty="0">
                <a:solidFill>
                  <a:srgbClr val="FF0000"/>
                </a:solidFill>
              </a:rPr>
              <a:t>Fear, </a:t>
            </a:r>
            <a:r>
              <a:rPr lang="en-US" sz="3300" dirty="0">
                <a:solidFill>
                  <a:srgbClr val="C00000"/>
                </a:solidFill>
              </a:rPr>
              <a:t>anxiety, depression</a:t>
            </a:r>
          </a:p>
          <a:p>
            <a:pPr lvl="1">
              <a:lnSpc>
                <a:spcPct val="115000"/>
              </a:lnSpc>
              <a:buFont typeface="Arial"/>
              <a:buChar char="•"/>
            </a:pPr>
            <a:r>
              <a:rPr lang="en-US" sz="3300" dirty="0">
                <a:solidFill>
                  <a:srgbClr val="C00000"/>
                </a:solidFill>
              </a:rPr>
              <a:t>Develop</a:t>
            </a:r>
            <a:r>
              <a:rPr lang="en-US" sz="3300" dirty="0"/>
              <a:t> </a:t>
            </a:r>
            <a:r>
              <a:rPr lang="en-US" sz="3300" dirty="0">
                <a:solidFill>
                  <a:srgbClr val="C00000"/>
                </a:solidFill>
              </a:rPr>
              <a:t>slower</a:t>
            </a:r>
          </a:p>
          <a:p>
            <a:pPr lvl="1">
              <a:lnSpc>
                <a:spcPct val="115000"/>
              </a:lnSpc>
              <a:buFont typeface="Arial"/>
              <a:buChar char="•"/>
            </a:pPr>
            <a:r>
              <a:rPr lang="en-US" sz="3300" dirty="0">
                <a:solidFill>
                  <a:srgbClr val="C00000"/>
                </a:solidFill>
              </a:rPr>
              <a:t>Difficulty learning </a:t>
            </a:r>
          </a:p>
          <a:p>
            <a:pPr lvl="1">
              <a:lnSpc>
                <a:spcPct val="115000"/>
              </a:lnSpc>
              <a:buFont typeface="Arial"/>
              <a:buChar char="•"/>
            </a:pPr>
            <a:r>
              <a:rPr lang="en-US" sz="3300" dirty="0">
                <a:solidFill>
                  <a:srgbClr val="C00000"/>
                </a:solidFill>
              </a:rPr>
              <a:t>PTSD</a:t>
            </a:r>
            <a:r>
              <a:rPr lang="en-US" sz="3300" dirty="0">
                <a:solidFill>
                  <a:srgbClr val="FF0000"/>
                </a:solidFill>
              </a:rPr>
              <a:t> </a:t>
            </a:r>
            <a:r>
              <a:rPr lang="en-US" sz="3300" dirty="0">
                <a:solidFill>
                  <a:srgbClr val="002060"/>
                </a:solidFill>
              </a:rPr>
              <a:t>Post-traumatic stress syndrome</a:t>
            </a:r>
            <a:r>
              <a:rPr lang="en-US" sz="3300" dirty="0">
                <a:solidFill>
                  <a:srgbClr val="FF0000"/>
                </a:solidFill>
              </a:rPr>
              <a:t> </a:t>
            </a:r>
            <a:endParaRPr lang="en-US" sz="3300" dirty="0"/>
          </a:p>
          <a:p>
            <a:pPr lvl="1">
              <a:lnSpc>
                <a:spcPct val="115000"/>
              </a:lnSpc>
              <a:buFont typeface="Arial"/>
              <a:buChar char="•"/>
            </a:pPr>
            <a:r>
              <a:rPr lang="en-US" sz="3300" dirty="0">
                <a:solidFill>
                  <a:srgbClr val="C00000"/>
                </a:solidFill>
              </a:rPr>
              <a:t>Hyperactivity</a:t>
            </a:r>
            <a:r>
              <a:rPr lang="en-US" sz="3300" dirty="0"/>
              <a:t> </a:t>
            </a:r>
          </a:p>
          <a:p>
            <a:pPr lvl="1">
              <a:lnSpc>
                <a:spcPct val="115000"/>
              </a:lnSpc>
              <a:buFont typeface="Arial"/>
              <a:buChar char="•"/>
            </a:pPr>
            <a:r>
              <a:rPr lang="en-US" sz="3300" dirty="0">
                <a:solidFill>
                  <a:srgbClr val="C00000"/>
                </a:solidFill>
              </a:rPr>
              <a:t>Withdrawal</a:t>
            </a:r>
          </a:p>
          <a:p>
            <a:pPr lvl="1">
              <a:lnSpc>
                <a:spcPct val="115000"/>
              </a:lnSpc>
              <a:buFont typeface="Arial"/>
              <a:buChar char="•"/>
            </a:pPr>
            <a:endParaRPr lang="en-US" sz="3300" dirty="0"/>
          </a:p>
          <a:p>
            <a:pPr marL="742950" lvl="2" indent="-342900"/>
            <a:endParaRPr lang="en-US" dirty="0"/>
          </a:p>
          <a:p>
            <a:pPr marL="742950" lvl="2" indent="-342900"/>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96</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1740849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738"/>
            <a:ext cx="8229600" cy="1143000"/>
          </a:xfrm>
        </p:spPr>
        <p:txBody>
          <a:bodyPr>
            <a:normAutofit/>
          </a:bodyPr>
          <a:lstStyle/>
          <a:p>
            <a:r>
              <a:rPr lang="en-US" dirty="0"/>
              <a:t>Why Victims Stay </a:t>
            </a:r>
          </a:p>
        </p:txBody>
      </p:sp>
      <p:sp>
        <p:nvSpPr>
          <p:cNvPr id="3" name="Content Placeholder 2"/>
          <p:cNvSpPr>
            <a:spLocks noGrp="1"/>
          </p:cNvSpPr>
          <p:nvPr>
            <p:ph idx="1"/>
          </p:nvPr>
        </p:nvSpPr>
        <p:spPr/>
        <p:txBody>
          <a:bodyPr>
            <a:normAutofit lnSpcReduction="10000"/>
          </a:bodyPr>
          <a:lstStyle/>
          <a:p>
            <a:pPr marL="857250" lvl="2" indent="-457200">
              <a:buFont typeface="Arial" charset="0"/>
              <a:buChar char="•"/>
            </a:pPr>
            <a:r>
              <a:rPr lang="en-US" sz="3200" dirty="0">
                <a:solidFill>
                  <a:srgbClr val="C00000"/>
                </a:solidFill>
              </a:rPr>
              <a:t>Don’t know it is domestic violence.</a:t>
            </a:r>
          </a:p>
          <a:p>
            <a:pPr marL="857250" lvl="2" indent="-457200">
              <a:buFont typeface="Arial" charset="0"/>
              <a:buChar char="•"/>
            </a:pPr>
            <a:r>
              <a:rPr lang="en-US" sz="3200" dirty="0">
                <a:solidFill>
                  <a:srgbClr val="C00000"/>
                </a:solidFill>
              </a:rPr>
              <a:t>Believe abuser will change</a:t>
            </a:r>
          </a:p>
          <a:p>
            <a:pPr marL="857250" lvl="2" indent="-457200">
              <a:buFont typeface="Arial" charset="0"/>
              <a:buChar char="•"/>
            </a:pPr>
            <a:r>
              <a:rPr lang="en-US" sz="3200" dirty="0">
                <a:solidFill>
                  <a:srgbClr val="C00000"/>
                </a:solidFill>
              </a:rPr>
              <a:t>Children</a:t>
            </a:r>
          </a:p>
          <a:p>
            <a:pPr marL="857250" lvl="2" indent="-457200">
              <a:buFont typeface="Arial" charset="0"/>
              <a:buChar char="•"/>
            </a:pPr>
            <a:r>
              <a:rPr lang="en-US" sz="3200" dirty="0">
                <a:solidFill>
                  <a:srgbClr val="C00000"/>
                </a:solidFill>
              </a:rPr>
              <a:t>Economic</a:t>
            </a:r>
            <a:endParaRPr lang="en-US" sz="3200" dirty="0"/>
          </a:p>
          <a:p>
            <a:pPr marL="857250" lvl="2" indent="-457200">
              <a:buFont typeface="Arial" charset="0"/>
              <a:buChar char="•"/>
            </a:pPr>
            <a:r>
              <a:rPr lang="en-US" sz="3200" dirty="0">
                <a:solidFill>
                  <a:srgbClr val="C00000"/>
                </a:solidFill>
              </a:rPr>
              <a:t>Denial</a:t>
            </a:r>
            <a:endParaRPr lang="en-US" sz="3200" dirty="0"/>
          </a:p>
          <a:p>
            <a:pPr marL="857250" lvl="2" indent="-457200">
              <a:buFont typeface="Arial" charset="0"/>
              <a:buChar char="•"/>
            </a:pPr>
            <a:r>
              <a:rPr lang="en-US" sz="3200" dirty="0">
                <a:solidFill>
                  <a:srgbClr val="C00000"/>
                </a:solidFill>
              </a:rPr>
              <a:t>Identity</a:t>
            </a:r>
            <a:r>
              <a:rPr lang="en-US" sz="3200" dirty="0"/>
              <a:t> </a:t>
            </a:r>
            <a:r>
              <a:rPr lang="en-US" sz="3200" dirty="0">
                <a:solidFill>
                  <a:srgbClr val="C00000"/>
                </a:solidFill>
              </a:rPr>
              <a:t>and status</a:t>
            </a:r>
          </a:p>
          <a:p>
            <a:pPr marL="857250" lvl="2" indent="-457200">
              <a:buFont typeface="Arial" charset="0"/>
              <a:buChar char="•"/>
            </a:pPr>
            <a:r>
              <a:rPr lang="en-US" sz="3200" dirty="0">
                <a:solidFill>
                  <a:srgbClr val="C00000"/>
                </a:solidFill>
              </a:rPr>
              <a:t>Fear</a:t>
            </a:r>
          </a:p>
          <a:p>
            <a:pPr marL="857250" lvl="2" indent="-457200">
              <a:buFont typeface="Arial" charset="0"/>
              <a:buChar char="•"/>
            </a:pPr>
            <a:r>
              <a:rPr lang="en-US" sz="3200" dirty="0">
                <a:solidFill>
                  <a:srgbClr val="C00000"/>
                </a:solidFill>
              </a:rPr>
              <a:t>Religious beliefs</a:t>
            </a:r>
            <a:endParaRPr lang="en-US" sz="3200" dirty="0"/>
          </a:p>
          <a:p>
            <a:pPr marL="400050" lvl="2" indent="0" algn="r">
              <a:buNone/>
            </a:pPr>
            <a:endParaRPr lang="en-US" dirty="0"/>
          </a:p>
          <a:p>
            <a:pPr marL="742950" lvl="2" indent="-342900"/>
            <a:endParaRPr lang="en-US" dirty="0"/>
          </a:p>
          <a:p>
            <a:pPr marL="742950" lvl="2" indent="-342900"/>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97</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371155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Abusers</a:t>
            </a:r>
          </a:p>
        </p:txBody>
      </p:sp>
      <p:sp>
        <p:nvSpPr>
          <p:cNvPr id="3" name="Content Placeholder 2"/>
          <p:cNvSpPr>
            <a:spLocks noGrp="1"/>
          </p:cNvSpPr>
          <p:nvPr>
            <p:ph idx="1"/>
          </p:nvPr>
        </p:nvSpPr>
        <p:spPr>
          <a:noFill/>
        </p:spPr>
        <p:txBody>
          <a:bodyPr>
            <a:normAutofit fontScale="92500" lnSpcReduction="20000"/>
          </a:bodyPr>
          <a:lstStyle/>
          <a:p>
            <a:pPr marL="857250" lvl="2" indent="-457200">
              <a:buFont typeface="Wingdings" charset="2"/>
              <a:buChar char="§"/>
            </a:pPr>
            <a:r>
              <a:rPr lang="en-US" sz="3500" dirty="0">
                <a:solidFill>
                  <a:srgbClr val="C00000"/>
                </a:solidFill>
              </a:rPr>
              <a:t>Abusers are found in all:</a:t>
            </a:r>
          </a:p>
          <a:p>
            <a:pPr marL="1200150" lvl="3" indent="-342900">
              <a:buFont typeface="Arial"/>
              <a:buChar char="•"/>
            </a:pPr>
            <a:r>
              <a:rPr lang="en-US" sz="3200" dirty="0"/>
              <a:t>Races</a:t>
            </a:r>
          </a:p>
          <a:p>
            <a:pPr marL="1200150" lvl="3" indent="-342900">
              <a:buFont typeface="Arial"/>
              <a:buChar char="•"/>
            </a:pPr>
            <a:r>
              <a:rPr lang="en-US" sz="3200" dirty="0"/>
              <a:t>Sexual orientations</a:t>
            </a:r>
          </a:p>
          <a:p>
            <a:pPr marL="1200150" lvl="3" indent="-342900">
              <a:buFont typeface="Arial"/>
              <a:buChar char="•"/>
            </a:pPr>
            <a:r>
              <a:rPr lang="en-US" sz="3200" dirty="0"/>
              <a:t>Religions</a:t>
            </a:r>
          </a:p>
          <a:p>
            <a:pPr marL="1200150" lvl="3" indent="-342900">
              <a:buFont typeface="Arial"/>
              <a:buChar char="•"/>
            </a:pPr>
            <a:r>
              <a:rPr lang="en-US" sz="3200" dirty="0"/>
              <a:t>Neighborhoods</a:t>
            </a:r>
          </a:p>
          <a:p>
            <a:pPr marL="1200150" lvl="3" indent="-342900">
              <a:buFont typeface="Arial"/>
              <a:buChar char="•"/>
            </a:pPr>
            <a:r>
              <a:rPr lang="en-US" sz="3200" dirty="0"/>
              <a:t>Socioeconomic groups</a:t>
            </a:r>
          </a:p>
          <a:p>
            <a:pPr marL="1200150" lvl="3" indent="-342900">
              <a:buFont typeface="Arial"/>
              <a:buChar char="•"/>
            </a:pPr>
            <a:r>
              <a:rPr lang="en-US" sz="3200" dirty="0"/>
              <a:t>Ethnicities</a:t>
            </a:r>
          </a:p>
          <a:p>
            <a:pPr marL="1200150" lvl="3" indent="-342900">
              <a:buFont typeface="Arial"/>
              <a:buChar char="•"/>
            </a:pPr>
            <a:r>
              <a:rPr lang="en-US" sz="3200" dirty="0"/>
              <a:t>Educational levels</a:t>
            </a:r>
          </a:p>
          <a:p>
            <a:pPr marL="1200150" lvl="3" indent="-342900">
              <a:buFont typeface="Arial"/>
              <a:buChar char="•"/>
            </a:pPr>
            <a:r>
              <a:rPr lang="en-US" sz="3200" dirty="0"/>
              <a:t>Professions and walks of life</a:t>
            </a:r>
          </a:p>
          <a:p>
            <a:pPr marL="742950" lvl="2" indent="-342900"/>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98</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101882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Abusers</a:t>
            </a:r>
          </a:p>
        </p:txBody>
      </p:sp>
      <p:sp>
        <p:nvSpPr>
          <p:cNvPr id="3" name="Content Placeholder 2"/>
          <p:cNvSpPr>
            <a:spLocks noGrp="1"/>
          </p:cNvSpPr>
          <p:nvPr>
            <p:ph idx="1"/>
          </p:nvPr>
        </p:nvSpPr>
        <p:spPr/>
        <p:txBody>
          <a:bodyPr>
            <a:normAutofit lnSpcReduction="10000"/>
          </a:bodyPr>
          <a:lstStyle/>
          <a:p>
            <a:pPr marL="857250" lvl="2" indent="-457200">
              <a:buFont typeface="Wingdings" charset="2"/>
              <a:buChar char="§"/>
            </a:pPr>
            <a:r>
              <a:rPr lang="en-US" sz="3200" dirty="0">
                <a:solidFill>
                  <a:srgbClr val="00B050"/>
                </a:solidFill>
              </a:rPr>
              <a:t>Abusers Are Jealous</a:t>
            </a:r>
          </a:p>
          <a:p>
            <a:pPr marL="1200150" lvl="3" indent="-342900">
              <a:buFont typeface="Arial"/>
              <a:buChar char="•"/>
            </a:pPr>
            <a:r>
              <a:rPr lang="en-US" sz="3200" dirty="0"/>
              <a:t>Abusers contend that jealousy is an expression of love.</a:t>
            </a:r>
          </a:p>
          <a:p>
            <a:pPr marL="1200150" lvl="3" indent="-342900">
              <a:buFont typeface="Arial"/>
              <a:buChar char="•"/>
            </a:pPr>
            <a:endParaRPr lang="en-US" dirty="0"/>
          </a:p>
          <a:p>
            <a:pPr marL="1200150" lvl="3" indent="-342900">
              <a:buFont typeface="Arial"/>
              <a:buChar char="•"/>
            </a:pPr>
            <a:r>
              <a:rPr lang="en-US" sz="3200" dirty="0"/>
              <a:t>They are often jealous of children, family, and friends.</a:t>
            </a:r>
          </a:p>
          <a:p>
            <a:pPr marL="857250" lvl="3" indent="0">
              <a:buNone/>
            </a:pPr>
            <a:endParaRPr lang="en-US" sz="3200" dirty="0"/>
          </a:p>
          <a:p>
            <a:pPr marL="1200150" lvl="3" indent="-342900">
              <a:buFont typeface="Arial"/>
              <a:buChar char="•"/>
            </a:pPr>
            <a:r>
              <a:rPr lang="en-US" sz="3200" dirty="0"/>
              <a:t>They often check up and demand checking in.</a:t>
            </a:r>
          </a:p>
          <a:p>
            <a:pPr marL="1200150" lvl="3" indent="-342900">
              <a:buFont typeface="Arial"/>
              <a:buChar char="•"/>
            </a:pPr>
            <a:endParaRPr lang="en-US" dirty="0"/>
          </a:p>
          <a:p>
            <a:pPr marL="400050" lvl="2"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99</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98643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216</TotalTime>
  <Words>7093</Words>
  <Application>Microsoft Macintosh PowerPoint</Application>
  <PresentationFormat>On-screen Show (4:3)</PresentationFormat>
  <Paragraphs>1644</Paragraphs>
  <Slides>132</Slides>
  <Notes>68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132</vt:i4>
      </vt:variant>
    </vt:vector>
  </HeadingPairs>
  <TitlesOfParts>
    <vt:vector size="140" baseType="lpstr">
      <vt:lpstr>Arial</vt:lpstr>
      <vt:lpstr>Calibri</vt:lpstr>
      <vt:lpstr>CAMPBELL</vt:lpstr>
      <vt:lpstr>Courier New</vt:lpstr>
      <vt:lpstr>Times New Roman</vt:lpstr>
      <vt:lpstr>Wingdings</vt:lpstr>
      <vt:lpstr>Office Theme</vt:lpstr>
      <vt:lpstr>Microsoft Word Document</vt:lpstr>
      <vt:lpstr> Introductions</vt:lpstr>
      <vt:lpstr> Introductions</vt:lpstr>
      <vt:lpstr> Introductions</vt:lpstr>
      <vt:lpstr>Goals</vt:lpstr>
      <vt:lpstr>Agenda</vt:lpstr>
      <vt:lpstr> Keep in Mind </vt:lpstr>
      <vt:lpstr>Keep in Mind</vt:lpstr>
      <vt:lpstr>First Person Accounts</vt:lpstr>
      <vt:lpstr>Domestic Violence Dynamics</vt:lpstr>
      <vt:lpstr>Definition</vt:lpstr>
      <vt:lpstr>What Causes Domestic Violence?</vt:lpstr>
      <vt:lpstr>Power and Control Wheel</vt:lpstr>
      <vt:lpstr>Abuse Dimensions</vt:lpstr>
      <vt:lpstr>Abuse Dimensions</vt:lpstr>
      <vt:lpstr>Abuse Dimensions LGBTQ – Bisexual &amp; Lesbian</vt:lpstr>
      <vt:lpstr>Abuse Dimensions</vt:lpstr>
      <vt:lpstr>Abuse Dimensions</vt:lpstr>
      <vt:lpstr>Demographics</vt:lpstr>
      <vt:lpstr>Myths and Facts</vt:lpstr>
      <vt:lpstr>PowerPoint Presentation</vt:lpstr>
      <vt:lpstr>Victims Signs and Symptoms </vt:lpstr>
      <vt:lpstr>Witnesses – Children Signs and Symptoms </vt:lpstr>
      <vt:lpstr>Why Victims Stay </vt:lpstr>
      <vt:lpstr>Abusers</vt:lpstr>
      <vt:lpstr>Interacting</vt:lpstr>
      <vt:lpstr>Interacting with Victims</vt:lpstr>
      <vt:lpstr>Interacting with Victims</vt:lpstr>
      <vt:lpstr>Interacting with Children</vt:lpstr>
      <vt:lpstr>Interacting with Abusers</vt:lpstr>
      <vt:lpstr>Interacting with Children</vt:lpstr>
      <vt:lpstr>Interacting with Children</vt:lpstr>
      <vt:lpstr>Interaction</vt:lpstr>
      <vt:lpstr>Break Time</vt:lpstr>
      <vt:lpstr>First Person Accounts</vt:lpstr>
      <vt:lpstr> Unhealthy Relationship Traps </vt:lpstr>
      <vt:lpstr>Consequences for Victims</vt:lpstr>
      <vt:lpstr>Consequences for Victims</vt:lpstr>
      <vt:lpstr> Consequences for Victims </vt:lpstr>
      <vt:lpstr>Consequences for Victims</vt:lpstr>
      <vt:lpstr> Consequences for Abusers </vt:lpstr>
      <vt:lpstr>Teen Dating Violence</vt:lpstr>
      <vt:lpstr>Teen Dating Violence </vt:lpstr>
      <vt:lpstr> Warning Signs – Victims </vt:lpstr>
      <vt:lpstr> Warning Signs – Abusers </vt:lpstr>
      <vt:lpstr> STOP! Signs for Teens: Your partner… </vt:lpstr>
      <vt:lpstr>What do you do if you are in an  abusive relationship?</vt:lpstr>
      <vt:lpstr>“When I Call for Help”  A Pastoral Response to Domestic Violence Against Women </vt:lpstr>
      <vt:lpstr> The Bishops’ Position on Domestic Violence </vt:lpstr>
      <vt:lpstr>The Bishops’ Position on Domestic Violence </vt:lpstr>
      <vt:lpstr>The Bishops’ Position on Domestic Violence </vt:lpstr>
      <vt:lpstr>The Bishops’ Position on Domestic Violence </vt:lpstr>
      <vt:lpstr> The Bishops’ Position on Domestic Violence </vt:lpstr>
      <vt:lpstr>The Bishops’ Position on Domestic Violence </vt:lpstr>
      <vt:lpstr>What Can Your Parish Do?</vt:lpstr>
      <vt:lpstr> Awareness  </vt:lpstr>
      <vt:lpstr>Awareness</vt:lpstr>
      <vt:lpstr>Awareness</vt:lpstr>
      <vt:lpstr>Awareness</vt:lpstr>
      <vt:lpstr>Awareness: You are making a difference!</vt:lpstr>
      <vt:lpstr> Services </vt:lpstr>
      <vt:lpstr> Services </vt:lpstr>
      <vt:lpstr>Services</vt:lpstr>
      <vt:lpstr>Prevention</vt:lpstr>
      <vt:lpstr>Prevention </vt:lpstr>
      <vt:lpstr>Prevention</vt:lpstr>
      <vt:lpstr>Prevention</vt:lpstr>
      <vt:lpstr>Prevention</vt:lpstr>
      <vt:lpstr>  – The Basics –  </vt:lpstr>
      <vt:lpstr>PowerPoint Presentation</vt:lpstr>
      <vt:lpstr>  – The Basics –  </vt:lpstr>
      <vt:lpstr>  – The Basics –  </vt:lpstr>
      <vt:lpstr>Parish Issues</vt:lpstr>
      <vt:lpstr>  Resources   </vt:lpstr>
      <vt:lpstr> Loose Ends and Questions </vt:lpstr>
      <vt:lpstr>Goals</vt:lpstr>
      <vt:lpstr>PowerPoint Presentation</vt:lpstr>
      <vt:lpstr>PowerPoint Presentation</vt:lpstr>
      <vt:lpstr>Domestic Violence Dynamics -Expanded-</vt:lpstr>
      <vt:lpstr>Domestic Violence Dynamics</vt:lpstr>
      <vt:lpstr>Definition</vt:lpstr>
      <vt:lpstr>What Causes Domestic Violence?</vt:lpstr>
      <vt:lpstr>PowerPoint Presentation</vt:lpstr>
      <vt:lpstr>Power and Control Wheel</vt:lpstr>
      <vt:lpstr>Abuse Dimensions</vt:lpstr>
      <vt:lpstr>Abuse Dimensions</vt:lpstr>
      <vt:lpstr>Abuse Dimensions LGBTQ – Bisexual &amp; Lesbian</vt:lpstr>
      <vt:lpstr>Abuse Dimensions</vt:lpstr>
      <vt:lpstr>Abuse Dimensions</vt:lpstr>
      <vt:lpstr>Demographics</vt:lpstr>
      <vt:lpstr>Myths and Facts</vt:lpstr>
      <vt:lpstr>Myths and Facts</vt:lpstr>
      <vt:lpstr>Myths and Facts</vt:lpstr>
      <vt:lpstr>Myths and Facts</vt:lpstr>
      <vt:lpstr>PowerPoint Presentation</vt:lpstr>
      <vt:lpstr>Victims Signs and Symptoms</vt:lpstr>
      <vt:lpstr>Witnesses – Children Signs and Symptoms </vt:lpstr>
      <vt:lpstr>Why Victims Stay </vt:lpstr>
      <vt:lpstr>Abusers</vt:lpstr>
      <vt:lpstr>Abusers</vt:lpstr>
      <vt:lpstr>Abusers</vt:lpstr>
      <vt:lpstr>Abusers</vt:lpstr>
      <vt:lpstr> Interacting – Expanded -</vt:lpstr>
      <vt:lpstr>Interacting with Victims</vt:lpstr>
      <vt:lpstr>Interaction</vt:lpstr>
      <vt:lpstr>Interacting with Victims</vt:lpstr>
      <vt:lpstr>Interacting with Victims</vt:lpstr>
      <vt:lpstr>Interacting with Victims</vt:lpstr>
      <vt:lpstr>Interacting with Victims</vt:lpstr>
      <vt:lpstr>Interacting with Victims</vt:lpstr>
      <vt:lpstr>Interacting with Victims</vt:lpstr>
      <vt:lpstr>Interacting with Victims</vt:lpstr>
      <vt:lpstr>Interacting with Victims</vt:lpstr>
      <vt:lpstr>Interacting with Victims</vt:lpstr>
      <vt:lpstr>Interacting with Children</vt:lpstr>
      <vt:lpstr>Interacting with Children</vt:lpstr>
      <vt:lpstr>Interacting with Children</vt:lpstr>
      <vt:lpstr>Interacting with Children</vt:lpstr>
      <vt:lpstr>Interacting with Abusers</vt:lpstr>
      <vt:lpstr>Interacting with Abusers</vt:lpstr>
      <vt:lpstr>Interacting with Abusers</vt:lpstr>
      <vt:lpstr>Interacting with Abusers</vt:lpstr>
      <vt:lpstr>Interacting with Abusers</vt:lpstr>
      <vt:lpstr>Services - Expanded -</vt:lpstr>
      <vt:lpstr>Services</vt:lpstr>
      <vt:lpstr>Services</vt:lpstr>
      <vt:lpstr>Services</vt:lpstr>
      <vt:lpstr>Services</vt:lpstr>
      <vt:lpstr>Safety Planning</vt:lpstr>
      <vt:lpstr>Parish Issues – Expanded -</vt:lpstr>
      <vt:lpstr>Parish Culture</vt:lpstr>
      <vt:lpstr>Mandated Reporting</vt:lpstr>
      <vt:lpstr>Confidentiality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Introductions</dc:title>
  <dc:creator>John Monaco</dc:creator>
  <cp:lastModifiedBy>John Monaco</cp:lastModifiedBy>
  <cp:revision>22</cp:revision>
  <cp:lastPrinted>2020-09-07T17:12:34Z</cp:lastPrinted>
  <dcterms:created xsi:type="dcterms:W3CDTF">2020-09-06T20:36:36Z</dcterms:created>
  <dcterms:modified xsi:type="dcterms:W3CDTF">2020-11-11T19:46:31Z</dcterms:modified>
</cp:coreProperties>
</file>