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5"/>
  </p:notesMasterIdLst>
  <p:handoutMasterIdLst>
    <p:handoutMasterId r:id="rId146"/>
  </p:handoutMasterIdLst>
  <p:sldIdLst>
    <p:sldId id="1172" r:id="rId2"/>
    <p:sldId id="1142" r:id="rId3"/>
    <p:sldId id="1173" r:id="rId4"/>
    <p:sldId id="1148" r:id="rId5"/>
    <p:sldId id="1149" r:id="rId6"/>
    <p:sldId id="1193" r:id="rId7"/>
    <p:sldId id="1135" r:id="rId8"/>
    <p:sldId id="1136" r:id="rId9"/>
    <p:sldId id="997" r:id="rId10"/>
    <p:sldId id="1186" r:id="rId11"/>
    <p:sldId id="262" r:id="rId12"/>
    <p:sldId id="279" r:id="rId13"/>
    <p:sldId id="374" r:id="rId14"/>
    <p:sldId id="1084" r:id="rId15"/>
    <p:sldId id="1094" r:id="rId16"/>
    <p:sldId id="280" r:id="rId17"/>
    <p:sldId id="1095" r:id="rId18"/>
    <p:sldId id="1096" r:id="rId19"/>
    <p:sldId id="447" r:id="rId20"/>
    <p:sldId id="449" r:id="rId21"/>
    <p:sldId id="453" r:id="rId22"/>
    <p:sldId id="1169" r:id="rId23"/>
    <p:sldId id="1187" r:id="rId24"/>
    <p:sldId id="1188" r:id="rId25"/>
    <p:sldId id="1189" r:id="rId26"/>
    <p:sldId id="1128" r:id="rId27"/>
    <p:sldId id="287" r:id="rId28"/>
    <p:sldId id="288" r:id="rId29"/>
    <p:sldId id="289" r:id="rId30"/>
    <p:sldId id="290" r:id="rId31"/>
    <p:sldId id="291" r:id="rId32"/>
    <p:sldId id="1190" r:id="rId33"/>
    <p:sldId id="300" r:id="rId34"/>
    <p:sldId id="1192" r:id="rId35"/>
    <p:sldId id="552" r:id="rId36"/>
    <p:sldId id="1129" r:id="rId37"/>
    <p:sldId id="302" r:id="rId38"/>
    <p:sldId id="1130" r:id="rId39"/>
    <p:sldId id="307" r:id="rId40"/>
    <p:sldId id="311" r:id="rId41"/>
    <p:sldId id="312" r:id="rId42"/>
    <p:sldId id="314" r:id="rId43"/>
    <p:sldId id="914" r:id="rId44"/>
    <p:sldId id="1143" r:id="rId45"/>
    <p:sldId id="1118" r:id="rId46"/>
    <p:sldId id="1119" r:id="rId47"/>
    <p:sldId id="1120" r:id="rId48"/>
    <p:sldId id="1121" r:id="rId49"/>
    <p:sldId id="1123" r:id="rId50"/>
    <p:sldId id="1122" r:id="rId51"/>
    <p:sldId id="1124" r:id="rId52"/>
    <p:sldId id="644" r:id="rId53"/>
    <p:sldId id="645" r:id="rId54"/>
    <p:sldId id="646" r:id="rId55"/>
    <p:sldId id="1150" r:id="rId56"/>
    <p:sldId id="647" r:id="rId57"/>
    <p:sldId id="648" r:id="rId58"/>
    <p:sldId id="650" r:id="rId59"/>
    <p:sldId id="653" r:id="rId60"/>
    <p:sldId id="651" r:id="rId61"/>
    <p:sldId id="657" r:id="rId62"/>
    <p:sldId id="1171" r:id="rId63"/>
    <p:sldId id="1194" r:id="rId64"/>
    <p:sldId id="1195" r:id="rId65"/>
    <p:sldId id="1138" r:id="rId66"/>
    <p:sldId id="682" r:id="rId67"/>
    <p:sldId id="681" r:id="rId68"/>
    <p:sldId id="1139" r:id="rId69"/>
    <p:sldId id="711" r:id="rId70"/>
    <p:sldId id="712" r:id="rId71"/>
    <p:sldId id="891" r:id="rId72"/>
    <p:sldId id="892" r:id="rId73"/>
    <p:sldId id="684" r:id="rId74"/>
    <p:sldId id="888" r:id="rId75"/>
    <p:sldId id="685" r:id="rId76"/>
    <p:sldId id="687" r:id="rId77"/>
    <p:sldId id="688" r:id="rId78"/>
    <p:sldId id="889" r:id="rId79"/>
    <p:sldId id="691" r:id="rId80"/>
    <p:sldId id="692" r:id="rId81"/>
    <p:sldId id="695" r:id="rId82"/>
    <p:sldId id="1196" r:id="rId83"/>
    <p:sldId id="1137" r:id="rId84"/>
    <p:sldId id="917" r:id="rId85"/>
    <p:sldId id="1145" r:id="rId86"/>
    <p:sldId id="1050" r:id="rId87"/>
    <p:sldId id="1065" r:id="rId88"/>
    <p:sldId id="1017" r:id="rId89"/>
    <p:sldId id="1019" r:id="rId90"/>
    <p:sldId id="1020" r:id="rId91"/>
    <p:sldId id="1021" r:id="rId92"/>
    <p:sldId id="1067" r:id="rId93"/>
    <p:sldId id="1204" r:id="rId94"/>
    <p:sldId id="1180" r:id="rId95"/>
    <p:sldId id="1179" r:id="rId96"/>
    <p:sldId id="1175" r:id="rId97"/>
    <p:sldId id="1176" r:id="rId98"/>
    <p:sldId id="1177" r:id="rId99"/>
    <p:sldId id="1178" r:id="rId100"/>
    <p:sldId id="1181" r:id="rId101"/>
    <p:sldId id="1182" r:id="rId102"/>
    <p:sldId id="1184" r:id="rId103"/>
    <p:sldId id="1185" r:id="rId104"/>
    <p:sldId id="1183" r:id="rId105"/>
    <p:sldId id="1156" r:id="rId106"/>
    <p:sldId id="1157" r:id="rId107"/>
    <p:sldId id="1158" r:id="rId108"/>
    <p:sldId id="1159" r:id="rId109"/>
    <p:sldId id="1160" r:id="rId110"/>
    <p:sldId id="1161" r:id="rId111"/>
    <p:sldId id="1162" r:id="rId112"/>
    <p:sldId id="1163" r:id="rId113"/>
    <p:sldId id="805" r:id="rId114"/>
    <p:sldId id="806" r:id="rId115"/>
    <p:sldId id="807" r:id="rId116"/>
    <p:sldId id="808" r:id="rId117"/>
    <p:sldId id="809" r:id="rId118"/>
    <p:sldId id="826" r:id="rId119"/>
    <p:sldId id="827" r:id="rId120"/>
    <p:sldId id="841" r:id="rId121"/>
    <p:sldId id="842" r:id="rId122"/>
    <p:sldId id="843" r:id="rId123"/>
    <p:sldId id="1174" r:id="rId124"/>
    <p:sldId id="620" r:id="rId125"/>
    <p:sldId id="1055" r:id="rId126"/>
    <p:sldId id="933" r:id="rId127"/>
    <p:sldId id="951" r:id="rId128"/>
    <p:sldId id="934" r:id="rId129"/>
    <p:sldId id="952" r:id="rId130"/>
    <p:sldId id="935" r:id="rId131"/>
    <p:sldId id="960" r:id="rId132"/>
    <p:sldId id="936" r:id="rId133"/>
    <p:sldId id="963" r:id="rId134"/>
    <p:sldId id="1140" r:id="rId135"/>
    <p:sldId id="955" r:id="rId136"/>
    <p:sldId id="938" r:id="rId137"/>
    <p:sldId id="1081" r:id="rId138"/>
    <p:sldId id="1082" r:id="rId139"/>
    <p:sldId id="957" r:id="rId140"/>
    <p:sldId id="964" r:id="rId141"/>
    <p:sldId id="1078" r:id="rId142"/>
    <p:sldId id="1079" r:id="rId143"/>
    <p:sldId id="1080" r:id="rId14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5BABF4C3-806E-FD4D-8ED5-A82F5AF62F99}">
          <p14:sldIdLst>
            <p14:sldId id="1172"/>
            <p14:sldId id="1142"/>
          </p14:sldIdLst>
        </p14:section>
        <p14:section name="Mission &amp; Goals" id="{1347908A-7C73-B344-AFC2-1C2D6B29B9F2}">
          <p14:sldIdLst>
            <p14:sldId id="1173"/>
            <p14:sldId id="1148"/>
            <p14:sldId id="1149"/>
            <p14:sldId id="1193"/>
          </p14:sldIdLst>
        </p14:section>
        <p14:section name="Schedule" id="{C2E0E309-41D2-4F48-9434-4862AE463C89}">
          <p14:sldIdLst>
            <p14:sldId id="1135"/>
            <p14:sldId id="1136"/>
          </p14:sldIdLst>
        </p14:section>
        <p14:section name="First Person: Leslie's Story" id="{19187855-6F1A-374F-8018-1501D1DE3F79}">
          <p14:sldIdLst>
            <p14:sldId id="997"/>
            <p14:sldId id="1186"/>
          </p14:sldIdLst>
        </p14:section>
        <p14:section name="DV Dynamics" id="{C8C9B6B3-9F6F-4240-8B41-BD3D51E98699}">
          <p14:sldIdLst>
            <p14:sldId id="262"/>
            <p14:sldId id="279"/>
            <p14:sldId id="374"/>
            <p14:sldId id="1084"/>
            <p14:sldId id="1094"/>
            <p14:sldId id="280"/>
            <p14:sldId id="1095"/>
            <p14:sldId id="1096"/>
            <p14:sldId id="447"/>
            <p14:sldId id="449"/>
            <p14:sldId id="453"/>
            <p14:sldId id="1169"/>
            <p14:sldId id="1187"/>
            <p14:sldId id="1188"/>
            <p14:sldId id="1189"/>
            <p14:sldId id="1128"/>
            <p14:sldId id="287"/>
            <p14:sldId id="288"/>
            <p14:sldId id="289"/>
            <p14:sldId id="290"/>
            <p14:sldId id="291"/>
            <p14:sldId id="1190"/>
            <p14:sldId id="300"/>
            <p14:sldId id="1192"/>
            <p14:sldId id="552"/>
            <p14:sldId id="1129"/>
            <p14:sldId id="302"/>
            <p14:sldId id="1130"/>
            <p14:sldId id="307"/>
            <p14:sldId id="311"/>
            <p14:sldId id="312"/>
            <p14:sldId id="314"/>
          </p14:sldIdLst>
        </p14:section>
        <p14:section name="First Person: Nicci's Story" id="{228EAEDA-7FAF-0049-AC02-F96533D7E8A3}">
          <p14:sldIdLst>
            <p14:sldId id="914"/>
            <p14:sldId id="1143"/>
            <p14:sldId id="1118"/>
            <p14:sldId id="1119"/>
            <p14:sldId id="1120"/>
            <p14:sldId id="1121"/>
            <p14:sldId id="1123"/>
            <p14:sldId id="1122"/>
            <p14:sldId id="1124"/>
          </p14:sldIdLst>
        </p14:section>
        <p14:section name="Bishops on DV" id="{6479761F-7A2D-594B-977D-86D21B859106}">
          <p14:sldIdLst>
            <p14:sldId id="644"/>
            <p14:sldId id="645"/>
            <p14:sldId id="646"/>
            <p14:sldId id="1150"/>
            <p14:sldId id="647"/>
            <p14:sldId id="648"/>
            <p14:sldId id="650"/>
            <p14:sldId id="653"/>
            <p14:sldId id="651"/>
            <p14:sldId id="657"/>
            <p14:sldId id="1171"/>
            <p14:sldId id="1194"/>
            <p14:sldId id="1195"/>
          </p14:sldIdLst>
        </p14:section>
        <p14:section name="Interacting" id="{74412A3C-B15A-BF41-ABD4-D4D272B6A5AF}">
          <p14:sldIdLst>
            <p14:sldId id="1138"/>
            <p14:sldId id="682"/>
            <p14:sldId id="681"/>
            <p14:sldId id="1139"/>
            <p14:sldId id="711"/>
            <p14:sldId id="712"/>
            <p14:sldId id="891"/>
            <p14:sldId id="892"/>
            <p14:sldId id="684"/>
            <p14:sldId id="888"/>
            <p14:sldId id="685"/>
            <p14:sldId id="687"/>
            <p14:sldId id="688"/>
            <p14:sldId id="889"/>
            <p14:sldId id="691"/>
            <p14:sldId id="692"/>
            <p14:sldId id="695"/>
            <p14:sldId id="1196"/>
            <p14:sldId id="1137"/>
          </p14:sldIdLst>
        </p14:section>
        <p14:section name="First Person: Sin by Silence" id="{6A89ED8B-00BB-BA42-867C-6F5BC18C3129}">
          <p14:sldIdLst>
            <p14:sldId id="917"/>
            <p14:sldId id="1145"/>
          </p14:sldIdLst>
        </p14:section>
        <p14:section name="A S P" id="{E04EDA76-FB88-8743-95DD-2E46C3279625}">
          <p14:sldIdLst>
            <p14:sldId id="1050"/>
            <p14:sldId id="1065"/>
            <p14:sldId id="1017"/>
            <p14:sldId id="1019"/>
            <p14:sldId id="1020"/>
            <p14:sldId id="1021"/>
            <p14:sldId id="1067"/>
            <p14:sldId id="1204"/>
            <p14:sldId id="1180"/>
            <p14:sldId id="1179"/>
            <p14:sldId id="1175"/>
            <p14:sldId id="1176"/>
            <p14:sldId id="1177"/>
            <p14:sldId id="1178"/>
            <p14:sldId id="1181"/>
            <p14:sldId id="1182"/>
            <p14:sldId id="1184"/>
            <p14:sldId id="1185"/>
            <p14:sldId id="1183"/>
            <p14:sldId id="1156"/>
            <p14:sldId id="1157"/>
            <p14:sldId id="1158"/>
            <p14:sldId id="1159"/>
            <p14:sldId id="1160"/>
            <p14:sldId id="1161"/>
            <p14:sldId id="1162"/>
            <p14:sldId id="1163"/>
          </p14:sldIdLst>
        </p14:section>
        <p14:section name="Related Issues" id="{017A4931-C59C-6F44-B688-A4138CC9C43D}">
          <p14:sldIdLst>
            <p14:sldId id="805"/>
            <p14:sldId id="806"/>
            <p14:sldId id="807"/>
            <p14:sldId id="808"/>
            <p14:sldId id="809"/>
            <p14:sldId id="826"/>
            <p14:sldId id="827"/>
            <p14:sldId id="841"/>
            <p14:sldId id="842"/>
            <p14:sldId id="843"/>
          </p14:sldIdLst>
        </p14:section>
        <p14:section name="Closing Remarks &amp; Evaluation" id="{323E1254-08C4-F048-9E86-15CA3DDED178}">
          <p14:sldIdLst>
            <p14:sldId id="1174"/>
            <p14:sldId id="620"/>
            <p14:sldId id="1055"/>
          </p14:sldIdLst>
        </p14:section>
        <p14:section name="References" id="{C9F0A010-32E9-7446-AA01-CC5D75F12157}">
          <p14:sldIdLst>
            <p14:sldId id="933"/>
            <p14:sldId id="951"/>
            <p14:sldId id="934"/>
            <p14:sldId id="952"/>
            <p14:sldId id="935"/>
            <p14:sldId id="960"/>
            <p14:sldId id="936"/>
            <p14:sldId id="963"/>
            <p14:sldId id="1140"/>
            <p14:sldId id="955"/>
            <p14:sldId id="938"/>
            <p14:sldId id="1081"/>
            <p14:sldId id="1082"/>
            <p14:sldId id="957"/>
            <p14:sldId id="964"/>
            <p14:sldId id="1078"/>
            <p14:sldId id="1079"/>
            <p14:sldId id="10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m Siebert" initials="" lastIdx="25" clrIdx="0"/>
  <p:cmAuthor id="1" name="Carole &amp; John Monaco" initials="CM" lastIdx="1" clrIdx="1"/>
  <p:cmAuthor id="2" name="John Monaco" initials="JM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75488" autoAdjust="0"/>
  </p:normalViewPr>
  <p:slideViewPr>
    <p:cSldViewPr snapToGrid="0" snapToObjects="1">
      <p:cViewPr varScale="1">
        <p:scale>
          <a:sx n="128" d="100"/>
          <a:sy n="128" d="100"/>
        </p:scale>
        <p:origin x="16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60" y="16648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24"/>
    </p:cViewPr>
  </p:sorterViewPr>
  <p:notesViewPr>
    <p:cSldViewPr snapToGrid="0" snapToObjects="1">
      <p:cViewPr>
        <p:scale>
          <a:sx n="100" d="100"/>
          <a:sy n="100" d="100"/>
        </p:scale>
        <p:origin x="-2432" y="60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viewProps" Target="viewProp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6-03-30T18:04:30.529" idx="1">
    <p:pos x="6384" y="2920"/>
    <p:text>Making excuses for a dating partner’s behavior
Noticeable changes in eating or sleeping patterns, or alcohol or drug use
Loss of self-confidence
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5-13T23:06:54.229" idx="3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C7FC7-09AF-5D49-9804-6BF8083F470F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34414-E0FB-E241-9C1F-407222D1B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5958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37BA6-8F95-764F-B8E7-121125F1A1E6}" type="datetimeFigureOut">
              <a:rPr lang="en-US" smtClean="0"/>
              <a:t>6/21/19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B0116-5172-0547-B1BE-F78407364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0850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2"/>
              <a:buChar char="Ø"/>
            </a:pPr>
            <a:r>
              <a:rPr lang="en-US" dirty="0"/>
              <a:t>1995 Hope Delores Tapia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2007 Fr. Chuck Preaching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2010 Connection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2011 Appointed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2016 90 parishes </a:t>
            </a:r>
            <a:r>
              <a:rPr lang="mr-IN" dirty="0"/>
              <a:t>–</a:t>
            </a:r>
            <a:r>
              <a:rPr lang="en-US" dirty="0"/>
              <a:t> 75 active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06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14450" lvl="3" indent="-457200">
              <a:buFont typeface="Arial"/>
              <a:buChar char="•"/>
            </a:pPr>
            <a:r>
              <a:rPr lang="en-US" sz="2600" dirty="0"/>
              <a:t>Expressive aggression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Acted very angry in a way that seemed dangerous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Told they were a loser, a failure, or not good enough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Called names like ugly, fat, crazy, stupid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Told no one else would want them</a:t>
            </a:r>
          </a:p>
          <a:p>
            <a:pPr marL="1314450" lvl="3" indent="-457200">
              <a:buFont typeface="Arial"/>
              <a:buChar char="•"/>
            </a:pPr>
            <a:r>
              <a:rPr lang="en-US" sz="2400" dirty="0"/>
              <a:t>Coercive Control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200" dirty="0"/>
              <a:t>Tried to keep from seeing or talking to family or friends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200" dirty="0"/>
              <a:t>Kept track of by demanding to know where you were and what you were doing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5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079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4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2"/>
              <a:buChar char="Ø"/>
            </a:pPr>
            <a:r>
              <a:rPr lang="en-US" dirty="0"/>
              <a:t>1995 Hope Delores Tapia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2007 Fr. Chuck Preaching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2010 Connection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2011 Appointed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2016 90 parishes </a:t>
            </a:r>
            <a:r>
              <a:rPr lang="mr-IN" dirty="0"/>
              <a:t>–</a:t>
            </a:r>
            <a:r>
              <a:rPr lang="en-US" dirty="0"/>
              <a:t> 75 active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6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Wingdings" charset="2"/>
              <a:buChar char="Ø"/>
            </a:pPr>
            <a:r>
              <a:rPr lang="en-US" dirty="0"/>
              <a:t>1995 Hope Delores Tapia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2007 Fr. Chuck Preaching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2010 Connection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2011 Appointed</a:t>
            </a:r>
          </a:p>
          <a:p>
            <a:pPr lvl="1">
              <a:buFont typeface="Wingdings" charset="2"/>
              <a:buChar char="Ø"/>
            </a:pPr>
            <a:r>
              <a:rPr lang="en-US" dirty="0"/>
              <a:t>2016 90 parishes </a:t>
            </a:r>
            <a:r>
              <a:rPr lang="mr-IN" dirty="0"/>
              <a:t>–</a:t>
            </a:r>
            <a:r>
              <a:rPr lang="en-US" dirty="0"/>
              <a:t> 75 active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3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28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2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Intimidation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Emotional Abuse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Isolation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Minimizing, Denying, and Blaming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Children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Male Privilege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Economic Abuse</a:t>
            </a: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Using Coercion and Threats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99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1650" lvl="4" indent="-457200">
              <a:buFont typeface="Courier New"/>
              <a:buChar char="o"/>
            </a:pPr>
            <a:r>
              <a:rPr lang="en-US" sz="2600" dirty="0"/>
              <a:t>Hurt by pulling hair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Hit with a fist or something hard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Kicked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Slammed against something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Tried to hurt by [strangling] or suffocating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Beaten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 dirty="0"/>
              <a:t>Burned on purpose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600"/>
              <a:t>Used a knife or gun</a:t>
            </a:r>
            <a:endParaRPr lang="en-US" sz="140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29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57250" lvl="2" indent="-457200"/>
            <a:r>
              <a:rPr lang="en-US" sz="2800" dirty="0"/>
              <a:t>Other Sexual Violence  </a:t>
            </a:r>
          </a:p>
          <a:p>
            <a:pPr marL="400050" lvl="2" indent="0">
              <a:buNone/>
            </a:pPr>
            <a:r>
              <a:rPr lang="en-US" dirty="0"/>
              <a:t>	         </a:t>
            </a:r>
            <a:r>
              <a:rPr lang="en-US" sz="2600" dirty="0"/>
              <a:t>Of all women, </a:t>
            </a:r>
            <a:r>
              <a:rPr lang="en-US" sz="2600" dirty="0">
                <a:solidFill>
                  <a:srgbClr val="FF0000"/>
                </a:solidFill>
              </a:rPr>
              <a:t>44.6%, </a:t>
            </a:r>
            <a:r>
              <a:rPr lang="en-US" sz="2600" dirty="0"/>
              <a:t>or 53.2 million; </a:t>
            </a:r>
            <a:r>
              <a:rPr lang="en-US" sz="2600" dirty="0">
                <a:solidFill>
                  <a:srgbClr val="FF0000"/>
                </a:solidFill>
              </a:rPr>
              <a:t>35.7% </a:t>
            </a:r>
          </a:p>
          <a:p>
            <a:pPr marL="400050" lvl="2" indent="0">
              <a:buNone/>
            </a:pPr>
            <a:r>
              <a:rPr lang="en-US" sz="2600" dirty="0"/>
              <a:t>         were abused by an IP.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Sexual coercion (e.g., forced to watch pornographic movies)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Unwanted sexual contact</a:t>
            </a:r>
          </a:p>
          <a:p>
            <a:pPr marL="1771650" lvl="4" indent="-457200">
              <a:buFont typeface="Courier New"/>
              <a:buChar char="o"/>
            </a:pPr>
            <a:r>
              <a:rPr lang="en-US" sz="2400" dirty="0"/>
              <a:t>Noncontact, unwanted sexual experiences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0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57300" lvl="3" indent="-400050">
              <a:buFont typeface="Courier New"/>
              <a:buChar char="o"/>
            </a:pPr>
            <a:r>
              <a:rPr lang="en-US" sz="6200" dirty="0"/>
              <a:t>Unwanted phone calls, voice or text messages, hang-ups</a:t>
            </a:r>
          </a:p>
          <a:p>
            <a:pPr marL="1257300" lvl="3" indent="-400050">
              <a:buFont typeface="Courier New"/>
              <a:buChar char="o"/>
            </a:pPr>
            <a:r>
              <a:rPr lang="en-US" sz="6200" dirty="0"/>
              <a:t>Unwanted emails, instant messages, messages through social media</a:t>
            </a:r>
          </a:p>
          <a:p>
            <a:pPr marL="1257300" lvl="3" indent="-400050">
              <a:buFont typeface="Courier New"/>
              <a:buChar char="o"/>
            </a:pPr>
            <a:r>
              <a:rPr lang="en-US" sz="6200" dirty="0"/>
              <a:t>Unwanted cards, letters, flowers, or presents</a:t>
            </a:r>
          </a:p>
          <a:p>
            <a:pPr marL="1257300" lvl="3" indent="-400050">
              <a:buFont typeface="Courier New"/>
              <a:buChar char="o"/>
            </a:pPr>
            <a:r>
              <a:rPr lang="en-US" sz="6200" dirty="0"/>
              <a:t>Watching or following from a distance; spying with a listening device, camera, or global positioning system (GPS)</a:t>
            </a:r>
          </a:p>
          <a:p>
            <a:pPr marL="0" lvl="1" indent="0" algn="r">
              <a:buNone/>
            </a:pPr>
            <a:endParaRPr lang="en-US" sz="5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8B0116-5172-0547-B1BE-F7840736433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9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9A342-0511-E742-972D-B3471E52DB73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C3176-7E67-DE42-96D2-7A9D603C8519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49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F04E3-0C91-8F40-BCE7-291395EBB078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49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8FA9-9DA6-5D4F-A121-53B2383F5D0A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9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0344D-F5C3-CD4E-8572-CBD9384B4C0B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00EA7-AA79-8E46-9C9F-90A4FCD6800E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11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1F536-0304-4046-ACED-CAA7C33127B2}" type="datetime1">
              <a:rPr lang="en-US" smtClean="0"/>
              <a:t>6/21/19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498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E79E7-7578-2747-84BC-F052C8555041}" type="datetime1">
              <a:rPr lang="en-US" smtClean="0"/>
              <a:t>6/21/19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391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24EFF-4109-1749-B0C9-2B27DC23B8F9}" type="datetime1">
              <a:rPr lang="en-US" smtClean="0"/>
              <a:t>6/21/19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2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7BE8-DC7F-214F-B747-33F9C417C604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C46A6-EDC8-F44D-A77B-D8D8BC13C2F3}" type="datetime1">
              <a:rPr lang="en-US" smtClean="0"/>
              <a:t>6/21/19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0ED76-E183-6645-A0D2-6748AC78FFD2}" type="datetime1">
              <a:rPr lang="en-US" smtClean="0"/>
              <a:t>6/21/19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3C0F2-E4A7-234C-B8C5-7DB82017C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8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mesticviolenceoutreach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1yW5IsnSjo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esticviolenceoutreach.org/" TargetMode="Externa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hs.state.il.us/page.aspx?item=30275" TargetMode="External"/><Relationship Id="rId2" Type="http://schemas.openxmlformats.org/officeDocument/2006/relationships/hyperlink" Target="http://www.ndvh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inn.org/get-help/national-sexual-assault-hotline" TargetMode="Externa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tholiccharities.net/services/domestic_violence" TargetMode="External"/><Relationship Id="rId2" Type="http://schemas.openxmlformats.org/officeDocument/2006/relationships/hyperlink" Target="http://betweenfriendschicago.org" TargetMode="Externa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leslie_morgan_steiner_why_domestic_violence_victims_don_t_leave.html" TargetMode="Externa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hyperlink" Target="http://stpiusvparish.org" TargetMode="Externa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menofvalorministry.org/home_page0.aspx" TargetMode="External"/><Relationship Id="rId2" Type="http://schemas.openxmlformats.org/officeDocument/2006/relationships/hyperlink" Target="http://www.womenofvalorminingty.org/home_page0.aspx" TargetMode="Externa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heduluthmodel.org/training/wheels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search.do?q=National+Intimate+partner+and+sexual+violence+survey+2010&amp;btnG.x=28&amp;btnG.y=8&amp;oe=UTF-8&amp;ie=UTF-8&amp;sort=date:D:L:d1&amp;ud=1&amp;site=default_collection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adv.org/cofv%20wheel.html" TargetMode="Externa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hyperlink" Target="http://www.youtube.com/watch?v=oyjIEZY-Wyo" TargetMode="Externa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ccb.org/about/laity-marriage-family-life-and-youth/womens-issues/preachint-tips.cfm" TargetMode="External"/><Relationship Id="rId2" Type="http://schemas.openxmlformats.org/officeDocument/2006/relationships/hyperlink" Target="http://www.usccb.org/issues-and-action/marriage-and-family/marriage/domestic-violence/when-i-call-for-help.cf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sccb.org/about/laity-marriage-family-life-and-youth/womens-issues/upload/HELPP.ppt" TargetMode="Externa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von.gov.uk/index/childrenfamilies/domestic_violence.htm" TargetMode="Externa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nbysilence.com" TargetMode="Externa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inoisattorneygeneral.gov/women/victims.html" TargetMode="External"/><Relationship Id="rId2" Type="http://schemas.openxmlformats.org/officeDocument/2006/relationships/hyperlink" Target="http://illinoisattornerygeneral.gov/women/vittims.html" TargetMode="Externa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hyperlink" Target="http://www/ilcadv.org/get_help_now/safety_planning.html" TargetMode="Externa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reakthecycle.org/lina-curriculum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violenceprevention/datingmatter/index.html" TargetMode="Externa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jrs.gov/pdffiles1/nij/grants/221153.pdf" TargetMode="Externa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inn.org/index.php" TargetMode="Externa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e.il.us/DCFS/docs/CFS_1050-21_Mandated_Reporter_Manual.pdf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yjIEZY-Wyo&amp;t=2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6100" y="342107"/>
            <a:ext cx="7899400" cy="144859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300" dirty="0" err="1"/>
              <a:t>Entrenamiento</a:t>
            </a:r>
            <a:r>
              <a:rPr lang="en-US" sz="4300" dirty="0"/>
              <a:t> para el </a:t>
            </a:r>
            <a:r>
              <a:rPr lang="en-US" sz="4300" dirty="0" err="1"/>
              <a:t>Ministerio</a:t>
            </a:r>
            <a:r>
              <a:rPr lang="en-US" sz="4300" dirty="0"/>
              <a:t> de </a:t>
            </a:r>
            <a:r>
              <a:rPr lang="en-US" sz="4300" dirty="0" err="1"/>
              <a:t>Violencia</a:t>
            </a:r>
            <a:r>
              <a:rPr lang="en-US" sz="4300" dirty="0"/>
              <a:t> Dom</a:t>
            </a:r>
            <a:r>
              <a:rPr lang="es-MX" sz="4300" dirty="0" err="1"/>
              <a:t>éstica</a:t>
            </a:r>
            <a:endParaRPr lang="en-US" sz="1500" dirty="0"/>
          </a:p>
          <a:p>
            <a:pPr marL="0" indent="0" algn="ctr">
              <a:buNone/>
            </a:pPr>
            <a:r>
              <a:rPr lang="en-US" sz="3000" dirty="0" err="1"/>
              <a:t>Encuentra</a:t>
            </a:r>
            <a:r>
              <a:rPr lang="en-US" sz="3000" dirty="0"/>
              <a:t> </a:t>
            </a:r>
            <a:r>
              <a:rPr lang="en-US" sz="3000" dirty="0" err="1"/>
              <a:t>este</a:t>
            </a:r>
            <a:r>
              <a:rPr lang="en-US" sz="3000" dirty="0"/>
              <a:t> </a:t>
            </a:r>
            <a:r>
              <a:rPr lang="en-US" sz="3000" dirty="0" err="1"/>
              <a:t>entrenamiento</a:t>
            </a:r>
            <a:r>
              <a:rPr lang="en-US" sz="3000" dirty="0"/>
              <a:t> </a:t>
            </a:r>
            <a:r>
              <a:rPr lang="en-US" sz="3000" dirty="0" err="1"/>
              <a:t>en</a:t>
            </a:r>
            <a:r>
              <a:rPr lang="en-US" sz="3000" dirty="0"/>
              <a:t>: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  <a:hlinkClick r:id="rId3"/>
              </a:rPr>
              <a:t>www.domesticviolenceoutreach.org</a:t>
            </a:r>
            <a:r>
              <a:rPr lang="en-US" sz="3000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3000" dirty="0">
                <a:solidFill>
                  <a:srgbClr val="002060"/>
                </a:solidFill>
              </a:rPr>
              <a:t> DV Resource Manual </a:t>
            </a:r>
            <a:r>
              <a:rPr lang="mr-IN" sz="3000" dirty="0">
                <a:solidFill>
                  <a:srgbClr val="002060"/>
                </a:solidFill>
              </a:rPr>
              <a:t>–</a:t>
            </a:r>
            <a:r>
              <a:rPr lang="en-US" sz="3000" dirty="0">
                <a:solidFill>
                  <a:srgbClr val="002060"/>
                </a:solidFill>
              </a:rPr>
              <a:t> 2.1.5.1.</a:t>
            </a:r>
          </a:p>
          <a:p>
            <a:pPr marL="0" lvl="2" indent="0" algn="ctr">
              <a:buNone/>
            </a:pPr>
            <a:endParaRPr lang="en-US" sz="2900" dirty="0">
              <a:solidFill>
                <a:srgbClr val="002060"/>
              </a:solidFill>
            </a:endParaRPr>
          </a:p>
          <a:p>
            <a:pPr marL="0" lvl="2" indent="0" algn="ctr">
              <a:buNone/>
            </a:pPr>
            <a:r>
              <a:rPr lang="en-US" sz="1700" dirty="0">
                <a:solidFill>
                  <a:srgbClr val="002060"/>
                </a:solidFill>
              </a:rPr>
              <a:t> Training  4-Hour  </a:t>
            </a:r>
            <a:r>
              <a:rPr lang="en-US" sz="1700">
                <a:solidFill>
                  <a:srgbClr val="002060"/>
                </a:solidFill>
              </a:rPr>
              <a:t>-  June 2019</a:t>
            </a:r>
            <a:endParaRPr lang="en-US" sz="1700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207"/>
            <a:ext cx="9017000" cy="18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62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Leslie Morgan Steiner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https://www.youtube.com/watch?v=V1yW5IsnSjo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727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 err="1"/>
              <a:t>Liturgias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alcanzar</a:t>
            </a:r>
            <a:r>
              <a:rPr lang="en-US" dirty="0"/>
              <a:t> a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testigos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abusadores</a:t>
            </a:r>
            <a:r>
              <a:rPr lang="en-US" dirty="0"/>
              <a:t>, y la </a:t>
            </a:r>
            <a:r>
              <a:rPr lang="en-US" dirty="0" err="1"/>
              <a:t>comunidad</a:t>
            </a:r>
            <a:r>
              <a:rPr lang="en-US" dirty="0"/>
              <a:t> </a:t>
            </a:r>
            <a:r>
              <a:rPr lang="en-US" dirty="0" err="1"/>
              <a:t>parroquial</a:t>
            </a:r>
            <a:r>
              <a:rPr lang="en-US" dirty="0"/>
              <a:t> al </a:t>
            </a:r>
            <a:r>
              <a:rPr lang="en-US" dirty="0" err="1"/>
              <a:t>mismo</a:t>
            </a:r>
            <a:r>
              <a:rPr lang="en-US" dirty="0"/>
              <a:t> </a:t>
            </a:r>
            <a:r>
              <a:rPr lang="en-US" dirty="0" err="1"/>
              <a:t>tiempo</a:t>
            </a:r>
            <a:r>
              <a:rPr lang="en-US" dirty="0"/>
              <a:t>.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r>
              <a:rPr lang="en-US" dirty="0">
                <a:solidFill>
                  <a:srgbClr val="4F81BD"/>
                </a:solidFill>
              </a:rPr>
              <a:t>         </a:t>
            </a: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oportunidad</a:t>
            </a:r>
            <a:r>
              <a:rPr lang="en-US" dirty="0"/>
              <a:t> no se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duplicar</a:t>
            </a:r>
            <a:r>
              <a:rPr lang="en-US" dirty="0"/>
              <a:t>.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00050" lvl="2" indent="0" algn="r">
              <a:buNone/>
            </a:pPr>
            <a:r>
              <a:rPr lang="en-US" sz="1400" dirty="0"/>
              <a:t>USCCB</a:t>
            </a:r>
            <a:r>
              <a:rPr lang="en-US" sz="1400" baseline="30000" dirty="0"/>
              <a:t>9</a:t>
            </a:r>
            <a:r>
              <a:rPr lang="en-US" sz="1400" dirty="0"/>
              <a:t>-adapted</a:t>
            </a:r>
          </a:p>
          <a:p>
            <a:pPr marL="400050" lvl="2" indent="0" algn="r">
              <a:buNone/>
            </a:pPr>
            <a:endParaRPr lang="en-US" sz="1400" dirty="0"/>
          </a:p>
          <a:p>
            <a:pPr marL="400050" lvl="2" indent="0" algn="r">
              <a:buNone/>
            </a:pPr>
            <a:endParaRPr lang="en-US" sz="1400" dirty="0"/>
          </a:p>
          <a:p>
            <a:pPr marL="400050" lvl="2" indent="0" algn="r">
              <a:buNone/>
            </a:pPr>
            <a:endParaRPr lang="en-US" sz="1400" dirty="0"/>
          </a:p>
          <a:p>
            <a:pPr marL="400050" lvl="2" indent="0" algn="r">
              <a:buNone/>
            </a:pPr>
            <a:endParaRPr lang="en-US" sz="1400" dirty="0"/>
          </a:p>
          <a:p>
            <a:pPr marL="40005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432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Hacer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/>
              <a:t>“</a:t>
            </a:r>
            <a:r>
              <a:rPr lang="en-US" dirty="0" err="1"/>
              <a:t>Estés</a:t>
            </a:r>
            <a:r>
              <a:rPr lang="en-US" dirty="0"/>
              <a:t> </a:t>
            </a:r>
            <a:r>
              <a:rPr lang="en-US" dirty="0" err="1"/>
              <a:t>atento</a:t>
            </a:r>
            <a:r>
              <a:rPr lang="en-US" dirty="0"/>
              <a:t> al </a:t>
            </a:r>
            <a:r>
              <a:rPr lang="en-US" dirty="0" err="1"/>
              <a:t>hecho</a:t>
            </a:r>
            <a:r>
              <a:rPr lang="en-US" dirty="0"/>
              <a:t> que </a:t>
            </a:r>
            <a:r>
              <a:rPr lang="en-US" dirty="0" err="1"/>
              <a:t>posiblemente</a:t>
            </a:r>
            <a:r>
              <a:rPr lang="en-US" dirty="0"/>
              <a:t> </a:t>
            </a:r>
            <a:r>
              <a:rPr lang="en-US" dirty="0" err="1"/>
              <a:t>alguna</a:t>
            </a:r>
            <a:r>
              <a:rPr lang="en-US" dirty="0"/>
              <a:t> forma de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doméstica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puede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afectar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una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tercera</a:t>
            </a:r>
            <a:r>
              <a:rPr lang="en-US" dirty="0">
                <a:solidFill>
                  <a:srgbClr val="00B050"/>
                </a:solidFill>
              </a:rPr>
              <a:t> parte </a:t>
            </a:r>
            <a:r>
              <a:rPr lang="en-US" dirty="0"/>
              <a:t>de </a:t>
            </a: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escuchando</a:t>
            </a:r>
            <a:r>
              <a:rPr lang="en-US" dirty="0"/>
              <a:t> a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homilía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cualquier</a:t>
            </a:r>
            <a:r>
              <a:rPr lang="en-US" dirty="0"/>
              <a:t> Domingo.” 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sz="1500" dirty="0"/>
              <a:t>USCCB</a:t>
            </a:r>
            <a:r>
              <a:rPr lang="en-US" sz="1500" baseline="30000" dirty="0"/>
              <a:t>9</a:t>
            </a:r>
            <a:r>
              <a:rPr lang="en-US" sz="1500" dirty="0"/>
              <a:t>-quoted</a:t>
            </a:r>
          </a:p>
          <a:p>
            <a:pPr lvl="1"/>
            <a:endParaRPr lang="en-US" sz="34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115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Hacer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/>
              <a:t>“Las </a:t>
            </a:r>
            <a:r>
              <a:rPr lang="en-US" dirty="0" err="1"/>
              <a:t>lecturas</a:t>
            </a:r>
            <a:r>
              <a:rPr lang="en-US" dirty="0"/>
              <a:t> de la </a:t>
            </a:r>
            <a:r>
              <a:rPr lang="en-US" dirty="0" err="1"/>
              <a:t>Escritura</a:t>
            </a:r>
            <a:r>
              <a:rPr lang="en-US" dirty="0"/>
              <a:t> de </a:t>
            </a:r>
            <a:r>
              <a:rPr lang="en-US" dirty="0" err="1"/>
              <a:t>casi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Domingos</a:t>
            </a:r>
            <a:r>
              <a:rPr lang="en-US" dirty="0"/>
              <a:t> del </a:t>
            </a:r>
            <a:r>
              <a:rPr lang="en-US" dirty="0" err="1"/>
              <a:t>año</a:t>
            </a:r>
            <a:r>
              <a:rPr lang="en-US" dirty="0"/>
              <a:t> </a:t>
            </a:r>
            <a:r>
              <a:rPr lang="en-US" dirty="0" err="1"/>
              <a:t>litúrgico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ofrece</a:t>
            </a:r>
            <a:r>
              <a:rPr lang="en-US" dirty="0"/>
              <a:t> la </a:t>
            </a:r>
            <a:r>
              <a:rPr lang="en-US" dirty="0" err="1"/>
              <a:t>oportunidad</a:t>
            </a:r>
            <a:r>
              <a:rPr lang="en-US" dirty="0"/>
              <a:t> de </a:t>
            </a:r>
            <a:r>
              <a:rPr lang="en-US" dirty="0" err="1"/>
              <a:t>hablar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valores</a:t>
            </a:r>
            <a:r>
              <a:rPr lang="en-US" dirty="0"/>
              <a:t> </a:t>
            </a:r>
            <a:r>
              <a:rPr lang="en-US" dirty="0" err="1"/>
              <a:t>evangélicos</a:t>
            </a:r>
            <a:r>
              <a:rPr lang="en-US" dirty="0"/>
              <a:t> de </a:t>
            </a:r>
            <a:r>
              <a:rPr lang="en-US" dirty="0" err="1"/>
              <a:t>amor</a:t>
            </a:r>
            <a:r>
              <a:rPr lang="en-US" dirty="0"/>
              <a:t>, </a:t>
            </a:r>
            <a:r>
              <a:rPr lang="en-US" dirty="0" err="1"/>
              <a:t>respeto</a:t>
            </a:r>
            <a:r>
              <a:rPr lang="en-US" dirty="0"/>
              <a:t>, </a:t>
            </a:r>
            <a:r>
              <a:rPr lang="en-US" dirty="0" err="1"/>
              <a:t>bondad</a:t>
            </a:r>
            <a:r>
              <a:rPr lang="en-US" dirty="0"/>
              <a:t> y </a:t>
            </a:r>
            <a:r>
              <a:rPr lang="en-US" dirty="0" err="1"/>
              <a:t>tenura</a:t>
            </a:r>
            <a:r>
              <a:rPr lang="en-US" dirty="0"/>
              <a:t> a </a:t>
            </a:r>
            <a:r>
              <a:rPr lang="en-US" dirty="0" err="1"/>
              <a:t>otors</a:t>
            </a:r>
            <a:r>
              <a:rPr lang="en-US" dirty="0"/>
              <a:t>, </a:t>
            </a:r>
            <a:r>
              <a:rPr lang="en-US" dirty="0" err="1"/>
              <a:t>especialmente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con </a:t>
            </a:r>
            <a:r>
              <a:rPr lang="en-US" dirty="0" err="1"/>
              <a:t>quienes</a:t>
            </a:r>
            <a:r>
              <a:rPr lang="en-US" dirty="0"/>
              <a:t> </a:t>
            </a:r>
            <a:r>
              <a:rPr lang="en-US" dirty="0" err="1"/>
              <a:t>vivimos</a:t>
            </a:r>
            <a:r>
              <a:rPr lang="en-US" dirty="0"/>
              <a:t>.” 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sz="1500" dirty="0"/>
              <a:t>USCCB</a:t>
            </a:r>
            <a:r>
              <a:rPr lang="en-US" sz="1500" baseline="30000" dirty="0"/>
              <a:t>9</a:t>
            </a:r>
            <a:r>
              <a:rPr lang="en-US" sz="1500" dirty="0"/>
              <a:t>-quoted</a:t>
            </a:r>
          </a:p>
          <a:p>
            <a:pPr lvl="1"/>
            <a:endParaRPr lang="en-US" sz="34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61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Hacer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/>
              <a:t>“</a:t>
            </a:r>
            <a:r>
              <a:rPr lang="en-US" dirty="0" err="1"/>
              <a:t>Simplemente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referencia</a:t>
            </a:r>
            <a:r>
              <a:rPr lang="en-US" dirty="0"/>
              <a:t> </a:t>
            </a:r>
            <a:r>
              <a:rPr lang="en-US" dirty="0" err="1"/>
              <a:t>sencilla</a:t>
            </a:r>
            <a:r>
              <a:rPr lang="en-US" dirty="0"/>
              <a:t> y </a:t>
            </a:r>
            <a:r>
              <a:rPr lang="en-US" dirty="0" err="1"/>
              <a:t>pastoralmente</a:t>
            </a:r>
            <a:r>
              <a:rPr lang="en-US" dirty="0"/>
              <a:t> </a:t>
            </a:r>
            <a:r>
              <a:rPr lang="en-US" dirty="0" err="1"/>
              <a:t>sólida</a:t>
            </a:r>
            <a:r>
              <a:rPr lang="en-US" dirty="0"/>
              <a:t> a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homilía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a personas </a:t>
            </a:r>
            <a:r>
              <a:rPr lang="en-US" dirty="0" err="1"/>
              <a:t>reconocer</a:t>
            </a:r>
            <a:r>
              <a:rPr lang="en-US" dirty="0"/>
              <a:t> que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bien</a:t>
            </a:r>
            <a:r>
              <a:rPr lang="en-US" dirty="0"/>
              <a:t> que </a:t>
            </a:r>
            <a:r>
              <a:rPr lang="en-US" dirty="0" err="1"/>
              <a:t>ellas</a:t>
            </a:r>
            <a:r>
              <a:rPr lang="en-US" dirty="0"/>
              <a:t> se </a:t>
            </a:r>
            <a:r>
              <a:rPr lang="en-US" dirty="0" err="1"/>
              <a:t>acerquen</a:t>
            </a:r>
            <a:r>
              <a:rPr lang="en-US" dirty="0"/>
              <a:t> a </a:t>
            </a:r>
            <a:r>
              <a:rPr lang="en-US" dirty="0" err="1"/>
              <a:t>tí</a:t>
            </a:r>
            <a:r>
              <a:rPr lang="en-US" dirty="0"/>
              <a:t> para </a:t>
            </a:r>
            <a:r>
              <a:rPr lang="en-US" dirty="0" err="1"/>
              <a:t>conseguir</a:t>
            </a:r>
            <a:r>
              <a:rPr lang="en-US" dirty="0"/>
              <a:t>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esto</a:t>
            </a:r>
            <a:r>
              <a:rPr lang="en-US" dirty="0"/>
              <a:t>.”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marL="457200" lvl="1" indent="0" algn="r">
              <a:buNone/>
            </a:pPr>
            <a:r>
              <a:rPr lang="en-US" sz="1500" dirty="0"/>
              <a:t>USCCB</a:t>
            </a:r>
            <a:r>
              <a:rPr lang="en-US" sz="1500" baseline="30000" dirty="0"/>
              <a:t>9</a:t>
            </a:r>
            <a:r>
              <a:rPr lang="en-US" sz="1500" dirty="0"/>
              <a:t>-quoted</a:t>
            </a:r>
          </a:p>
          <a:p>
            <a:pPr lvl="1"/>
            <a:endParaRPr lang="en-US" sz="34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6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Hacer</a:t>
            </a:r>
            <a:r>
              <a:rPr lang="en-US" sz="32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Utiliza</a:t>
            </a:r>
            <a:r>
              <a:rPr lang="en-US" dirty="0">
                <a:solidFill>
                  <a:schemeClr val="accent1"/>
                </a:solidFill>
              </a:rPr>
              <a:t> l</a:t>
            </a:r>
            <a:r>
              <a:rPr lang="en-US" dirty="0"/>
              <a:t>as </a:t>
            </a:r>
            <a:r>
              <a:rPr lang="en-US" dirty="0" err="1"/>
              <a:t>oraciones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Fieles</a:t>
            </a: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>
                <a:solidFill>
                  <a:srgbClr val="00B050"/>
                </a:solidFill>
              </a:rPr>
              <a:t>Describe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el </a:t>
            </a:r>
            <a:r>
              <a:rPr lang="en-US" dirty="0" err="1"/>
              <a:t>abuso</a:t>
            </a:r>
            <a:r>
              <a:rPr lang="en-US" dirty="0"/>
              <a:t> para que las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recognozcan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les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pasando</a:t>
            </a:r>
            <a:r>
              <a:rPr lang="en-US" dirty="0"/>
              <a:t>.</a:t>
            </a:r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endParaRPr lang="en-US" dirty="0"/>
          </a:p>
          <a:p>
            <a:pPr lvl="1">
              <a:buClr>
                <a:schemeClr val="tx1"/>
              </a:buCl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Identifica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contra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un </a:t>
            </a:r>
            <a:r>
              <a:rPr lang="en-US" dirty="0" err="1"/>
              <a:t>pecado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parroquiales</a:t>
            </a:r>
            <a:r>
              <a:rPr lang="en-US" dirty="0"/>
              <a:t> de </a:t>
            </a:r>
            <a:r>
              <a:rPr lang="en-US" dirty="0" err="1"/>
              <a:t>reconciliación</a:t>
            </a:r>
            <a:r>
              <a:rPr lang="en-US" dirty="0"/>
              <a:t>. 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dirty="0"/>
          </a:p>
          <a:p>
            <a:pPr lvl="1"/>
            <a:endParaRPr lang="en-US" sz="34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00878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900" dirty="0" err="1"/>
              <a:t>Levantar</a:t>
            </a:r>
            <a:r>
              <a:rPr lang="en-US" sz="3900" dirty="0"/>
              <a:t> </a:t>
            </a:r>
            <a:r>
              <a:rPr lang="en-US" sz="3900" dirty="0" err="1"/>
              <a:t>Conciencia</a:t>
            </a:r>
            <a:endParaRPr lang="en-US" sz="3900" dirty="0"/>
          </a:p>
          <a:p>
            <a:r>
              <a:rPr lang="en-US" dirty="0" err="1"/>
              <a:t>Organizar</a:t>
            </a:r>
            <a:r>
              <a:rPr lang="en-US" dirty="0"/>
              <a:t> un </a:t>
            </a:r>
            <a:r>
              <a:rPr lang="en-US" dirty="0" err="1"/>
              <a:t>entrenamiento</a:t>
            </a:r>
            <a:r>
              <a:rPr lang="en-US" dirty="0"/>
              <a:t> para el </a:t>
            </a:r>
            <a:r>
              <a:rPr lang="en-US" dirty="0" err="1"/>
              <a:t>comité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Organizar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entrenamiento</a:t>
            </a:r>
            <a:r>
              <a:rPr lang="en-US" dirty="0">
                <a:solidFill>
                  <a:srgbClr val="00B050"/>
                </a:solidFill>
              </a:rPr>
              <a:t> para la </a:t>
            </a:r>
            <a:r>
              <a:rPr lang="en-US" dirty="0" err="1">
                <a:solidFill>
                  <a:srgbClr val="00B050"/>
                </a:solidFill>
              </a:rPr>
              <a:t>administración</a:t>
            </a:r>
            <a:r>
              <a:rPr lang="en-US" dirty="0">
                <a:solidFill>
                  <a:srgbClr val="00B050"/>
                </a:solidFill>
              </a:rPr>
              <a:t> y el </a:t>
            </a:r>
            <a:r>
              <a:rPr lang="en-US" dirty="0" err="1">
                <a:solidFill>
                  <a:srgbClr val="00B050"/>
                </a:solidFill>
              </a:rPr>
              <a:t>equipo</a:t>
            </a:r>
            <a:r>
              <a:rPr lang="en-US" dirty="0">
                <a:solidFill>
                  <a:srgbClr val="00B050"/>
                </a:solidFill>
              </a:rPr>
              <a:t> de maestros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la </a:t>
            </a:r>
            <a:r>
              <a:rPr lang="en-US" dirty="0" err="1">
                <a:solidFill>
                  <a:srgbClr val="00B050"/>
                </a:solidFill>
              </a:rPr>
              <a:t>escuela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parroquial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Predicación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sacerdotes</a:t>
            </a:r>
            <a:r>
              <a:rPr lang="en-US" dirty="0"/>
              <a:t> y </a:t>
            </a:r>
            <a:r>
              <a:rPr lang="en-US" dirty="0" err="1"/>
              <a:t>diaconos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Orar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por</a:t>
            </a:r>
            <a:r>
              <a:rPr lang="en-US" dirty="0">
                <a:solidFill>
                  <a:srgbClr val="00B050"/>
                </a:solidFill>
              </a:rPr>
              <a:t> las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doméstica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testigos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abusadores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las </a:t>
            </a:r>
            <a:r>
              <a:rPr lang="en-US" dirty="0" err="1">
                <a:solidFill>
                  <a:srgbClr val="00B050"/>
                </a:solidFill>
              </a:rPr>
              <a:t>Oraciones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Fieles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8056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56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4200" dirty="0" err="1"/>
              <a:t>Levantar</a:t>
            </a:r>
            <a:r>
              <a:rPr lang="en-US" sz="4200" dirty="0"/>
              <a:t> </a:t>
            </a:r>
            <a:r>
              <a:rPr lang="en-US" sz="4200" dirty="0" err="1"/>
              <a:t>Conciencia</a:t>
            </a:r>
            <a:endParaRPr lang="en-US" sz="4200" dirty="0"/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parroquiales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mes</a:t>
            </a:r>
            <a:r>
              <a:rPr lang="en-US" dirty="0"/>
              <a:t> de </a:t>
            </a:r>
            <a:r>
              <a:rPr lang="en-US" dirty="0" err="1"/>
              <a:t>octubre</a:t>
            </a:r>
            <a:r>
              <a:rPr lang="en-US" dirty="0"/>
              <a:t> que el </a:t>
            </a:r>
            <a:r>
              <a:rPr lang="en-US" dirty="0" err="1"/>
              <a:t>mes</a:t>
            </a:r>
            <a:r>
              <a:rPr lang="en-US" dirty="0"/>
              <a:t> de </a:t>
            </a:r>
            <a:r>
              <a:rPr lang="en-US" dirty="0" err="1"/>
              <a:t>levantar</a:t>
            </a:r>
            <a:r>
              <a:rPr lang="en-US" dirty="0"/>
              <a:t> la </a:t>
            </a:r>
            <a:r>
              <a:rPr lang="en-US" dirty="0" err="1"/>
              <a:t>conciencia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 </a:t>
            </a:r>
          </a:p>
          <a:p>
            <a:pPr algn="ctr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Initiate parish event(s) for February Teen Dating Violence Awareness Month.</a:t>
            </a:r>
          </a:p>
          <a:p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boletin</a:t>
            </a:r>
            <a:r>
              <a:rPr lang="en-US" dirty="0"/>
              <a:t> </a:t>
            </a:r>
            <a:r>
              <a:rPr lang="en-US" dirty="0" err="1"/>
              <a:t>parroquial</a:t>
            </a:r>
            <a:r>
              <a:rPr lang="en-US" dirty="0"/>
              <a:t> y </a:t>
            </a:r>
            <a:r>
              <a:rPr lang="en-US" dirty="0" err="1"/>
              <a:t>sitio</a:t>
            </a:r>
            <a:r>
              <a:rPr lang="en-US" dirty="0"/>
              <a:t> de la red del internet.</a:t>
            </a:r>
          </a:p>
          <a:p>
            <a:r>
              <a:rPr lang="en-US" dirty="0" err="1">
                <a:solidFill>
                  <a:srgbClr val="00B050"/>
                </a:solidFill>
              </a:rPr>
              <a:t>Poner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información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femininas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baños</a:t>
            </a:r>
            <a:r>
              <a:rPr lang="en-US" dirty="0">
                <a:solidFill>
                  <a:srgbClr val="00B050"/>
                </a:solidFill>
              </a:rPr>
              <a:t> de las </a:t>
            </a:r>
            <a:r>
              <a:rPr lang="en-US" dirty="0" err="1">
                <a:solidFill>
                  <a:srgbClr val="00B050"/>
                </a:solidFill>
              </a:rPr>
              <a:t>mujeres</a:t>
            </a:r>
            <a:r>
              <a:rPr lang="en-US" dirty="0">
                <a:solidFill>
                  <a:srgbClr val="00B050"/>
                </a:solidFill>
              </a:rPr>
              <a:t> (No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hombres)</a:t>
            </a:r>
          </a:p>
          <a:p>
            <a:r>
              <a:rPr lang="en-US" dirty="0" err="1"/>
              <a:t>Colocar</a:t>
            </a:r>
            <a:r>
              <a:rPr lang="en-US" dirty="0"/>
              <a:t> posters para </a:t>
            </a:r>
            <a:r>
              <a:rPr lang="en-US" dirty="0" err="1"/>
              <a:t>levantar</a:t>
            </a:r>
            <a:r>
              <a:rPr lang="en-US" dirty="0"/>
              <a:t> la </a:t>
            </a:r>
            <a:r>
              <a:rPr lang="en-US" dirty="0" err="1"/>
              <a:t>concienca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entrada de la </a:t>
            </a:r>
            <a:r>
              <a:rPr lang="en-US" dirty="0" err="1"/>
              <a:t>Iglesia</a:t>
            </a:r>
            <a:r>
              <a:rPr lang="en-US" dirty="0"/>
              <a:t> y </a:t>
            </a:r>
            <a:r>
              <a:rPr lang="en-US" dirty="0" err="1"/>
              <a:t>oficina</a:t>
            </a:r>
            <a:r>
              <a:rPr lang="en-US" dirty="0"/>
              <a:t> </a:t>
            </a:r>
            <a:r>
              <a:rPr lang="en-US" dirty="0" err="1"/>
              <a:t>parroquial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lugares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65751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600" dirty="0" err="1"/>
              <a:t>Levantar</a:t>
            </a:r>
            <a:r>
              <a:rPr lang="en-US" sz="3600" dirty="0"/>
              <a:t> </a:t>
            </a:r>
            <a:r>
              <a:rPr lang="en-US" sz="3600" dirty="0" err="1"/>
              <a:t>Conciencia</a:t>
            </a:r>
            <a:r>
              <a:rPr lang="en-US" sz="3600" dirty="0"/>
              <a:t> </a:t>
            </a:r>
          </a:p>
          <a:p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talleres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Reclutar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nuevos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miembros</a:t>
            </a:r>
            <a:r>
              <a:rPr lang="en-US" dirty="0">
                <a:solidFill>
                  <a:srgbClr val="00B050"/>
                </a:solidFill>
              </a:rPr>
              <a:t> al </a:t>
            </a:r>
            <a:r>
              <a:rPr lang="en-US" dirty="0" err="1">
                <a:solidFill>
                  <a:srgbClr val="00B050"/>
                </a:solidFill>
              </a:rPr>
              <a:t>ministerio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doméstica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Coordinar</a:t>
            </a:r>
            <a:r>
              <a:rPr lang="en-US" dirty="0"/>
              <a:t> con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parroquias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Asistir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reuniones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asambleas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eventos</a:t>
            </a:r>
            <a:r>
              <a:rPr lang="en-US" dirty="0">
                <a:solidFill>
                  <a:srgbClr val="00B050"/>
                </a:solidFill>
              </a:rPr>
              <a:t> de la red de </a:t>
            </a:r>
            <a:r>
              <a:rPr lang="en-US" dirty="0" err="1">
                <a:solidFill>
                  <a:srgbClr val="00B050"/>
                </a:solidFill>
              </a:rPr>
              <a:t>parroquias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la </a:t>
            </a:r>
            <a:r>
              <a:rPr lang="en-US" dirty="0" err="1">
                <a:solidFill>
                  <a:srgbClr val="00B050"/>
                </a:solidFill>
              </a:rPr>
              <a:t>arquidiócesis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37292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 err="1"/>
              <a:t>Servicios</a:t>
            </a:r>
            <a:endParaRPr lang="en-US" sz="3600" dirty="0"/>
          </a:p>
          <a:p>
            <a:r>
              <a:rPr lang="en-US" dirty="0" err="1"/>
              <a:t>Identificar</a:t>
            </a:r>
            <a:r>
              <a:rPr lang="en-US" dirty="0"/>
              <a:t> el </a:t>
            </a:r>
            <a:r>
              <a:rPr lang="en-US" dirty="0" err="1"/>
              <a:t>recurso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</a:t>
            </a:r>
            <a:r>
              <a:rPr lang="en-US" dirty="0" err="1"/>
              <a:t>inmediato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- National DV Hotline 800-799-7233.</a:t>
            </a:r>
          </a:p>
          <a:p>
            <a:r>
              <a:rPr lang="en-US" dirty="0" err="1">
                <a:solidFill>
                  <a:srgbClr val="00B050"/>
                </a:solidFill>
              </a:rPr>
              <a:t>Identificar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agencias</a:t>
            </a:r>
            <a:r>
              <a:rPr lang="en-US" dirty="0">
                <a:solidFill>
                  <a:srgbClr val="00B050"/>
                </a:solidFill>
              </a:rPr>
              <a:t> locales que </a:t>
            </a:r>
            <a:r>
              <a:rPr lang="en-US" dirty="0" err="1">
                <a:solidFill>
                  <a:srgbClr val="00B050"/>
                </a:solidFill>
              </a:rPr>
              <a:t>proveerán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servicios</a:t>
            </a:r>
            <a:r>
              <a:rPr lang="en-US" dirty="0">
                <a:solidFill>
                  <a:srgbClr val="00B050"/>
                </a:solidFill>
              </a:rPr>
              <a:t> a la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sus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hijos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Desarrollar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con el </a:t>
            </a:r>
            <a:r>
              <a:rPr lang="en-US" dirty="0" err="1"/>
              <a:t>equipo</a:t>
            </a:r>
            <a:r>
              <a:rPr lang="en-US" dirty="0"/>
              <a:t> de la </a:t>
            </a:r>
            <a:r>
              <a:rPr lang="en-US" dirty="0" err="1"/>
              <a:t>agencia</a:t>
            </a:r>
            <a:r>
              <a:rPr lang="en-US" dirty="0"/>
              <a:t> local (</a:t>
            </a:r>
            <a:r>
              <a:rPr lang="en-US" dirty="0" err="1"/>
              <a:t>ej</a:t>
            </a:r>
            <a:r>
              <a:rPr lang="en-US" dirty="0"/>
              <a:t>. persona responsible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educación</a:t>
            </a:r>
            <a:r>
              <a:rPr lang="en-US" dirty="0"/>
              <a:t> de la </a:t>
            </a:r>
            <a:r>
              <a:rPr lang="en-US" dirty="0" err="1"/>
              <a:t>comunidad</a:t>
            </a:r>
            <a:r>
              <a:rPr lang="en-US" dirty="0"/>
              <a:t>).</a:t>
            </a:r>
          </a:p>
          <a:p>
            <a:r>
              <a:rPr lang="en-US" dirty="0" err="1">
                <a:solidFill>
                  <a:srgbClr val="00B050"/>
                </a:solidFill>
              </a:rPr>
              <a:t>Identificar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agencias</a:t>
            </a:r>
            <a:r>
              <a:rPr lang="en-US" dirty="0">
                <a:solidFill>
                  <a:srgbClr val="00B050"/>
                </a:solidFill>
              </a:rPr>
              <a:t> que </a:t>
            </a:r>
            <a:r>
              <a:rPr lang="en-US" dirty="0" err="1">
                <a:solidFill>
                  <a:srgbClr val="00B050"/>
                </a:solidFill>
              </a:rPr>
              <a:t>proveen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servficios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abusadores</a:t>
            </a:r>
            <a:r>
              <a:rPr lang="en-US" dirty="0">
                <a:solidFill>
                  <a:srgbClr val="00B050"/>
                </a:solidFill>
              </a:rPr>
              <a:t> - National DV Hotline 800-799-7233.</a:t>
            </a:r>
          </a:p>
          <a:p>
            <a:r>
              <a:rPr lang="en-US" dirty="0" err="1"/>
              <a:t>Identificar</a:t>
            </a:r>
            <a:r>
              <a:rPr lang="en-US" dirty="0"/>
              <a:t> y </a:t>
            </a:r>
            <a:r>
              <a:rPr lang="en-US" dirty="0" err="1"/>
              <a:t>entrenar</a:t>
            </a:r>
            <a:r>
              <a:rPr lang="en-US" dirty="0"/>
              <a:t> un </a:t>
            </a:r>
            <a:r>
              <a:rPr lang="en-US" dirty="0" err="1"/>
              <a:t>miembro</a:t>
            </a:r>
            <a:r>
              <a:rPr lang="en-US" dirty="0"/>
              <a:t> de la </a:t>
            </a:r>
            <a:r>
              <a:rPr lang="en-US" dirty="0" err="1"/>
              <a:t>parroquia</a:t>
            </a:r>
            <a:r>
              <a:rPr lang="en-US" dirty="0"/>
              <a:t> para el </a:t>
            </a:r>
            <a:r>
              <a:rPr lang="en-US" dirty="0" err="1"/>
              <a:t>contacto</a:t>
            </a:r>
            <a:r>
              <a:rPr lang="en-US" dirty="0"/>
              <a:t> con las </a:t>
            </a:r>
            <a:r>
              <a:rPr lang="en-US" dirty="0" err="1"/>
              <a:t>agencias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5851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600" dirty="0" err="1"/>
              <a:t>Servicios</a:t>
            </a:r>
            <a:endParaRPr lang="en-US" sz="3600" dirty="0"/>
          </a:p>
          <a:p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de la </a:t>
            </a:r>
            <a:r>
              <a:rPr lang="en-US" dirty="0" err="1"/>
              <a:t>agencia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boletín</a:t>
            </a:r>
            <a:r>
              <a:rPr lang="en-US" dirty="0"/>
              <a:t> o </a:t>
            </a:r>
            <a:r>
              <a:rPr lang="en-US" dirty="0" err="1"/>
              <a:t>sitio</a:t>
            </a:r>
            <a:r>
              <a:rPr lang="en-US" dirty="0"/>
              <a:t> de internet y </a:t>
            </a:r>
            <a:r>
              <a:rPr lang="en-US" dirty="0" err="1"/>
              <a:t>oficina</a:t>
            </a:r>
            <a:r>
              <a:rPr lang="en-US" dirty="0"/>
              <a:t> </a:t>
            </a:r>
            <a:r>
              <a:rPr lang="en-US" dirty="0" err="1"/>
              <a:t>parroquial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Transmitir</a:t>
            </a:r>
            <a:r>
              <a:rPr lang="en-US" dirty="0">
                <a:solidFill>
                  <a:srgbClr val="00B050"/>
                </a:solidFill>
              </a:rPr>
              <a:t> las </a:t>
            </a:r>
            <a:r>
              <a:rPr lang="en-US" dirty="0" err="1">
                <a:solidFill>
                  <a:srgbClr val="00B050"/>
                </a:solidFill>
              </a:rPr>
              <a:t>historias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anonimas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el </a:t>
            </a:r>
            <a:r>
              <a:rPr lang="en-US" dirty="0" err="1">
                <a:solidFill>
                  <a:srgbClr val="00B050"/>
                </a:solidFill>
              </a:rPr>
              <a:t>boletín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parroquial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sitio</a:t>
            </a:r>
            <a:r>
              <a:rPr lang="en-US" dirty="0">
                <a:solidFill>
                  <a:srgbClr val="00B050"/>
                </a:solidFill>
              </a:rPr>
              <a:t> de internet.</a:t>
            </a:r>
          </a:p>
          <a:p>
            <a:r>
              <a:rPr lang="en-US" dirty="0" err="1"/>
              <a:t>Proveer</a:t>
            </a:r>
            <a:r>
              <a:rPr lang="en-US" dirty="0"/>
              <a:t> un </a:t>
            </a:r>
            <a:r>
              <a:rPr lang="en-US" dirty="0" err="1"/>
              <a:t>grupo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con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facilitadora</a:t>
            </a:r>
            <a:r>
              <a:rPr lang="en-US" dirty="0"/>
              <a:t> </a:t>
            </a:r>
            <a:r>
              <a:rPr lang="en-US" dirty="0" err="1"/>
              <a:t>apropiadamente</a:t>
            </a:r>
            <a:r>
              <a:rPr lang="en-US" dirty="0"/>
              <a:t> </a:t>
            </a:r>
            <a:r>
              <a:rPr lang="en-US" dirty="0" err="1"/>
              <a:t>entrenada</a:t>
            </a:r>
            <a:r>
              <a:rPr lang="en-US" dirty="0"/>
              <a:t> y </a:t>
            </a:r>
            <a:r>
              <a:rPr lang="en-US" dirty="0" err="1"/>
              <a:t>supervisada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Proveer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consejería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con </a:t>
            </a:r>
            <a:r>
              <a:rPr lang="en-US" dirty="0" err="1">
                <a:solidFill>
                  <a:srgbClr val="00B050"/>
                </a:solidFill>
              </a:rPr>
              <a:t>profesionales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apropiadamente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preparados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supervisados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Participar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iniciativas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pólizas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de la red de </a:t>
            </a:r>
            <a:r>
              <a:rPr lang="en-US" dirty="0" err="1"/>
              <a:t>parroquias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7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Dinámicas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en-US" sz="3200" dirty="0" err="1"/>
              <a:t>Definición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Tipos</a:t>
            </a:r>
            <a:r>
              <a:rPr lang="en-US" sz="3200" dirty="0"/>
              <a:t> de </a:t>
            </a:r>
            <a:r>
              <a:rPr lang="en-US" sz="3200" dirty="0" err="1"/>
              <a:t>Abuso</a:t>
            </a:r>
            <a:r>
              <a:rPr lang="en-US" sz="3200" dirty="0"/>
              <a:t> y </a:t>
            </a:r>
            <a:r>
              <a:rPr lang="en-US" sz="3200" dirty="0" err="1"/>
              <a:t>Dimensiones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Mitos</a:t>
            </a:r>
            <a:r>
              <a:rPr lang="en-US" sz="3200" dirty="0"/>
              <a:t> y </a:t>
            </a:r>
            <a:r>
              <a:rPr lang="en-US" sz="3200" dirty="0" err="1"/>
              <a:t>Realidades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Ciclo</a:t>
            </a:r>
            <a:r>
              <a:rPr lang="en-US" sz="3200" dirty="0"/>
              <a:t> de </a:t>
            </a:r>
            <a:r>
              <a:rPr lang="en-US" sz="3200" dirty="0" err="1"/>
              <a:t>Violencia</a:t>
            </a:r>
            <a:r>
              <a:rPr lang="en-US" sz="3200" dirty="0"/>
              <a:t> </a:t>
            </a:r>
            <a:r>
              <a:rPr lang="en-US" sz="3200" dirty="0" err="1"/>
              <a:t>Doméstica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Signos</a:t>
            </a:r>
            <a:r>
              <a:rPr lang="en-US" sz="3200" dirty="0"/>
              <a:t> y </a:t>
            </a:r>
            <a:r>
              <a:rPr lang="en-US" sz="3200" dirty="0" err="1"/>
              <a:t>Síntomas</a:t>
            </a:r>
            <a:r>
              <a:rPr lang="en-US" sz="3200" dirty="0"/>
              <a:t> de </a:t>
            </a:r>
            <a:r>
              <a:rPr lang="en-US" sz="3200" dirty="0" err="1"/>
              <a:t>Violencia</a:t>
            </a:r>
            <a:r>
              <a:rPr lang="en-US" sz="3200" dirty="0"/>
              <a:t> </a:t>
            </a:r>
            <a:r>
              <a:rPr lang="en-US" sz="3200" dirty="0" err="1"/>
              <a:t>Doméstica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s-MX" sz="3200" dirty="0"/>
              <a:t>Por qué las Víctimas Se Quedan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Abusadores</a:t>
            </a:r>
            <a:endParaRPr lang="en-US" sz="3200" dirty="0"/>
          </a:p>
          <a:p>
            <a:pPr marL="457200" lvl="1" indent="0" algn="r">
              <a:buNone/>
            </a:pPr>
            <a:r>
              <a:rPr lang="en-US" sz="1400" dirty="0"/>
              <a:t>Father Charles W. Dahm, O.P.</a:t>
            </a:r>
            <a:r>
              <a:rPr lang="en-US" sz="1400" baseline="30000" dirty="0"/>
              <a:t>2</a:t>
            </a:r>
            <a:r>
              <a:rPr lang="en-US" sz="1400" dirty="0"/>
              <a:t>, and Reverend Joyce Galvin</a:t>
            </a:r>
            <a:r>
              <a:rPr lang="en-US" sz="1400" baseline="30000" dirty="0"/>
              <a:t>3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86275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/>
              <a:t>Prevención</a:t>
            </a:r>
            <a:endParaRPr lang="en-US" sz="3600" dirty="0"/>
          </a:p>
          <a:p>
            <a:pPr marL="342900" lvl="2" indent="-342900"/>
            <a:r>
              <a:rPr lang="en-US" sz="2800" dirty="0"/>
              <a:t>Illinois Domestic Violence Hotline at 877-863-6338 or National Domestic Violence Hotline at 800-799-7233.</a:t>
            </a:r>
          </a:p>
          <a:p>
            <a:r>
              <a:rPr lang="en-US" dirty="0" err="1">
                <a:solidFill>
                  <a:srgbClr val="00B050"/>
                </a:solidFill>
              </a:rPr>
              <a:t>Identificar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servicios</a:t>
            </a:r>
            <a:r>
              <a:rPr lang="en-US" dirty="0">
                <a:solidFill>
                  <a:srgbClr val="00B050"/>
                </a:solidFill>
              </a:rPr>
              <a:t> locales </a:t>
            </a:r>
            <a:r>
              <a:rPr lang="en-US" dirty="0" err="1">
                <a:solidFill>
                  <a:srgbClr val="00B050"/>
                </a:solidFill>
              </a:rPr>
              <a:t>especificamente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adolescentes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violencia</a:t>
            </a:r>
            <a:r>
              <a:rPr lang="en-US" dirty="0"/>
              <a:t> del </a:t>
            </a:r>
            <a:r>
              <a:rPr lang="en-US" dirty="0" err="1"/>
              <a:t>noviazgo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boletín</a:t>
            </a:r>
            <a:r>
              <a:rPr lang="en-US" dirty="0"/>
              <a:t> y </a:t>
            </a:r>
            <a:r>
              <a:rPr lang="en-US" dirty="0" err="1"/>
              <a:t>sitio</a:t>
            </a:r>
            <a:r>
              <a:rPr lang="en-US" dirty="0"/>
              <a:t> de internet.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28175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 err="1"/>
              <a:t>Prevención</a:t>
            </a:r>
            <a:endParaRPr lang="en-US" sz="3600" dirty="0"/>
          </a:p>
          <a:p>
            <a:r>
              <a:rPr lang="en-US" dirty="0" err="1"/>
              <a:t>Educar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adolescentes</a:t>
            </a:r>
            <a:r>
              <a:rPr lang="en-US" dirty="0"/>
              <a:t> y padres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signos</a:t>
            </a:r>
            <a:r>
              <a:rPr lang="en-US" dirty="0"/>
              <a:t> de </a:t>
            </a:r>
            <a:r>
              <a:rPr lang="en-US" dirty="0" err="1"/>
              <a:t>advertencia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no </a:t>
            </a:r>
            <a:r>
              <a:rPr lang="en-US" dirty="0" err="1"/>
              <a:t>saludable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Educar</a:t>
            </a:r>
            <a:r>
              <a:rPr lang="en-US" dirty="0">
                <a:solidFill>
                  <a:srgbClr val="00B050"/>
                </a:solidFill>
              </a:rPr>
              <a:t> a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adolescentes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sus</a:t>
            </a:r>
            <a:r>
              <a:rPr lang="en-US" dirty="0">
                <a:solidFill>
                  <a:srgbClr val="00B050"/>
                </a:solidFill>
              </a:rPr>
              <a:t> padres </a:t>
            </a:r>
            <a:r>
              <a:rPr lang="en-US" dirty="0" err="1">
                <a:solidFill>
                  <a:srgbClr val="00B050"/>
                </a:solidFill>
              </a:rPr>
              <a:t>sobre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elementos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una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relación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saludable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talleres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asalto</a:t>
            </a:r>
            <a:r>
              <a:rPr lang="en-US" dirty="0"/>
              <a:t> sexual para </a:t>
            </a:r>
            <a:r>
              <a:rPr lang="en-US" dirty="0" err="1"/>
              <a:t>estudiantes</a:t>
            </a:r>
            <a:r>
              <a:rPr lang="en-US" dirty="0"/>
              <a:t> </a:t>
            </a:r>
            <a:r>
              <a:rPr lang="en-US" dirty="0" err="1"/>
              <a:t>yendo</a:t>
            </a:r>
            <a:r>
              <a:rPr lang="en-US" dirty="0"/>
              <a:t> a la </a:t>
            </a:r>
            <a:r>
              <a:rPr lang="en-US" dirty="0" err="1"/>
              <a:t>universidad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68475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Puedes</a:t>
            </a:r>
            <a:r>
              <a:rPr lang="en-US" dirty="0"/>
              <a:t> </a:t>
            </a:r>
            <a:r>
              <a:rPr lang="en-US" dirty="0" err="1"/>
              <a:t>Hacer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900" dirty="0" err="1"/>
              <a:t>Prevención</a:t>
            </a:r>
            <a:endParaRPr lang="en-US" sz="3900" dirty="0"/>
          </a:p>
          <a:p>
            <a:r>
              <a:rPr lang="en-US" dirty="0" err="1"/>
              <a:t>Organizar</a:t>
            </a:r>
            <a:r>
              <a:rPr lang="en-US" dirty="0"/>
              <a:t> </a:t>
            </a:r>
            <a:r>
              <a:rPr lang="en-US" dirty="0" err="1"/>
              <a:t>talleres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dirty="0" err="1"/>
              <a:t>prevención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de </a:t>
            </a:r>
            <a:r>
              <a:rPr lang="en-US" dirty="0" err="1"/>
              <a:t>noviazgo</a:t>
            </a:r>
            <a:r>
              <a:rPr lang="en-US" dirty="0"/>
              <a:t>.</a:t>
            </a:r>
          </a:p>
          <a:p>
            <a:r>
              <a:rPr lang="en-US" dirty="0" err="1">
                <a:solidFill>
                  <a:srgbClr val="00B050"/>
                </a:solidFill>
              </a:rPr>
              <a:t>Proveer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recursos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sobre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asalto</a:t>
            </a:r>
            <a:r>
              <a:rPr lang="en-US" dirty="0">
                <a:solidFill>
                  <a:srgbClr val="00B050"/>
                </a:solidFill>
              </a:rPr>
              <a:t> sexual a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encargados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en</a:t>
            </a:r>
            <a:r>
              <a:rPr lang="en-US" dirty="0">
                <a:solidFill>
                  <a:srgbClr val="00B050"/>
                </a:solidFill>
              </a:rPr>
              <a:t> el </a:t>
            </a:r>
            <a:r>
              <a:rPr lang="en-US" dirty="0" err="1">
                <a:solidFill>
                  <a:srgbClr val="00B050"/>
                </a:solidFill>
              </a:rPr>
              <a:t>ministerio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juvenil</a:t>
            </a:r>
            <a:r>
              <a:rPr lang="en-US" dirty="0">
                <a:solidFill>
                  <a:srgbClr val="00B050"/>
                </a:solidFill>
              </a:rPr>
              <a:t>, </a:t>
            </a:r>
            <a:r>
              <a:rPr lang="en-US" dirty="0" err="1">
                <a:solidFill>
                  <a:srgbClr val="00B050"/>
                </a:solidFill>
              </a:rPr>
              <a:t>escuela</a:t>
            </a:r>
            <a:r>
              <a:rPr lang="en-US" dirty="0">
                <a:solidFill>
                  <a:srgbClr val="00B050"/>
                </a:solidFill>
              </a:rPr>
              <a:t>, y </a:t>
            </a:r>
            <a:r>
              <a:rPr lang="en-US" dirty="0" err="1">
                <a:solidFill>
                  <a:srgbClr val="00B050"/>
                </a:solidFill>
              </a:rPr>
              <a:t>educación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religiosa</a:t>
            </a:r>
            <a:r>
              <a:rPr lang="en-US" dirty="0">
                <a:solidFill>
                  <a:srgbClr val="00B050"/>
                </a:solidFill>
              </a:rPr>
              <a:t>. </a:t>
            </a:r>
            <a:r>
              <a:rPr lang="en-US" dirty="0" err="1">
                <a:solidFill>
                  <a:srgbClr val="00B050"/>
                </a:solidFill>
              </a:rPr>
              <a:t>Organizar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talleres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r>
              <a:rPr lang="en-US" dirty="0" err="1"/>
              <a:t>Hablar</a:t>
            </a:r>
            <a:r>
              <a:rPr lang="en-US" dirty="0"/>
              <a:t> de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introducir</a:t>
            </a:r>
            <a:r>
              <a:rPr lang="en-US" dirty="0"/>
              <a:t> un curriculum de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escuela</a:t>
            </a:r>
            <a:r>
              <a:rPr lang="en-US" dirty="0"/>
              <a:t> </a:t>
            </a:r>
            <a:r>
              <a:rPr lang="en-US" dirty="0" err="1"/>
              <a:t>primaria</a:t>
            </a:r>
            <a:r>
              <a:rPr lang="en-US" dirty="0"/>
              <a:t> a </a:t>
            </a:r>
            <a:r>
              <a:rPr lang="en-US" dirty="0" err="1"/>
              <a:t>niveles</a:t>
            </a:r>
            <a:r>
              <a:rPr lang="en-US" dirty="0"/>
              <a:t> </a:t>
            </a:r>
            <a:r>
              <a:rPr lang="en-US" dirty="0" err="1"/>
              <a:t>apropiados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390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Temas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ü"/>
            </a:pPr>
            <a:r>
              <a:rPr lang="en-US" sz="3200" dirty="0" err="1"/>
              <a:t>Cultura</a:t>
            </a:r>
            <a:r>
              <a:rPr lang="en-US" sz="3200" dirty="0"/>
              <a:t> </a:t>
            </a:r>
            <a:r>
              <a:rPr lang="en-US" sz="3200" dirty="0" err="1"/>
              <a:t>Parroquial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Seguridad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Confidencialidad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/>
              <a:t>Reportage </a:t>
            </a:r>
            <a:r>
              <a:rPr lang="en-US" sz="3200" dirty="0" err="1"/>
              <a:t>Mandatorio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Recursos</a:t>
            </a:r>
            <a:r>
              <a:rPr lang="en-US" sz="3200" dirty="0"/>
              <a:t> </a:t>
            </a:r>
            <a:r>
              <a:rPr lang="en-US" sz="3200" dirty="0" err="1"/>
              <a:t>Comunitarios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06634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Cultural </a:t>
            </a:r>
            <a:r>
              <a:rPr lang="en-US" dirty="0" err="1"/>
              <a:t>Parroquial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buFont typeface="Wingdings" charset="2"/>
              <a:buChar char="§"/>
            </a:pPr>
            <a:r>
              <a:rPr lang="en-US" sz="3200" dirty="0" err="1"/>
              <a:t>Normas</a:t>
            </a:r>
            <a:r>
              <a:rPr lang="en-US" sz="3200" dirty="0"/>
              <a:t>, </a:t>
            </a:r>
            <a:r>
              <a:rPr lang="en-US" sz="3200" dirty="0" err="1"/>
              <a:t>Tradiciones</a:t>
            </a:r>
            <a:r>
              <a:rPr lang="en-US" sz="3200" dirty="0"/>
              <a:t>, y </a:t>
            </a:r>
            <a:r>
              <a:rPr lang="en-US" sz="3200" dirty="0" err="1"/>
              <a:t>Ministerio</a:t>
            </a:r>
            <a:endParaRPr lang="en-US" sz="3200" dirty="0"/>
          </a:p>
          <a:p>
            <a:pPr marL="1257300" lvl="2" indent="-457200"/>
            <a:r>
              <a:rPr lang="en-US" sz="2800" dirty="0" err="1"/>
              <a:t>Parroquias</a:t>
            </a:r>
            <a:r>
              <a:rPr lang="en-US" sz="2800" dirty="0"/>
              <a:t> son </a:t>
            </a:r>
            <a:r>
              <a:rPr lang="en-US" sz="2800" dirty="0" err="1"/>
              <a:t>fabulosamente</a:t>
            </a:r>
            <a:r>
              <a:rPr lang="en-US" sz="2800" dirty="0"/>
              <a:t> </a:t>
            </a:r>
            <a:r>
              <a:rPr lang="es-MX" sz="2800" dirty="0"/>
              <a:t>únicas</a:t>
            </a:r>
            <a:r>
              <a:rPr lang="en-US" sz="2800" dirty="0"/>
              <a:t>.</a:t>
            </a:r>
          </a:p>
          <a:p>
            <a:pPr marL="1257300" lvl="2" indent="-457200"/>
            <a:r>
              <a:rPr lang="en-US" sz="2800" dirty="0" err="1"/>
              <a:t>Cultura</a:t>
            </a:r>
            <a:r>
              <a:rPr lang="en-US" sz="2800" dirty="0"/>
              <a:t>––</a:t>
            </a:r>
            <a:r>
              <a:rPr lang="en-US" sz="2800" dirty="0" err="1"/>
              <a:t>normas</a:t>
            </a:r>
            <a:r>
              <a:rPr lang="en-US" sz="2800" dirty="0"/>
              <a:t> y </a:t>
            </a:r>
            <a:r>
              <a:rPr lang="en-US" sz="2800" dirty="0" err="1"/>
              <a:t>tradiciones</a:t>
            </a:r>
            <a:r>
              <a:rPr lang="en-US" sz="2800" dirty="0"/>
              <a:t>––</a:t>
            </a:r>
            <a:r>
              <a:rPr lang="en-US" sz="2800" dirty="0" err="1"/>
              <a:t>pueden</a:t>
            </a:r>
            <a:r>
              <a:rPr lang="en-US" sz="2800" dirty="0"/>
              <a:t> y </a:t>
            </a:r>
            <a:r>
              <a:rPr lang="en-US" sz="2800" dirty="0" err="1"/>
              <a:t>realmente</a:t>
            </a:r>
            <a:r>
              <a:rPr lang="en-US" sz="2800" dirty="0"/>
              <a:t> </a:t>
            </a:r>
            <a:r>
              <a:rPr lang="en-US" sz="2800" dirty="0" err="1"/>
              <a:t>varían</a:t>
            </a:r>
            <a:r>
              <a:rPr lang="en-US" sz="2800" dirty="0"/>
              <a:t> mucho.</a:t>
            </a:r>
          </a:p>
          <a:p>
            <a:pPr marL="1257300" lvl="2" indent="-457200"/>
            <a:r>
              <a:rPr lang="en-US" sz="2800" dirty="0" err="1">
                <a:solidFill>
                  <a:srgbClr val="00B050"/>
                </a:solidFill>
              </a:rPr>
              <a:t>Diferencias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y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víctimas</a:t>
            </a:r>
            <a:r>
              <a:rPr lang="en-US" sz="2800" dirty="0"/>
              <a:t> </a:t>
            </a:r>
            <a:r>
              <a:rPr lang="en-US" sz="2800" dirty="0" err="1"/>
              <a:t>busan</a:t>
            </a:r>
            <a:r>
              <a:rPr lang="en-US" sz="2800" dirty="0"/>
              <a:t> </a:t>
            </a:r>
            <a:r>
              <a:rPr lang="en-US" sz="2800" dirty="0" err="1"/>
              <a:t>servicios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normal.  </a:t>
            </a:r>
          </a:p>
          <a:p>
            <a:pPr marL="1257300" lvl="2" indent="-457200"/>
            <a:r>
              <a:rPr lang="en-US" sz="2800" dirty="0"/>
              <a:t>Lo que </a:t>
            </a:r>
            <a:r>
              <a:rPr lang="en-US" sz="2800" dirty="0" err="1"/>
              <a:t>funciona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parroquia</a:t>
            </a:r>
            <a:r>
              <a:rPr lang="en-US" sz="2800" dirty="0"/>
              <a:t> no </a:t>
            </a:r>
            <a:r>
              <a:rPr lang="en-US" sz="2800" dirty="0" err="1"/>
              <a:t>necesariamente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B050"/>
                </a:solidFill>
              </a:rPr>
              <a:t>funciona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otra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endParaRPr lang="en-US" sz="2800" dirty="0"/>
          </a:p>
          <a:p>
            <a:pPr marL="1257300" lvl="2" indent="-457200"/>
            <a:r>
              <a:rPr lang="en-US" sz="2800" dirty="0"/>
              <a:t>Un </a:t>
            </a:r>
            <a:r>
              <a:rPr lang="en-US" sz="2800" dirty="0" err="1"/>
              <a:t>tamaño</a:t>
            </a:r>
            <a:r>
              <a:rPr lang="en-US" sz="2800" dirty="0"/>
              <a:t> no </a:t>
            </a:r>
            <a:r>
              <a:rPr lang="en-US" sz="2800" dirty="0" err="1"/>
              <a:t>queda</a:t>
            </a:r>
            <a:r>
              <a:rPr lang="en-US" sz="2800" dirty="0"/>
              <a:t> para </a:t>
            </a:r>
            <a:r>
              <a:rPr lang="en-US" sz="2800" dirty="0" err="1"/>
              <a:t>todos</a:t>
            </a:r>
            <a:r>
              <a:rPr lang="en-US" sz="2800" dirty="0"/>
              <a:t>.</a:t>
            </a:r>
          </a:p>
          <a:p>
            <a:pPr>
              <a:buFont typeface="Wingdings" charset="2"/>
              <a:buChar char="§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2209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Seguridad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buFont typeface="Wingdings" charset="2"/>
              <a:buChar char="§"/>
            </a:pPr>
            <a:endParaRPr lang="en-US" sz="3200" dirty="0">
              <a:solidFill>
                <a:srgbClr val="00B050"/>
              </a:solidFill>
            </a:endParaRPr>
          </a:p>
          <a:p>
            <a:pPr marL="857250" lvl="1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Auditorio</a:t>
            </a:r>
            <a:r>
              <a:rPr lang="en-US" sz="3200" dirty="0">
                <a:solidFill>
                  <a:srgbClr val="00B050"/>
                </a:solidFill>
              </a:rPr>
              <a:t> de </a:t>
            </a:r>
            <a:r>
              <a:rPr lang="en-US" sz="3200" dirty="0" err="1">
                <a:solidFill>
                  <a:srgbClr val="00B050"/>
                </a:solidFill>
              </a:rPr>
              <a:t>Seguridad</a:t>
            </a:r>
            <a:endParaRPr lang="en-US" sz="3200" dirty="0">
              <a:solidFill>
                <a:srgbClr val="00B050"/>
              </a:solidFill>
            </a:endParaRPr>
          </a:p>
          <a:p>
            <a:pPr marL="1257300" lvl="2" indent="-457200"/>
            <a:r>
              <a:rPr lang="en-US" sz="2800" dirty="0"/>
              <a:t>La </a:t>
            </a:r>
            <a:r>
              <a:rPr lang="en-US" sz="2800" dirty="0" err="1"/>
              <a:t>policía</a:t>
            </a:r>
            <a:r>
              <a:rPr lang="en-US" sz="2800" dirty="0"/>
              <a:t> y las </a:t>
            </a:r>
            <a:r>
              <a:rPr lang="en-US" sz="2800" dirty="0" err="1"/>
              <a:t>agencias</a:t>
            </a:r>
            <a:r>
              <a:rPr lang="en-US" sz="2800" dirty="0"/>
              <a:t> de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r>
              <a:rPr lang="en-US" sz="2800" dirty="0"/>
              <a:t> son Buenos </a:t>
            </a:r>
            <a:r>
              <a:rPr lang="en-US" sz="2800" dirty="0" err="1"/>
              <a:t>recursos</a:t>
            </a:r>
            <a:r>
              <a:rPr lang="en-US" sz="2800" dirty="0"/>
              <a:t> para </a:t>
            </a:r>
            <a:r>
              <a:rPr lang="en-US" sz="2800" dirty="0" err="1"/>
              <a:t>consejos</a:t>
            </a:r>
            <a:r>
              <a:rPr lang="en-US" sz="2800" dirty="0"/>
              <a:t>.</a:t>
            </a:r>
          </a:p>
          <a:p>
            <a:pPr marL="1257300" lvl="2" indent="-457200"/>
            <a:r>
              <a:rPr lang="en-US" sz="2800" dirty="0" err="1"/>
              <a:t>Procedimientos</a:t>
            </a:r>
            <a:r>
              <a:rPr lang="en-US" sz="2800" dirty="0"/>
              <a:t> de </a:t>
            </a:r>
            <a:r>
              <a:rPr lang="en-US" sz="2800" dirty="0" err="1"/>
              <a:t>seguridad</a:t>
            </a:r>
            <a:r>
              <a:rPr lang="en-US" sz="2800" dirty="0"/>
              <a:t> y </a:t>
            </a:r>
            <a:r>
              <a:rPr lang="en-US" sz="2800" dirty="0" err="1"/>
              <a:t>espacio</a:t>
            </a:r>
            <a:r>
              <a:rPr lang="en-US" sz="2800" dirty="0"/>
              <a:t> </a:t>
            </a:r>
            <a:r>
              <a:rPr lang="en-US" sz="2800" dirty="0" err="1"/>
              <a:t>seguro</a:t>
            </a:r>
            <a:r>
              <a:rPr lang="en-US" sz="2800" dirty="0"/>
              <a:t> son </a:t>
            </a:r>
            <a:r>
              <a:rPr lang="en-US" sz="2800" dirty="0" err="1"/>
              <a:t>necesarios</a:t>
            </a:r>
            <a:r>
              <a:rPr lang="en-US" sz="2800" dirty="0"/>
              <a:t> para </a:t>
            </a:r>
            <a:r>
              <a:rPr lang="en-US" sz="2800" dirty="0" err="1"/>
              <a:t>grupos</a:t>
            </a:r>
            <a:r>
              <a:rPr lang="en-US" sz="2800" dirty="0"/>
              <a:t> de </a:t>
            </a:r>
            <a:r>
              <a:rPr lang="en-US" sz="2800" dirty="0" err="1"/>
              <a:t>apoyo</a:t>
            </a:r>
            <a:r>
              <a:rPr lang="en-US" sz="2800" dirty="0"/>
              <a:t> y </a:t>
            </a:r>
            <a:r>
              <a:rPr lang="en-US" sz="2800" dirty="0" err="1"/>
              <a:t>sesiones</a:t>
            </a:r>
            <a:r>
              <a:rPr lang="en-US" sz="2800" dirty="0"/>
              <a:t> de </a:t>
            </a:r>
            <a:r>
              <a:rPr lang="en-US" sz="2800" dirty="0" err="1"/>
              <a:t>consejería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100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Confidencialidad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857250" lvl="1" indent="-457200">
              <a:buFont typeface="Wingdings" charset="2"/>
              <a:buChar char="§"/>
            </a:pPr>
            <a:r>
              <a:rPr lang="en-US" sz="3200" dirty="0" err="1"/>
              <a:t>Confidencialidad</a:t>
            </a:r>
            <a:r>
              <a:rPr lang="en-US" sz="3200" dirty="0"/>
              <a:t>––verbal y </a:t>
            </a:r>
            <a:r>
              <a:rPr lang="en-US" sz="3200" dirty="0" err="1"/>
              <a:t>escrita</a:t>
            </a:r>
            <a:r>
              <a:rPr lang="en-US" sz="3200" dirty="0"/>
              <a:t>––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críctica</a:t>
            </a:r>
            <a:r>
              <a:rPr lang="en-US" sz="3200" dirty="0"/>
              <a:t>.</a:t>
            </a:r>
          </a:p>
          <a:p>
            <a:pPr marL="1257300" lvl="2" indent="-457200"/>
            <a:r>
              <a:rPr lang="en-US" sz="2800" dirty="0"/>
              <a:t>Si </a:t>
            </a:r>
            <a:r>
              <a:rPr lang="en-US" sz="2800" dirty="0" err="1"/>
              <a:t>confidencialidad</a:t>
            </a:r>
            <a:r>
              <a:rPr lang="en-US" sz="2800" dirty="0"/>
              <a:t> no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respetada</a:t>
            </a:r>
            <a:r>
              <a:rPr lang="en-US" sz="2800" dirty="0"/>
              <a:t>, no hay </a:t>
            </a:r>
            <a:r>
              <a:rPr lang="en-US" sz="2800" dirty="0" err="1"/>
              <a:t>confianza</a:t>
            </a:r>
            <a:r>
              <a:rPr lang="en-US" sz="2800" dirty="0"/>
              <a:t>. </a:t>
            </a:r>
            <a:r>
              <a:rPr lang="en-US" sz="2800" dirty="0">
                <a:solidFill>
                  <a:srgbClr val="C00000"/>
                </a:solidFill>
              </a:rPr>
              <a:t>Si no hay </a:t>
            </a:r>
            <a:r>
              <a:rPr lang="en-US" sz="2800" dirty="0" err="1">
                <a:solidFill>
                  <a:srgbClr val="C00000"/>
                </a:solidFill>
              </a:rPr>
              <a:t>confianza</a:t>
            </a:r>
            <a:r>
              <a:rPr lang="en-US" sz="2800" dirty="0">
                <a:solidFill>
                  <a:srgbClr val="C00000"/>
                </a:solidFill>
              </a:rPr>
              <a:t>, no hay </a:t>
            </a:r>
            <a:r>
              <a:rPr lang="en-US" sz="2800" dirty="0" err="1">
                <a:solidFill>
                  <a:srgbClr val="C00000"/>
                </a:solidFill>
              </a:rPr>
              <a:t>ministerio</a:t>
            </a:r>
            <a:r>
              <a:rPr lang="en-US" sz="2800" dirty="0">
                <a:solidFill>
                  <a:srgbClr val="C00000"/>
                </a:solidFill>
              </a:rPr>
              <a:t>.</a:t>
            </a:r>
          </a:p>
          <a:p>
            <a:pPr marL="1257300" lvl="2" indent="-457200"/>
            <a:r>
              <a:rPr lang="en-US" sz="2800" dirty="0"/>
              <a:t>Romper </a:t>
            </a:r>
            <a:r>
              <a:rPr lang="en-US" sz="2800" dirty="0" err="1"/>
              <a:t>confidencialidad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puede</a:t>
            </a:r>
            <a:r>
              <a:rPr lang="en-US" sz="2800" dirty="0">
                <a:solidFill>
                  <a:srgbClr val="C00000"/>
                </a:solidFill>
              </a:rPr>
              <a:t> pone </a:t>
            </a:r>
            <a:r>
              <a:rPr lang="en-US" sz="2800" dirty="0" err="1">
                <a:solidFill>
                  <a:srgbClr val="C00000"/>
                </a:solidFill>
              </a:rPr>
              <a:t>en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peligro</a:t>
            </a:r>
            <a:r>
              <a:rPr lang="en-US" sz="2800" dirty="0">
                <a:solidFill>
                  <a:srgbClr val="C00000"/>
                </a:solidFill>
              </a:rPr>
              <a:t> a </a:t>
            </a:r>
            <a:r>
              <a:rPr lang="en-US" sz="2800" dirty="0"/>
              <a:t>las </a:t>
            </a:r>
            <a:r>
              <a:rPr lang="en-US" sz="2800" dirty="0" err="1"/>
              <a:t>víctimas</a:t>
            </a:r>
            <a:r>
              <a:rPr lang="en-US" sz="2800" dirty="0"/>
              <a:t>.</a:t>
            </a:r>
          </a:p>
          <a:p>
            <a:pPr marL="1257300" lvl="2" indent="-457200"/>
            <a:r>
              <a:rPr lang="en-US" sz="2800" dirty="0">
                <a:solidFill>
                  <a:srgbClr val="C00000"/>
                </a:solidFill>
              </a:rPr>
              <a:t>No </a:t>
            </a:r>
            <a:r>
              <a:rPr lang="en-US" sz="2800" dirty="0" err="1">
                <a:solidFill>
                  <a:srgbClr val="C00000"/>
                </a:solidFill>
              </a:rPr>
              <a:t>compartan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los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nombres</a:t>
            </a:r>
            <a:r>
              <a:rPr lang="en-US" sz="2800" dirty="0">
                <a:solidFill>
                  <a:srgbClr val="C00000"/>
                </a:solidFill>
              </a:rPr>
              <a:t> de </a:t>
            </a:r>
            <a:r>
              <a:rPr lang="en-US" sz="2800" dirty="0" err="1">
                <a:solidFill>
                  <a:srgbClr val="C00000"/>
                </a:solidFill>
              </a:rPr>
              <a:t>los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clientes</a:t>
            </a:r>
            <a:r>
              <a:rPr lang="en-US" sz="2800" dirty="0">
                <a:solidFill>
                  <a:srgbClr val="C00000"/>
                </a:solidFill>
              </a:rPr>
              <a:t>. </a:t>
            </a:r>
            <a:r>
              <a:rPr lang="en-US" sz="2800" dirty="0" err="1"/>
              <a:t>Miembros</a:t>
            </a:r>
            <a:r>
              <a:rPr lang="en-US" sz="2800" dirty="0"/>
              <a:t> del </a:t>
            </a:r>
            <a:r>
              <a:rPr lang="en-US" sz="2800" dirty="0" err="1"/>
              <a:t>ministerio</a:t>
            </a:r>
            <a:r>
              <a:rPr lang="en-US" sz="2800" dirty="0"/>
              <a:t> no </a:t>
            </a:r>
            <a:r>
              <a:rPr lang="en-US" sz="2800" dirty="0" err="1"/>
              <a:t>necesitan</a:t>
            </a:r>
            <a:r>
              <a:rPr lang="en-US" sz="2800" dirty="0"/>
              <a:t> saber.</a:t>
            </a:r>
          </a:p>
          <a:p>
            <a:pPr marL="1257300" lvl="2" indent="-457200"/>
            <a:r>
              <a:rPr lang="en-US" sz="2800" dirty="0"/>
              <a:t>Los </a:t>
            </a:r>
            <a:r>
              <a:rPr lang="en-US" sz="2800" dirty="0" err="1"/>
              <a:t>nombres</a:t>
            </a:r>
            <a:r>
              <a:rPr lang="en-US" sz="2800" dirty="0"/>
              <a:t> de </a:t>
            </a:r>
            <a:r>
              <a:rPr lang="en-US" sz="2800" dirty="0" err="1"/>
              <a:t>clientes</a:t>
            </a:r>
            <a:r>
              <a:rPr lang="en-US" sz="2800" dirty="0"/>
              <a:t> </a:t>
            </a:r>
            <a:r>
              <a:rPr lang="en-US" sz="2800" dirty="0" err="1"/>
              <a:t>deben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organizados</a:t>
            </a:r>
            <a:r>
              <a:rPr lang="en-US" sz="2800" dirty="0"/>
              <a:t> </a:t>
            </a:r>
            <a:r>
              <a:rPr lang="en-US" sz="2800" dirty="0" err="1"/>
              <a:t>usando</a:t>
            </a:r>
            <a:r>
              <a:rPr lang="en-US" sz="2800" dirty="0"/>
              <a:t> un </a:t>
            </a:r>
            <a:r>
              <a:rPr lang="en-US" sz="2800" dirty="0" err="1"/>
              <a:t>codigo</a:t>
            </a:r>
            <a:r>
              <a:rPr lang="en-US" sz="2800" dirty="0"/>
              <a:t>.</a:t>
            </a:r>
          </a:p>
          <a:p>
            <a:pPr marL="1257300" lvl="2" indent="-457200"/>
            <a:endParaRPr lang="en-US" dirty="0"/>
          </a:p>
          <a:p>
            <a:pPr marL="400050" lvl="1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008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Reportage </a:t>
            </a:r>
            <a:r>
              <a:rPr lang="en-US" dirty="0" err="1"/>
              <a:t>Mandatorio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4500" dirty="0" err="1"/>
              <a:t>Guías</a:t>
            </a:r>
            <a:r>
              <a:rPr lang="en-US" sz="4500" dirty="0"/>
              <a:t> para </a:t>
            </a:r>
            <a:r>
              <a:rPr lang="en-US" sz="4500" dirty="0" err="1"/>
              <a:t>llamar</a:t>
            </a:r>
            <a:r>
              <a:rPr lang="en-US" sz="4500" dirty="0"/>
              <a:t> a la </a:t>
            </a:r>
            <a:r>
              <a:rPr lang="en-US" sz="4500" dirty="0" err="1"/>
              <a:t>linea</a:t>
            </a:r>
            <a:r>
              <a:rPr lang="en-US" sz="4500" dirty="0"/>
              <a:t> de </a:t>
            </a:r>
            <a:r>
              <a:rPr lang="en-US" sz="4500" dirty="0" err="1"/>
              <a:t>Abuso</a:t>
            </a:r>
            <a:r>
              <a:rPr lang="en-US" sz="4500" dirty="0"/>
              <a:t> de </a:t>
            </a:r>
            <a:r>
              <a:rPr lang="en-US" sz="4500" dirty="0" err="1"/>
              <a:t>los</a:t>
            </a:r>
            <a:r>
              <a:rPr lang="en-US" sz="4500" dirty="0"/>
              <a:t> </a:t>
            </a:r>
            <a:r>
              <a:rPr lang="en-US" sz="4500" dirty="0" err="1"/>
              <a:t>Niños</a:t>
            </a:r>
            <a:endParaRPr lang="en-US" sz="4500" dirty="0"/>
          </a:p>
          <a:p>
            <a:pPr lvl="1">
              <a:buFont typeface="Arial"/>
              <a:buChar char="•"/>
            </a:pPr>
            <a:endParaRPr lang="en-US" sz="4500" dirty="0">
              <a:solidFill>
                <a:schemeClr val="accent1"/>
              </a:solidFill>
            </a:endParaRPr>
          </a:p>
          <a:p>
            <a:pPr lvl="1">
              <a:buFont typeface="Arial"/>
              <a:buChar char="•"/>
            </a:pPr>
            <a:r>
              <a:rPr lang="en-US" sz="4500" dirty="0" err="1">
                <a:solidFill>
                  <a:srgbClr val="00B050"/>
                </a:solidFill>
              </a:rPr>
              <a:t>Reporteros</a:t>
            </a:r>
            <a:r>
              <a:rPr lang="en-US" sz="4500" dirty="0">
                <a:solidFill>
                  <a:srgbClr val="00B050"/>
                </a:solidFill>
              </a:rPr>
              <a:t> mandatories y </a:t>
            </a:r>
            <a:r>
              <a:rPr lang="en-US" sz="4500" dirty="0" err="1">
                <a:solidFill>
                  <a:srgbClr val="00B050"/>
                </a:solidFill>
              </a:rPr>
              <a:t>otras</a:t>
            </a:r>
            <a:r>
              <a:rPr lang="en-US" sz="4500" dirty="0">
                <a:solidFill>
                  <a:srgbClr val="00B050"/>
                </a:solidFill>
              </a:rPr>
              <a:t> personas </a:t>
            </a:r>
            <a:r>
              <a:rPr lang="en-US" sz="4500" dirty="0" err="1"/>
              <a:t>deben</a:t>
            </a:r>
            <a:r>
              <a:rPr lang="en-US" sz="4500" dirty="0"/>
              <a:t> </a:t>
            </a:r>
            <a:r>
              <a:rPr lang="en-US" sz="4500" dirty="0" err="1"/>
              <a:t>llamar</a:t>
            </a:r>
            <a:r>
              <a:rPr lang="en-US" sz="4500" dirty="0"/>
              <a:t> a la </a:t>
            </a:r>
            <a:r>
              <a:rPr lang="en-US" sz="4500" dirty="0" err="1"/>
              <a:t>linea</a:t>
            </a:r>
            <a:r>
              <a:rPr lang="en-US" sz="4500" dirty="0"/>
              <a:t> de </a:t>
            </a:r>
            <a:r>
              <a:rPr lang="en-US" sz="4500" dirty="0" err="1"/>
              <a:t>emergencia</a:t>
            </a:r>
            <a:r>
              <a:rPr lang="en-US" sz="4500" dirty="0"/>
              <a:t> </a:t>
            </a:r>
            <a:r>
              <a:rPr lang="en-US" sz="4500" dirty="0" err="1"/>
              <a:t>cuando</a:t>
            </a:r>
            <a:r>
              <a:rPr lang="en-US" sz="4500" dirty="0"/>
              <a:t> </a:t>
            </a:r>
            <a:r>
              <a:rPr lang="en-US" sz="4500" dirty="0" err="1"/>
              <a:t>tengan</a:t>
            </a:r>
            <a:r>
              <a:rPr lang="en-US" sz="4500" dirty="0"/>
              <a:t> causa </a:t>
            </a:r>
            <a:r>
              <a:rPr lang="en-US" sz="4500" dirty="0" err="1"/>
              <a:t>razonable</a:t>
            </a:r>
            <a:r>
              <a:rPr lang="en-US" sz="4500" dirty="0"/>
              <a:t> de </a:t>
            </a:r>
            <a:r>
              <a:rPr lang="en-US" sz="4500" dirty="0" err="1"/>
              <a:t>sospechar</a:t>
            </a:r>
            <a:r>
              <a:rPr lang="en-US" sz="4500" dirty="0"/>
              <a:t> que un </a:t>
            </a:r>
            <a:r>
              <a:rPr lang="en-US" sz="4500" dirty="0" err="1"/>
              <a:t>niño</a:t>
            </a:r>
            <a:r>
              <a:rPr lang="en-US" sz="4500" dirty="0"/>
              <a:t> </a:t>
            </a:r>
            <a:r>
              <a:rPr lang="en-US" sz="4500" dirty="0" err="1"/>
              <a:t>esté</a:t>
            </a:r>
            <a:r>
              <a:rPr lang="en-US" sz="4500" dirty="0"/>
              <a:t> </a:t>
            </a:r>
            <a:r>
              <a:rPr lang="en-US" sz="4500" dirty="0" err="1"/>
              <a:t>abusado</a:t>
            </a:r>
            <a:r>
              <a:rPr lang="en-US" sz="4500" dirty="0"/>
              <a:t> o </a:t>
            </a:r>
            <a:r>
              <a:rPr lang="en-US" sz="4500" dirty="0" err="1"/>
              <a:t>neglegido</a:t>
            </a:r>
            <a:r>
              <a:rPr lang="en-US" sz="4500" dirty="0"/>
              <a:t>.</a:t>
            </a:r>
          </a:p>
          <a:p>
            <a:pPr marL="457200" lvl="1" indent="0">
              <a:buNone/>
            </a:pPr>
            <a:endParaRPr lang="en-US" sz="4500" dirty="0"/>
          </a:p>
          <a:p>
            <a:pPr lvl="1">
              <a:buFont typeface="Arial"/>
              <a:buChar char="•"/>
            </a:pPr>
            <a:r>
              <a:rPr lang="en-US" sz="4500" dirty="0">
                <a:solidFill>
                  <a:srgbClr val="00B050"/>
                </a:solidFill>
              </a:rPr>
              <a:t>El </a:t>
            </a:r>
            <a:r>
              <a:rPr lang="en-US" sz="4500" dirty="0" err="1">
                <a:solidFill>
                  <a:srgbClr val="00B050"/>
                </a:solidFill>
              </a:rPr>
              <a:t>trabajador</a:t>
            </a:r>
            <a:r>
              <a:rPr lang="en-US" sz="4500" dirty="0">
                <a:solidFill>
                  <a:srgbClr val="00B050"/>
                </a:solidFill>
              </a:rPr>
              <a:t> de la </a:t>
            </a:r>
            <a:r>
              <a:rPr lang="en-US" sz="4500" dirty="0" err="1">
                <a:solidFill>
                  <a:srgbClr val="00B050"/>
                </a:solidFill>
              </a:rPr>
              <a:t>linea</a:t>
            </a:r>
            <a:r>
              <a:rPr lang="en-US" sz="4500" dirty="0">
                <a:solidFill>
                  <a:srgbClr val="00B050"/>
                </a:solidFill>
              </a:rPr>
              <a:t> </a:t>
            </a:r>
            <a:r>
              <a:rPr lang="en-US" sz="4500" dirty="0" err="1">
                <a:solidFill>
                  <a:srgbClr val="00B050"/>
                </a:solidFill>
              </a:rPr>
              <a:t>determinará</a:t>
            </a:r>
            <a:r>
              <a:rPr lang="en-US" sz="4500" dirty="0">
                <a:solidFill>
                  <a:srgbClr val="00B050"/>
                </a:solidFill>
              </a:rPr>
              <a:t> </a:t>
            </a:r>
            <a:r>
              <a:rPr lang="en-US" sz="4500" dirty="0" err="1"/>
              <a:t>si</a:t>
            </a:r>
            <a:r>
              <a:rPr lang="en-US" sz="4500" dirty="0"/>
              <a:t> la </a:t>
            </a:r>
            <a:r>
              <a:rPr lang="en-US" sz="4500" dirty="0" err="1"/>
              <a:t>información</a:t>
            </a:r>
            <a:r>
              <a:rPr lang="en-US" sz="4500" dirty="0"/>
              <a:t> </a:t>
            </a:r>
            <a:r>
              <a:rPr lang="en-US" sz="4500" dirty="0" err="1"/>
              <a:t>reportada</a:t>
            </a:r>
            <a:r>
              <a:rPr lang="en-US" sz="4500" dirty="0"/>
              <a:t> </a:t>
            </a:r>
            <a:r>
              <a:rPr lang="en-US" sz="4500" dirty="0" err="1"/>
              <a:t>cumple</a:t>
            </a:r>
            <a:r>
              <a:rPr lang="en-US" sz="4500" dirty="0"/>
              <a:t> con </a:t>
            </a:r>
            <a:r>
              <a:rPr lang="en-US" sz="4500" dirty="0" err="1"/>
              <a:t>los</a:t>
            </a:r>
            <a:r>
              <a:rPr lang="en-US" sz="4500" dirty="0"/>
              <a:t> requisites </a:t>
            </a:r>
            <a:r>
              <a:rPr lang="en-US" sz="4500" dirty="0" err="1"/>
              <a:t>legales</a:t>
            </a:r>
            <a:r>
              <a:rPr lang="en-US" sz="4500" dirty="0"/>
              <a:t> para </a:t>
            </a:r>
            <a:r>
              <a:rPr lang="en-US" sz="4500" dirty="0" err="1"/>
              <a:t>iniaciar</a:t>
            </a:r>
            <a:r>
              <a:rPr lang="en-US" sz="4500" dirty="0"/>
              <a:t> </a:t>
            </a:r>
            <a:r>
              <a:rPr lang="en-US" sz="4500" dirty="0" err="1"/>
              <a:t>una</a:t>
            </a:r>
            <a:r>
              <a:rPr lang="en-US" sz="4500" dirty="0"/>
              <a:t> </a:t>
            </a:r>
            <a:r>
              <a:rPr lang="en-US" sz="4500" dirty="0" err="1"/>
              <a:t>investigación</a:t>
            </a:r>
            <a:r>
              <a:rPr lang="en-US" sz="4500" dirty="0"/>
              <a:t>.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sz="1400" dirty="0"/>
          </a:p>
          <a:p>
            <a:pPr marL="0" lvl="1" indent="0">
              <a:buNone/>
            </a:pPr>
            <a:endParaRPr lang="en-US" sz="1400" dirty="0"/>
          </a:p>
          <a:p>
            <a:pPr marL="400050" lvl="2" indent="0" algn="r">
              <a:buNone/>
            </a:pPr>
            <a:r>
              <a:rPr lang="en-US" sz="2500" dirty="0"/>
              <a:t>Manual for Mandated Reporters September 2012, Revised Edition, adapted.</a:t>
            </a:r>
            <a:r>
              <a:rPr lang="en-US" sz="2500" baseline="30000" dirty="0"/>
              <a:t>18</a:t>
            </a:r>
            <a:endParaRPr lang="en-US" sz="1400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857250" lvl="1" indent="-457200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07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Reportage </a:t>
            </a:r>
            <a:r>
              <a:rPr lang="en-US" dirty="0" err="1"/>
              <a:t>Mandatorio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Reporteros</a:t>
            </a:r>
            <a:r>
              <a:rPr lang="en-US" dirty="0"/>
              <a:t> </a:t>
            </a:r>
            <a:r>
              <a:rPr lang="en-US" dirty="0" err="1"/>
              <a:t>Mandatorios</a:t>
            </a:r>
            <a:r>
              <a:rPr lang="en-US" dirty="0"/>
              <a:t> son:</a:t>
            </a:r>
          </a:p>
          <a:p>
            <a:pPr lvl="1">
              <a:buFont typeface="Arial"/>
              <a:buChar char="•"/>
            </a:pPr>
            <a:r>
              <a:rPr lang="en-US" dirty="0" err="1">
                <a:solidFill>
                  <a:srgbClr val="00B050"/>
                </a:solidFill>
              </a:rPr>
              <a:t>Miembros</a:t>
            </a:r>
            <a:r>
              <a:rPr lang="en-US" dirty="0">
                <a:solidFill>
                  <a:srgbClr val="00B050"/>
                </a:solidFill>
              </a:rPr>
              <a:t> del </a:t>
            </a:r>
            <a:r>
              <a:rPr lang="en-US" dirty="0" err="1">
                <a:solidFill>
                  <a:srgbClr val="00B050"/>
                </a:solidFill>
              </a:rPr>
              <a:t>clero</a:t>
            </a:r>
            <a:endParaRPr lang="en-US" dirty="0">
              <a:solidFill>
                <a:srgbClr val="00B05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B050"/>
                </a:solidFill>
              </a:rPr>
              <a:t>Personal </a:t>
            </a:r>
            <a:r>
              <a:rPr lang="en-US" dirty="0" err="1">
                <a:solidFill>
                  <a:srgbClr val="00B050"/>
                </a:solidFill>
              </a:rPr>
              <a:t>médico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Personal de la </a:t>
            </a:r>
            <a:r>
              <a:rPr lang="en-US" dirty="0" err="1"/>
              <a:t>escuela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Personal de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salud</a:t>
            </a:r>
            <a:r>
              <a:rPr lang="en-US" dirty="0"/>
              <a:t> mental</a:t>
            </a:r>
          </a:p>
          <a:p>
            <a:pPr lvl="1">
              <a:buFont typeface="Arial"/>
              <a:buChar char="•"/>
            </a:pPr>
            <a:r>
              <a:rPr lang="en-US" dirty="0"/>
              <a:t>Personal de la </a:t>
            </a:r>
            <a:r>
              <a:rPr lang="en-US" dirty="0" err="1"/>
              <a:t>policía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Personal de </a:t>
            </a:r>
            <a:r>
              <a:rPr lang="en-US" dirty="0" err="1"/>
              <a:t>cuidado</a:t>
            </a:r>
            <a:r>
              <a:rPr lang="en-US" dirty="0"/>
              <a:t> de </a:t>
            </a:r>
            <a:r>
              <a:rPr lang="en-US" dirty="0" err="1"/>
              <a:t>niños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Miembros</a:t>
            </a:r>
            <a:r>
              <a:rPr lang="en-US" dirty="0">
                <a:solidFill>
                  <a:srgbClr val="00B050"/>
                </a:solidFill>
              </a:rPr>
              <a:t> del </a:t>
            </a:r>
            <a:r>
              <a:rPr lang="en-US" dirty="0" err="1">
                <a:solidFill>
                  <a:srgbClr val="00B050"/>
                </a:solidFill>
              </a:rPr>
              <a:t>ministerio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doméstica</a:t>
            </a:r>
            <a:r>
              <a:rPr lang="en-US" dirty="0">
                <a:solidFill>
                  <a:srgbClr val="00B050"/>
                </a:solidFill>
              </a:rPr>
              <a:t> no son </a:t>
            </a:r>
            <a:r>
              <a:rPr lang="en-US" dirty="0" err="1">
                <a:solidFill>
                  <a:srgbClr val="00B050"/>
                </a:solidFill>
              </a:rPr>
              <a:t>reporteros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mandatorios</a:t>
            </a:r>
            <a:r>
              <a:rPr lang="en-US" dirty="0">
                <a:solidFill>
                  <a:srgbClr val="00B050"/>
                </a:solidFill>
              </a:rPr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 algn="r">
              <a:buNone/>
            </a:pPr>
            <a:endParaRPr lang="en-US" sz="1400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23896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Reportage </a:t>
            </a:r>
            <a:r>
              <a:rPr lang="en-US" dirty="0" err="1"/>
              <a:t>Mandatorio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Illinois Child Abuse Hotline 1-800-25-ABUSE– 1-800-252-2873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 1-800-358-5117 (TTY) 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>
              <a:buFont typeface="Wingdings" charset="2"/>
              <a:buChar char="§"/>
            </a:pPr>
            <a:r>
              <a:rPr lang="en-US" dirty="0"/>
              <a:t> 217-524-2606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éstá</a:t>
            </a:r>
            <a:r>
              <a:rPr lang="en-US" dirty="0"/>
              <a:t> </a:t>
            </a:r>
            <a:r>
              <a:rPr lang="en-US" dirty="0" err="1"/>
              <a:t>llamando</a:t>
            </a:r>
            <a:r>
              <a:rPr lang="en-US" dirty="0"/>
              <a:t> de </a:t>
            </a:r>
            <a:r>
              <a:rPr lang="en-US" dirty="0" err="1"/>
              <a:t>fuera</a:t>
            </a:r>
            <a:r>
              <a:rPr lang="en-US" dirty="0"/>
              <a:t> de Illinois. 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8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Domésica</a:t>
            </a:r>
            <a:r>
              <a:rPr lang="en-US" dirty="0"/>
              <a:t>: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>
                <a:solidFill>
                  <a:srgbClr val="FF0000"/>
                </a:solidFill>
              </a:rPr>
              <a:t>patrón</a:t>
            </a:r>
            <a:r>
              <a:rPr lang="en-US" dirty="0"/>
              <a:t> de </a:t>
            </a:r>
            <a:r>
              <a:rPr lang="en-US" dirty="0" err="1"/>
              <a:t>abuso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usado</a:t>
            </a:r>
            <a:r>
              <a:rPr lang="en-US" dirty="0"/>
              <a:t> para </a:t>
            </a:r>
            <a:r>
              <a:rPr lang="en-US" dirty="0" err="1"/>
              <a:t>ejercer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poder</a:t>
            </a:r>
            <a:r>
              <a:rPr lang="en-US" dirty="0">
                <a:solidFill>
                  <a:srgbClr val="C00000"/>
                </a:solidFill>
              </a:rPr>
              <a:t> y control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 err="1"/>
              <a:t>otra</a:t>
            </a:r>
            <a:r>
              <a:rPr lang="en-US" dirty="0"/>
              <a:t> persona</a:t>
            </a:r>
          </a:p>
          <a:p>
            <a:pPr lvl="1">
              <a:buFont typeface="Arial"/>
              <a:buChar char="•"/>
            </a:pP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contexto</a:t>
            </a:r>
            <a:r>
              <a:rPr lang="en-US" dirty="0"/>
              <a:t> de </a:t>
            </a:r>
            <a:r>
              <a:rPr lang="en-US" dirty="0" err="1"/>
              <a:t>noviazgo</a:t>
            </a:r>
            <a:r>
              <a:rPr lang="en-US" dirty="0"/>
              <a:t> o </a:t>
            </a:r>
            <a:r>
              <a:rPr lang="en-US" dirty="0" err="1"/>
              <a:t>familia</a:t>
            </a:r>
            <a:r>
              <a:rPr lang="en-US" dirty="0"/>
              <a:t> o </a:t>
            </a:r>
            <a:r>
              <a:rPr lang="en-US" dirty="0" err="1"/>
              <a:t>relación</a:t>
            </a:r>
            <a:r>
              <a:rPr lang="en-US" dirty="0"/>
              <a:t> de </a:t>
            </a:r>
            <a:r>
              <a:rPr lang="en-US" dirty="0" err="1"/>
              <a:t>pareja</a:t>
            </a:r>
            <a:r>
              <a:rPr lang="en-US" dirty="0"/>
              <a:t> o casa.</a:t>
            </a:r>
          </a:p>
          <a:p>
            <a:pPr>
              <a:buFont typeface="Wingdings" charset="2"/>
              <a:buChar char="§"/>
            </a:pPr>
            <a:endParaRPr lang="en-US" dirty="0"/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5726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Recuros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endParaRPr lang="en-US" sz="2800" dirty="0"/>
          </a:p>
          <a:p>
            <a:pPr marL="342900" lvl="1" indent="-342900">
              <a:buFont typeface="Wingdings" charset="2"/>
              <a:buChar char="§"/>
            </a:pPr>
            <a:r>
              <a:rPr lang="en-US" sz="3600" dirty="0" err="1"/>
              <a:t>Encuentranos</a:t>
            </a:r>
            <a:r>
              <a:rPr lang="en-US" sz="3600" dirty="0"/>
              <a:t> a:</a:t>
            </a:r>
          </a:p>
          <a:p>
            <a:pPr>
              <a:buFont typeface="Wingdings" charset="2"/>
              <a:buChar char="§"/>
            </a:pPr>
            <a:endParaRPr lang="en-US" sz="2800" dirty="0"/>
          </a:p>
          <a:p>
            <a:pPr lvl="1">
              <a:buFont typeface="Arial" charset="0"/>
              <a:buChar char="•"/>
            </a:pPr>
            <a:r>
              <a:rPr lang="en-US" sz="3200" dirty="0">
                <a:solidFill>
                  <a:srgbClr val="002060"/>
                </a:solidFill>
                <a:hlinkClick r:id="rId2"/>
              </a:rPr>
              <a:t>www.domesticviolenceoutreach.org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</a:p>
          <a:p>
            <a:pPr marL="457200" lvl="1" indent="0">
              <a:buNone/>
            </a:pPr>
            <a:endParaRPr lang="en-US" sz="2400" dirty="0">
              <a:solidFill>
                <a:srgbClr val="002060"/>
              </a:solidFill>
            </a:endParaRPr>
          </a:p>
          <a:p>
            <a:pPr lvl="1">
              <a:buFont typeface="Arial"/>
              <a:buChar char="•"/>
            </a:pPr>
            <a:r>
              <a:rPr lang="en-US" dirty="0" err="1"/>
              <a:t>Aprieta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Domestic Violence Resource Manual</a:t>
            </a:r>
          </a:p>
          <a:p>
            <a:pPr marL="457200" lvl="1" indent="0" algn="ct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sz="3600" dirty="0"/>
          </a:p>
          <a:p>
            <a:pPr marL="857250" lvl="1" indent="-457200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1584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Ejemplos</a:t>
            </a:r>
            <a:r>
              <a:rPr lang="en-US" dirty="0"/>
              <a:t> de lo que vas a </a:t>
            </a:r>
            <a:r>
              <a:rPr lang="en-US" dirty="0" err="1"/>
              <a:t>encontrar</a:t>
            </a:r>
            <a:r>
              <a:rPr lang="en-US" dirty="0"/>
              <a:t>:</a:t>
            </a:r>
          </a:p>
          <a:p>
            <a:pPr lvl="1">
              <a:buFont typeface="Arial"/>
              <a:buChar char="•"/>
            </a:pPr>
            <a:r>
              <a:rPr lang="en-US" dirty="0"/>
              <a:t>National Domestic Violence Hotline</a:t>
            </a:r>
            <a:r>
              <a:rPr lang="en-US"/>
              <a:t>, 1-800-799-SAFE </a:t>
            </a:r>
            <a:r>
              <a:rPr lang="en-US" dirty="0"/>
              <a:t>(7233) </a:t>
            </a:r>
            <a:r>
              <a:rPr lang="en-US" sz="2400" u="sng" dirty="0">
                <a:hlinkClick r:id="rId2"/>
              </a:rPr>
              <a:t>http://www.ndvh.org</a:t>
            </a:r>
            <a:endParaRPr lang="en-US" sz="2400" dirty="0"/>
          </a:p>
          <a:p>
            <a:pPr lvl="1">
              <a:buFont typeface="Arial"/>
              <a:buChar char="•"/>
            </a:pPr>
            <a:r>
              <a:rPr lang="en-US" dirty="0"/>
              <a:t>Illinois Domestic Violence Hotline, 1-877-To End DV (863-6338) </a:t>
            </a:r>
            <a:r>
              <a:rPr lang="en-US" dirty="0">
                <a:hlinkClick r:id="rId3"/>
              </a:rPr>
              <a:t>http://www.dhs.state.il.us/page.aspx?item=30275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 Rape, Abuse &amp; Incest National Network (RAINN), 1-800-656-HOPE (4673) </a:t>
            </a:r>
            <a:r>
              <a:rPr lang="en-US" sz="2400" u="sng" dirty="0">
                <a:hlinkClick r:id="rId4"/>
              </a:rPr>
              <a:t>http://www.rainn.org/get-help/national-sexual-assault-hotline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3619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Comunitarios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dirty="0"/>
              <a:t>Between Friends </a:t>
            </a:r>
            <a:r>
              <a:rPr lang="en-US" u="sng" dirty="0">
                <a:hlinkClick r:id="rId2"/>
              </a:rPr>
              <a:t>http://betweenfriendschicago.org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Catholic Charities Domestic Violence Services </a:t>
            </a:r>
            <a:r>
              <a:rPr lang="en-US" u="sng" dirty="0">
                <a:hlinkClick r:id="rId3"/>
              </a:rPr>
              <a:t>http://www.catholiccharities.net/services/domestic_violence</a:t>
            </a:r>
            <a:r>
              <a:rPr lang="en-US" dirty="0"/>
              <a:t> </a:t>
            </a:r>
          </a:p>
          <a:p>
            <a:pPr lvl="1">
              <a:buFont typeface="Arial"/>
              <a:buChar char="•"/>
            </a:pPr>
            <a:r>
              <a:rPr lang="en-US" dirty="0"/>
              <a:t>Y mucho </a:t>
            </a:r>
            <a:r>
              <a:rPr lang="en-US" dirty="0" err="1"/>
              <a:t>más</a:t>
            </a:r>
            <a:r>
              <a:rPr lang="en-US" dirty="0"/>
              <a:t>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2494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Partes</a:t>
            </a:r>
            <a:r>
              <a:rPr lang="en-US" dirty="0"/>
              <a:t> </a:t>
            </a:r>
            <a:r>
              <a:rPr lang="en-US" dirty="0" err="1"/>
              <a:t>Sueltas</a:t>
            </a:r>
            <a:r>
              <a:rPr lang="en-US" dirty="0"/>
              <a:t> y </a:t>
            </a:r>
            <a:r>
              <a:rPr lang="en-US" dirty="0" err="1"/>
              <a:t>Preguntas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4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/>
              <a:t>????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17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 err="1"/>
              <a:t>Comentarios</a:t>
            </a:r>
            <a:r>
              <a:rPr lang="en-US" dirty="0"/>
              <a:t> Finales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Fijamos</a:t>
            </a:r>
            <a:r>
              <a:rPr lang="en-US" dirty="0"/>
              <a:t> a </a:t>
            </a:r>
            <a:r>
              <a:rPr lang="en-US" dirty="0" err="1"/>
              <a:t>hacer</a:t>
            </a:r>
            <a:r>
              <a:rPr lang="en-US" dirty="0"/>
              <a:t> lo </a:t>
            </a:r>
            <a:r>
              <a:rPr lang="en-US" dirty="0" err="1"/>
              <a:t>siguiente</a:t>
            </a:r>
            <a:r>
              <a:rPr lang="en-US" dirty="0">
                <a:solidFill>
                  <a:srgbClr val="4F81BD"/>
                </a:solidFill>
              </a:rPr>
              <a:t>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Establecer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base </a:t>
            </a:r>
            <a:r>
              <a:rPr lang="en-US" dirty="0" err="1"/>
              <a:t>emocional</a:t>
            </a:r>
            <a:r>
              <a:rPr lang="en-US" dirty="0"/>
              <a:t> e </a:t>
            </a:r>
            <a:r>
              <a:rPr lang="en-US" dirty="0" err="1"/>
              <a:t>intelectual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para </a:t>
            </a:r>
            <a:r>
              <a:rPr lang="en-US" dirty="0" err="1">
                <a:solidFill>
                  <a:srgbClr val="00B050"/>
                </a:solidFill>
              </a:rPr>
              <a:t>entender</a:t>
            </a:r>
            <a:r>
              <a:rPr lang="en-US" dirty="0"/>
              <a:t> y server a </a:t>
            </a:r>
            <a:r>
              <a:rPr lang="en-US" dirty="0" err="1"/>
              <a:t>víctimas</a:t>
            </a:r>
            <a:r>
              <a:rPr lang="en-US" dirty="0"/>
              <a:t> y </a:t>
            </a:r>
            <a:r>
              <a:rPr lang="en-US" dirty="0" err="1"/>
              <a:t>testigos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y para tartar con </a:t>
            </a:r>
            <a:r>
              <a:rPr lang="en-US" dirty="0" err="1"/>
              <a:t>abusadores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Reconocer</a:t>
            </a:r>
            <a:r>
              <a:rPr lang="en-US" dirty="0"/>
              <a:t> que </a:t>
            </a:r>
            <a:r>
              <a:rPr lang="en-US" dirty="0" err="1">
                <a:solidFill>
                  <a:srgbClr val="00B050"/>
                </a:solidFill>
              </a:rPr>
              <a:t>prevención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crítico</a:t>
            </a:r>
            <a:r>
              <a:rPr lang="en-US" dirty="0"/>
              <a:t> para un </a:t>
            </a:r>
            <a:r>
              <a:rPr lang="en-US" dirty="0" err="1"/>
              <a:t>ministerio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Proveer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información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sólida</a:t>
            </a:r>
            <a:r>
              <a:rPr lang="en-US" dirty="0"/>
              <a:t>, </a:t>
            </a:r>
            <a:r>
              <a:rPr lang="en-US" dirty="0" err="1"/>
              <a:t>buenos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.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514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2100" y="2768600"/>
            <a:ext cx="350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/>
              <a:t>Evaluaión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559574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/>
            </a:pPr>
            <a:r>
              <a:rPr lang="en-US" sz="2800" dirty="0"/>
              <a:t>Leslie Morgan Steiner, </a:t>
            </a:r>
            <a:r>
              <a:rPr lang="en-US" sz="2800" dirty="0">
                <a:hlinkClick r:id="rId2"/>
              </a:rPr>
              <a:t>http://www.ted.com/talks/leslie_morgan_steiner_why_domestic_violence_victims_don_t_leave.html</a:t>
            </a: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13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2530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2"/>
            </a:pPr>
            <a:r>
              <a:rPr lang="en-US" sz="2800" dirty="0"/>
              <a:t>Fr. Charles W. Dahm, O.P.,</a:t>
            </a:r>
            <a:r>
              <a:rPr lang="en-US" sz="2800" u="sng" dirty="0">
                <a:hlinkClick r:id="rId2"/>
              </a:rPr>
              <a:t> http://stpiusvparish.org</a:t>
            </a:r>
            <a:r>
              <a:rPr lang="en-US" sz="2800" u="sng" dirty="0"/>
              <a:t>.</a:t>
            </a:r>
            <a:r>
              <a:rPr lang="en-US" sz="2800" dirty="0"/>
              <a:t> </a:t>
            </a:r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13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951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3"/>
            </a:pPr>
            <a:r>
              <a:rPr lang="en-US" sz="3000" dirty="0"/>
              <a:t>Reverend Joyce Galvin,</a:t>
            </a:r>
            <a:r>
              <a:rPr lang="en-US" sz="3000" dirty="0">
                <a:hlinkClick r:id="rId2"/>
              </a:rPr>
              <a:t> </a:t>
            </a:r>
            <a:r>
              <a:rPr lang="en-US" sz="3000" dirty="0">
                <a:hlinkClick r:id="rId3"/>
              </a:rPr>
              <a:t>http://www.womenofvalorministry.org/home_page0.aspx</a:t>
            </a:r>
            <a:endParaRPr lang="en-US" sz="3000" dirty="0"/>
          </a:p>
          <a:p>
            <a:pPr marL="800100" lvl="2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 startAt="3"/>
            </a:pPr>
            <a:endParaRPr lang="en-US" sz="3000" dirty="0"/>
          </a:p>
          <a:p>
            <a:pPr marL="800100" lvl="2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0798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4"/>
            </a:pPr>
            <a:r>
              <a:rPr lang="en-US" sz="3000" dirty="0"/>
              <a:t>Domestic Violence Abuse Intervention Programs, Wheel Gallery, </a:t>
            </a:r>
            <a:r>
              <a:rPr lang="en-US" sz="3000" u="sng" dirty="0">
                <a:hlinkClick r:id="rId2"/>
              </a:rPr>
              <a:t>http://www.theduluthmodel.org/training/wheels.html</a:t>
            </a:r>
            <a:r>
              <a:rPr lang="en-US" sz="3000" u="sng" dirty="0"/>
              <a:t>.</a:t>
            </a:r>
            <a:r>
              <a:rPr lang="en-US" sz="3000" dirty="0"/>
              <a:t> </a:t>
            </a:r>
          </a:p>
          <a:p>
            <a:pPr marL="800100" lvl="2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 startAt="3"/>
            </a:pPr>
            <a:endParaRPr lang="en-US" sz="3000" dirty="0"/>
          </a:p>
          <a:p>
            <a:pPr marL="800100" lvl="2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9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Causa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Violencia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doméstica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aparece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ser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conducta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aprendida</a:t>
            </a:r>
            <a:r>
              <a:rPr lang="en-US" dirty="0">
                <a:solidFill>
                  <a:srgbClr val="C00000"/>
                </a:solidFill>
              </a:rPr>
              <a:t>. 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Familia</a:t>
            </a:r>
            <a:r>
              <a:rPr lang="en-US" dirty="0"/>
              <a:t>, </a:t>
            </a:r>
            <a:r>
              <a:rPr lang="en-US" dirty="0" err="1"/>
              <a:t>comunidad</a:t>
            </a:r>
            <a:r>
              <a:rPr lang="en-US" dirty="0"/>
              <a:t>,  y </a:t>
            </a:r>
            <a:r>
              <a:rPr lang="en-US" dirty="0" err="1"/>
              <a:t>cultura</a:t>
            </a:r>
            <a:r>
              <a:rPr lang="en-US" dirty="0"/>
              <a:t> son maestros.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arraigada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decisión</a:t>
            </a:r>
            <a:r>
              <a:rPr lang="en-US" dirty="0"/>
              <a:t> del </a:t>
            </a:r>
            <a:r>
              <a:rPr lang="en-US" dirty="0" err="1"/>
              <a:t>abusador</a:t>
            </a:r>
            <a:r>
              <a:rPr lang="en-US" dirty="0"/>
              <a:t> de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poder</a:t>
            </a:r>
            <a:r>
              <a:rPr lang="en-US" dirty="0"/>
              <a:t> y control. 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sz="1400" dirty="0"/>
              <a:t>Domestic Violence Abuse Intervention Programs, Wheel Gallery. See next slide.</a:t>
            </a:r>
            <a:r>
              <a:rPr lang="en-US" sz="1400" baseline="30000" dirty="0"/>
              <a:t>4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017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5"/>
            </a:pPr>
            <a:r>
              <a:rPr lang="en-US" sz="2800" dirty="0"/>
              <a:t>“National Intimate Partner and Sexual Violence Survey, 2010,” Centers for Disease Control and Prevention (CDC), find survey pdf</a:t>
            </a:r>
          </a:p>
          <a:p>
            <a:pPr marL="1257300" lvl="3" indent="0">
              <a:buNone/>
            </a:pPr>
            <a:r>
              <a:rPr lang="en-US" sz="2800" u="sng" dirty="0">
                <a:hlinkClick r:id="rId2"/>
              </a:rPr>
              <a:t>http://www.cdc.gov/search.do?q=National+Intimate+partner+and+sexual+violence+survey+2010&amp;btnG.x=28&amp;btnG.y=8&amp;oe=UTF-8&amp;ie=UTF-8&amp;sort=date%3AD%3AL%3Ad1&amp;ud=1&amp;site=default_collection</a:t>
            </a:r>
            <a:r>
              <a:rPr lang="en-US" sz="2800" u="sng" dirty="0"/>
              <a:t>.</a:t>
            </a:r>
            <a:r>
              <a:rPr lang="en-US" sz="2800" dirty="0"/>
              <a:t> </a:t>
            </a:r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4585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14400" lvl="1" indent="-514350">
              <a:buFont typeface="+mj-lt"/>
              <a:buAutoNum type="arabicPeriod" startAt="6"/>
            </a:pPr>
            <a:r>
              <a:rPr lang="en-US" dirty="0"/>
              <a:t>Rene McDonald et al., “Estimating the Number of American Children Living in Partner-Violent Families,” Journal of Family Psychology Vol. 20, No. 1 (2006) 137–142. El </a:t>
            </a:r>
            <a:r>
              <a:rPr lang="en-US" dirty="0" err="1"/>
              <a:t>estimado</a:t>
            </a:r>
            <a:r>
              <a:rPr lang="en-US" dirty="0"/>
              <a:t>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basada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censo</a:t>
            </a:r>
            <a:r>
              <a:rPr lang="en-US" dirty="0"/>
              <a:t> de EU de 2001. </a:t>
            </a:r>
          </a:p>
          <a:p>
            <a:pPr marL="914400" lvl="1" indent="-514350">
              <a:buFont typeface="+mj-lt"/>
              <a:buAutoNum type="arabicPeriod" startAt="6"/>
            </a:pPr>
            <a:endParaRPr lang="en-US" dirty="0"/>
          </a:p>
          <a:p>
            <a:pPr marL="800100" lvl="2" indent="0">
              <a:buNone/>
            </a:pPr>
            <a:r>
              <a:rPr lang="en-US" sz="2800" dirty="0" err="1"/>
              <a:t>También</a:t>
            </a:r>
            <a:r>
              <a:rPr lang="en-US" sz="2800" dirty="0"/>
              <a:t> </a:t>
            </a:r>
            <a:r>
              <a:rPr lang="en-US" sz="2800" dirty="0" err="1"/>
              <a:t>vea</a:t>
            </a:r>
            <a:r>
              <a:rPr lang="en-US" sz="2800" dirty="0"/>
              <a:t> “Healthy Relationships Curriculum Initiative Concept Phase” (2013) 49. </a:t>
            </a:r>
            <a:r>
              <a:rPr lang="en-US" sz="2800" dirty="0" err="1"/>
              <a:t>Vea</a:t>
            </a:r>
            <a:r>
              <a:rPr lang="en-US" sz="2800" dirty="0"/>
              <a:t> website </a:t>
            </a:r>
            <a:r>
              <a:rPr lang="en-US" sz="2800" dirty="0" err="1"/>
              <a:t>referido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 </a:t>
            </a:r>
            <a:r>
              <a:rPr lang="en-US" sz="2800" dirty="0" err="1"/>
              <a:t>diapositivo</a:t>
            </a:r>
            <a:r>
              <a:rPr lang="en-US" sz="2800" dirty="0"/>
              <a:t> 1. El </a:t>
            </a:r>
            <a:r>
              <a:rPr lang="en-US" sz="2800" dirty="0" err="1"/>
              <a:t>estimado</a:t>
            </a:r>
            <a:r>
              <a:rPr lang="en-US" sz="2800" dirty="0"/>
              <a:t>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basada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censo</a:t>
            </a:r>
            <a:r>
              <a:rPr lang="en-US" sz="2800" dirty="0"/>
              <a:t> de EU de 2010. </a:t>
            </a:r>
          </a:p>
          <a:p>
            <a:pPr marL="0" indent="0">
              <a:buNone/>
            </a:pPr>
            <a:endParaRPr lang="en-US" sz="3000" dirty="0"/>
          </a:p>
          <a:p>
            <a:pPr marL="1257300" lvl="3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8111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7"/>
            </a:pPr>
            <a:r>
              <a:rPr lang="en-US" sz="2800" dirty="0"/>
              <a:t>ACADV Alabama Coalition Against Domestic Violence, </a:t>
            </a:r>
            <a:r>
              <a:rPr lang="en-US" sz="2800" dirty="0">
                <a:hlinkClick r:id="rId2" invalidUrl="http://www.acadv.org/cofv wheel.html"/>
              </a:rPr>
              <a:t>http://acadv.org/cofv_wheel.html</a:t>
            </a: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971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8"/>
            </a:pPr>
            <a:r>
              <a:rPr lang="en-US" sz="2800" dirty="0"/>
              <a:t>Nicci’s Story, Love is Not Abuse, </a:t>
            </a:r>
            <a:r>
              <a:rPr lang="en-US" sz="2800" dirty="0">
                <a:hlinkClick r:id="rId2"/>
              </a:rPr>
              <a:t>http://www.youtube.com/watch?v=oyjIEZY-Wyo</a:t>
            </a:r>
            <a:endParaRPr lang="en-US" sz="2800" dirty="0"/>
          </a:p>
          <a:p>
            <a:pPr marL="1257300" lvl="3" indent="0">
              <a:buNone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1314450" lvl="2" indent="-514350">
              <a:buFont typeface="+mj-lt"/>
              <a:buAutoNum type="arabicPeriod"/>
            </a:pPr>
            <a:endParaRPr lang="en-US" sz="30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5102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314450" lvl="2" indent="-514350">
              <a:buFont typeface="+mj-lt"/>
              <a:buAutoNum type="arabicPeriod" startAt="9"/>
            </a:pPr>
            <a:r>
              <a:rPr lang="en-US" dirty="0"/>
              <a:t>United States Conference of Catholic Bishops, Pastoral Response on Domestic Violence, </a:t>
            </a:r>
            <a:r>
              <a:rPr lang="en-US" dirty="0" err="1"/>
              <a:t>vea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http://www.usccb.org/issues-and-action/marriage-and-family/marriage/domestic-violence/when-i-call-for-help.cfm</a:t>
            </a:r>
            <a:endParaRPr lang="en-US" dirty="0"/>
          </a:p>
          <a:p>
            <a:pPr marL="800100" lvl="2" indent="0">
              <a:buNone/>
            </a:pPr>
            <a:endParaRPr lang="en-US" dirty="0"/>
          </a:p>
          <a:p>
            <a:pPr marL="1257300" lvl="3" indent="0">
              <a:buNone/>
            </a:pPr>
            <a:r>
              <a:rPr lang="en-US" sz="2400" dirty="0"/>
              <a:t>Para </a:t>
            </a:r>
            <a:r>
              <a:rPr lang="en-US" sz="2400" dirty="0" err="1"/>
              <a:t>sugerencias</a:t>
            </a:r>
            <a:r>
              <a:rPr lang="en-US" sz="2400" dirty="0"/>
              <a:t> para </a:t>
            </a:r>
            <a:r>
              <a:rPr lang="en-US" sz="2400" dirty="0" err="1"/>
              <a:t>predicación</a:t>
            </a:r>
            <a:r>
              <a:rPr lang="en-US" sz="2400" dirty="0"/>
              <a:t> </a:t>
            </a:r>
            <a:r>
              <a:rPr lang="en-US" sz="2400" dirty="0" err="1"/>
              <a:t>sobre</a:t>
            </a:r>
            <a:r>
              <a:rPr lang="en-US" sz="2400" dirty="0"/>
              <a:t> </a:t>
            </a:r>
            <a:r>
              <a:rPr lang="en-US" sz="2400" dirty="0" err="1"/>
              <a:t>violencia</a:t>
            </a:r>
            <a:r>
              <a:rPr lang="en-US" sz="2400" dirty="0"/>
              <a:t> </a:t>
            </a:r>
            <a:r>
              <a:rPr lang="en-US" sz="2400" dirty="0" err="1"/>
              <a:t>familia</a:t>
            </a:r>
            <a:r>
              <a:rPr lang="en-US" sz="2400" dirty="0"/>
              <a:t>, </a:t>
            </a:r>
            <a:r>
              <a:rPr lang="en-US" sz="2400" dirty="0" err="1"/>
              <a:t>vea</a:t>
            </a:r>
            <a:r>
              <a:rPr lang="en-US" sz="2400" dirty="0"/>
              <a:t> </a:t>
            </a:r>
            <a:r>
              <a:rPr lang="en-US" sz="2400" dirty="0">
                <a:hlinkClick r:id="rId3"/>
              </a:rPr>
              <a:t>http://www.usccb.org/about/laity-marriage-family-life-and-youth/womens-issues/preachint-tips.cfm</a:t>
            </a:r>
            <a:r>
              <a:rPr lang="en-US" sz="2400" dirty="0"/>
              <a:t> </a:t>
            </a:r>
          </a:p>
          <a:p>
            <a:pPr marL="1257300" lvl="3" indent="0">
              <a:buNone/>
            </a:pPr>
            <a:endParaRPr lang="en-US" sz="2400" dirty="0"/>
          </a:p>
          <a:p>
            <a:pPr marL="1257300" lvl="3" indent="0">
              <a:buNone/>
            </a:pPr>
            <a:r>
              <a:rPr lang="en-US" sz="2400" dirty="0"/>
              <a:t>Para la </a:t>
            </a:r>
            <a:r>
              <a:rPr lang="en-US" sz="2400" dirty="0" err="1"/>
              <a:t>presenación</a:t>
            </a:r>
            <a:r>
              <a:rPr lang="en-US" sz="2400" dirty="0"/>
              <a:t> de PowerPoint, Pastoral Response </a:t>
            </a:r>
            <a:r>
              <a:rPr lang="en-US" sz="2400" dirty="0" err="1"/>
              <a:t>vea</a:t>
            </a:r>
            <a:r>
              <a:rPr lang="en-US" sz="2400" dirty="0"/>
              <a:t>, </a:t>
            </a:r>
            <a:r>
              <a:rPr lang="en-US" sz="2400" dirty="0">
                <a:hlinkClick r:id="rId4"/>
              </a:rPr>
              <a:t>http://www.usccb.org/about/laity-marriage-family-life-and-youth/womens-issues/upload/HELPPP.ppt </a:t>
            </a:r>
            <a:endParaRPr lang="en-US" sz="24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010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10"/>
            </a:pPr>
            <a:r>
              <a:rPr lang="en-US" sz="2800" dirty="0"/>
              <a:t>ADVA(Against DV &amp; Abuse), </a:t>
            </a:r>
            <a:r>
              <a:rPr lang="en-US" sz="2800" dirty="0">
                <a:hlinkClick r:id="rId2"/>
              </a:rPr>
              <a:t>http://www.devon.gov.uk/index/childrenfamilies/domestic_violence.htm</a:t>
            </a: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4190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+mj-lt"/>
              <a:buAutoNum type="arabicPeriod" startAt="11"/>
            </a:pPr>
            <a:r>
              <a:rPr lang="en-US" sz="2800" dirty="0"/>
              <a:t>“Sin by Silence,” </a:t>
            </a:r>
            <a:r>
              <a:rPr lang="en-US" sz="2800" dirty="0">
                <a:hlinkClick r:id="rId2"/>
              </a:rPr>
              <a:t>http://www.sinbysilence.com</a:t>
            </a:r>
            <a:endParaRPr lang="en-US" sz="2800" dirty="0"/>
          </a:p>
          <a:p>
            <a:pPr marL="1314450" lvl="2" indent="-514350">
              <a:buFont typeface="+mj-lt"/>
              <a:buAutoNum type="arabicPeriod" startAt="11"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3302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 startAt="12"/>
            </a:pPr>
            <a:r>
              <a:rPr lang="en-US" sz="2800" dirty="0"/>
              <a:t>Illinois Attorney General, “Orders of Protection,”</a:t>
            </a:r>
            <a:r>
              <a:rPr lang="en-US" sz="3200" u="sng" dirty="0">
                <a:hlinkClick r:id="rId2"/>
              </a:rPr>
              <a:t> </a:t>
            </a:r>
            <a:r>
              <a:rPr lang="en-US" sz="3200" dirty="0">
                <a:hlinkClick r:id="rId3"/>
              </a:rPr>
              <a:t>h</a:t>
            </a:r>
            <a:r>
              <a:rPr lang="en-US" sz="2800" dirty="0">
                <a:hlinkClick r:id="rId3"/>
              </a:rPr>
              <a:t>ttp://www.illinoisattorneygeneral.gov/women/victims.html</a:t>
            </a: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marL="1428750" lvl="2" indent="-514350">
              <a:buFont typeface="+mj-lt"/>
              <a:buAutoNum type="arabicPeriod" startAt="17"/>
            </a:pP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50157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 startAt="13"/>
            </a:pPr>
            <a:r>
              <a:rPr lang="en-US" sz="2800" dirty="0"/>
              <a:t>Illinois Coalition Against Domestic Violence, ”Safety Planning.” </a:t>
            </a:r>
            <a:r>
              <a:rPr lang="en-US" sz="2800" dirty="0">
                <a:hlinkClick r:id="rId2"/>
              </a:rPr>
              <a:t>http://www.ilcadv.org/get_help_now/safety_planning.html</a:t>
            </a:r>
            <a:endParaRPr lang="en-US" sz="2800" dirty="0"/>
          </a:p>
          <a:p>
            <a:pPr marL="1771650" lvl="3" indent="-514350">
              <a:buFont typeface="+mj-lt"/>
              <a:buAutoNum type="arabicPeriod" startAt="13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213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Wingdings" charset="2"/>
              <a:buAutoNum type="arabicPlain" startAt="14"/>
            </a:pPr>
            <a:r>
              <a:rPr lang="en-US" sz="2600" dirty="0"/>
              <a:t>“Love is Not Abuse, A Teen Dating Violence Abuse Prevention Curriculum – </a:t>
            </a:r>
            <a:r>
              <a:rPr lang="en-US" sz="2600" dirty="0">
                <a:solidFill>
                  <a:schemeClr val="accent1"/>
                </a:solidFill>
              </a:rPr>
              <a:t>High School Edition</a:t>
            </a:r>
            <a:r>
              <a:rPr lang="en-US" sz="2600" dirty="0"/>
              <a:t>,” </a:t>
            </a:r>
            <a:r>
              <a:rPr lang="en-US" sz="2600" u="sng" dirty="0">
                <a:hlinkClick r:id="rId2"/>
              </a:rPr>
              <a:t>http://www.breakthecycle.org/lina-curriculum</a:t>
            </a:r>
            <a:endParaRPr lang="en-US" sz="2600" dirty="0"/>
          </a:p>
          <a:p>
            <a:pPr marL="1771650" lvl="3" indent="-514350">
              <a:buFont typeface="Wingdings" charset="2"/>
              <a:buAutoNum type="arabicPlain" startAt="14"/>
            </a:pPr>
            <a:endParaRPr lang="en-US" sz="26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5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0"/>
            <a:ext cx="7175500" cy="845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658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14450" lvl="2" indent="-514350">
              <a:buFont typeface="+mj-lt"/>
              <a:buAutoNum type="arabicPeriod" startAt="15"/>
            </a:pPr>
            <a:r>
              <a:rPr lang="en-US" sz="2800" dirty="0"/>
              <a:t>Centers for Disease Control and Prevention (CDC) Dating Matters Curriculum,</a:t>
            </a:r>
            <a:r>
              <a:rPr lang="en-US" dirty="0"/>
              <a:t> </a:t>
            </a:r>
            <a:r>
              <a:rPr lang="en-US" dirty="0">
                <a:hlinkClick r:id="rId2"/>
              </a:rPr>
              <a:t>http://www.cdc.gov/violenceprevention/datingmatters/index.html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2163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14450" lvl="2" indent="-514350">
              <a:buFont typeface="+mj-lt"/>
              <a:buAutoNum type="arabicPeriod" startAt="16"/>
            </a:pPr>
            <a:r>
              <a:rPr lang="en-US" dirty="0"/>
              <a:t>Christopher P. Krebs, et al., The Campus Sexual Assault (CSA) Study Final Report, October 2007. Prepared for National Institute of Justice. NIJ Grant No. 2004-WG-BX-0010. See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www.ncjrs.gov</a:t>
            </a:r>
            <a:r>
              <a:rPr lang="en-US" dirty="0">
                <a:hlinkClick r:id="rId2"/>
              </a:rPr>
              <a:t>/pdffiles1/</a:t>
            </a:r>
            <a:r>
              <a:rPr lang="en-US" dirty="0" err="1">
                <a:hlinkClick r:id="rId2"/>
              </a:rPr>
              <a:t>nij</a:t>
            </a:r>
            <a:r>
              <a:rPr lang="en-US" dirty="0">
                <a:hlinkClick r:id="rId2"/>
              </a:rPr>
              <a:t>/grants/221153.pdf</a:t>
            </a:r>
            <a:endParaRPr lang="en-US" dirty="0"/>
          </a:p>
          <a:p>
            <a:pPr marL="80010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54453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 startAt="17"/>
            </a:pPr>
            <a:r>
              <a:rPr lang="en-US" sz="2800" dirty="0"/>
              <a:t>“Ways to Reduce Your Risk of Sexual Assault,” Rape, Abuse &amp; Incest National Network (RAINN), see "In a Social Situation,”</a:t>
            </a:r>
            <a:endParaRPr lang="en-US" sz="2800" u="sng" dirty="0"/>
          </a:p>
          <a:p>
            <a:pPr marL="1428750" lvl="2" indent="-514350">
              <a:buFont typeface="+mj-lt"/>
              <a:buAutoNum type="arabicPeriod" startAt="17"/>
            </a:pPr>
            <a:endParaRPr lang="en-US" sz="2800" u="sng" dirty="0"/>
          </a:p>
          <a:p>
            <a:pPr marL="914400" lvl="2" indent="0">
              <a:buNone/>
            </a:pPr>
            <a:r>
              <a:rPr lang="en-US" sz="2800" dirty="0">
                <a:hlinkClick r:id="rId2"/>
              </a:rPr>
              <a:t>https://www.rainn.org/index.php</a:t>
            </a:r>
            <a:endParaRPr lang="en-US" sz="2800" dirty="0"/>
          </a:p>
          <a:p>
            <a:pPr marL="914400" lvl="2" indent="0">
              <a:buNone/>
            </a:pPr>
            <a:r>
              <a:rPr lang="en-US" sz="2800" dirty="0"/>
              <a:t> </a:t>
            </a:r>
          </a:p>
          <a:p>
            <a:pPr marL="1771650" lvl="3" indent="-514350">
              <a:buFont typeface="+mj-lt"/>
              <a:buAutoNum type="arabicPeriod" startAt="5"/>
            </a:pPr>
            <a:endParaRPr lang="en-US" sz="2800" dirty="0"/>
          </a:p>
          <a:p>
            <a:pPr marL="800100" lvl="2" indent="0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616417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Referencias</a:t>
            </a:r>
            <a:r>
              <a:rPr lang="en-US" dirty="0"/>
              <a:t> de la </a:t>
            </a:r>
            <a:r>
              <a:rPr lang="en-US" dirty="0" err="1"/>
              <a:t>Presentación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8750" lvl="2" indent="-514350">
              <a:buFont typeface="+mj-lt"/>
              <a:buAutoNum type="arabicPeriod" startAt="18"/>
            </a:pPr>
            <a:r>
              <a:rPr lang="en-US" sz="2800" dirty="0"/>
              <a:t>Manual for Mandated Reporters, September 2012, Revised Edition, </a:t>
            </a:r>
            <a:r>
              <a:rPr lang="en-US" sz="2800" dirty="0">
                <a:hlinkClick r:id="rId2"/>
              </a:rPr>
              <a:t>http://www.state.il.us/DCFS/docs/CFS_1050-21_Mandated_Reporter_Manual.pdf</a:t>
            </a: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marL="1428750" lvl="2" indent="-514350">
              <a:buFont typeface="+mj-lt"/>
              <a:buAutoNum type="arabicPeriod" startAt="17"/>
            </a:pP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738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Poder</a:t>
            </a:r>
            <a:r>
              <a:rPr lang="en-US" dirty="0"/>
              <a:t> y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Intimidación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Abuso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Emocional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Aislamiento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Minimizar</a:t>
            </a:r>
            <a:r>
              <a:rPr lang="en-US" dirty="0">
                <a:solidFill>
                  <a:srgbClr val="C00000"/>
                </a:solidFill>
              </a:rPr>
              <a:t>, Negar, and </a:t>
            </a:r>
            <a:r>
              <a:rPr lang="en-US" dirty="0" err="1">
                <a:solidFill>
                  <a:srgbClr val="C00000"/>
                </a:solidFill>
              </a:rPr>
              <a:t>Culpar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Niños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el </a:t>
            </a:r>
            <a:r>
              <a:rPr lang="en-US" dirty="0" err="1">
                <a:solidFill>
                  <a:srgbClr val="C00000"/>
                </a:solidFill>
              </a:rPr>
              <a:t>Privilegio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Masulino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Abuso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Económico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C00000"/>
                </a:solidFill>
              </a:rPr>
              <a:t>Usando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Coerción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Amenazas</a:t>
            </a: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18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B050"/>
                </a:solidFill>
              </a:rPr>
              <a:t>El Centro De Control y </a:t>
            </a:r>
            <a:r>
              <a:rPr lang="en-US" sz="3200" dirty="0" err="1">
                <a:solidFill>
                  <a:srgbClr val="00B050"/>
                </a:solidFill>
              </a:rPr>
              <a:t>Prevención</a:t>
            </a:r>
            <a:r>
              <a:rPr lang="en-US" sz="3200" dirty="0">
                <a:solidFill>
                  <a:srgbClr val="00B050"/>
                </a:solidFill>
              </a:rPr>
              <a:t> de </a:t>
            </a:r>
            <a:r>
              <a:rPr lang="en-US" sz="3200" dirty="0" err="1">
                <a:solidFill>
                  <a:srgbClr val="00B050"/>
                </a:solidFill>
              </a:rPr>
              <a:t>Enfermedades</a:t>
            </a:r>
            <a:r>
              <a:rPr lang="en-US" sz="3200" dirty="0">
                <a:solidFill>
                  <a:srgbClr val="00B050"/>
                </a:solidFill>
              </a:rPr>
              <a:t> (CDC) define </a:t>
            </a:r>
            <a:r>
              <a:rPr lang="en-US" sz="3200" dirty="0" err="1">
                <a:solidFill>
                  <a:srgbClr val="00B050"/>
                </a:solidFill>
              </a:rPr>
              <a:t>cuatro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tipos</a:t>
            </a:r>
            <a:r>
              <a:rPr lang="en-US" sz="3200" dirty="0">
                <a:solidFill>
                  <a:srgbClr val="00B050"/>
                </a:solidFill>
              </a:rPr>
              <a:t> de </a:t>
            </a:r>
            <a:r>
              <a:rPr lang="en-US" sz="3200" dirty="0" err="1">
                <a:solidFill>
                  <a:srgbClr val="00B050"/>
                </a:solidFill>
              </a:rPr>
              <a:t>abuso</a:t>
            </a:r>
            <a:r>
              <a:rPr lang="en-US" sz="3200" dirty="0">
                <a:solidFill>
                  <a:srgbClr val="00B050"/>
                </a:solidFill>
              </a:rPr>
              <a:t>. </a:t>
            </a:r>
            <a:r>
              <a:rPr lang="en-US" sz="3200" dirty="0" err="1">
                <a:solidFill>
                  <a:srgbClr val="00B050"/>
                </a:solidFill>
              </a:rPr>
              <a:t>Añadimos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una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quinta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categoría</a:t>
            </a:r>
            <a:r>
              <a:rPr lang="en-US" sz="3200" dirty="0">
                <a:solidFill>
                  <a:srgbClr val="00B050"/>
                </a:solidFill>
              </a:rPr>
              <a:t>.</a:t>
            </a:r>
          </a:p>
          <a:p>
            <a:pPr lvl="2">
              <a:buFont typeface="Wingdings" charset="2"/>
              <a:buChar char="§"/>
            </a:pPr>
            <a:r>
              <a:rPr lang="en-US" sz="2800" dirty="0" err="1"/>
              <a:t>Física</a:t>
            </a:r>
            <a:endParaRPr lang="en-US" sz="2800" dirty="0"/>
          </a:p>
          <a:p>
            <a:pPr lvl="2">
              <a:buFont typeface="Wingdings" charset="2"/>
              <a:buChar char="§"/>
            </a:pPr>
            <a:r>
              <a:rPr lang="en-US" sz="2800" dirty="0"/>
              <a:t>Sexual</a:t>
            </a:r>
          </a:p>
          <a:p>
            <a:pPr lvl="2">
              <a:buFont typeface="Wingdings" charset="2"/>
              <a:buChar char="§"/>
            </a:pPr>
            <a:r>
              <a:rPr lang="en-US" sz="2800"/>
              <a:t>Acecho</a:t>
            </a:r>
            <a:endParaRPr lang="en-US" sz="2800" dirty="0"/>
          </a:p>
          <a:p>
            <a:pPr lvl="2">
              <a:buFont typeface="Wingdings" charset="2"/>
              <a:buChar char="§"/>
            </a:pPr>
            <a:r>
              <a:rPr lang="en-US" sz="2800" dirty="0" err="1"/>
              <a:t>Sicologica</a:t>
            </a:r>
            <a:endParaRPr lang="en-US" sz="2800" dirty="0"/>
          </a:p>
          <a:p>
            <a:pPr lvl="2">
              <a:buFont typeface="Wingdings" charset="2"/>
              <a:buChar char="§"/>
            </a:pPr>
            <a:r>
              <a:rPr lang="en-US" sz="2800" dirty="0"/>
              <a:t>[</a:t>
            </a:r>
            <a:r>
              <a:rPr lang="en-US" sz="2800" dirty="0" err="1"/>
              <a:t>Económica</a:t>
            </a:r>
            <a:r>
              <a:rPr lang="en-US" sz="2800" dirty="0"/>
              <a:t>]</a:t>
            </a:r>
          </a:p>
          <a:p>
            <a:pPr lvl="1">
              <a:buFont typeface="Wingdings" charset="2"/>
              <a:buChar char="v"/>
            </a:pPr>
            <a:endParaRPr lang="en-US" dirty="0"/>
          </a:p>
          <a:p>
            <a:pPr marL="57150" indent="0" algn="r">
              <a:buNone/>
            </a:pPr>
            <a:r>
              <a:rPr lang="en-US" sz="1400" dirty="0"/>
              <a:t>“National Intimate Partner and Sexual Violence Survey, 2010,” Centers for Disease Control and Prevention(CDC). The survey is comprised of 16,507 completed interviews, 9,086 women and 7,421 men.</a:t>
            </a:r>
            <a:r>
              <a:rPr lang="en-US" sz="1400" baseline="30000" dirty="0"/>
              <a:t>5</a:t>
            </a:r>
            <a:r>
              <a:rPr lang="en-US" sz="1400" dirty="0"/>
              <a:t> </a:t>
            </a:r>
          </a:p>
          <a:p>
            <a:pPr marL="457200" lvl="1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966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500" dirty="0" err="1">
                <a:solidFill>
                  <a:srgbClr val="C00000"/>
                </a:solidFill>
              </a:rPr>
              <a:t>Física</a:t>
            </a:r>
            <a:endParaRPr lang="en-US" sz="3500" dirty="0">
              <a:solidFill>
                <a:srgbClr val="C00000"/>
              </a:solidFill>
            </a:endParaRPr>
          </a:p>
          <a:p>
            <a:pPr marL="857250" lvl="2" indent="-457200"/>
            <a:r>
              <a:rPr lang="en-US" sz="3000" dirty="0"/>
              <a:t> </a:t>
            </a:r>
            <a:r>
              <a:rPr lang="en-US" sz="3000" dirty="0" err="1"/>
              <a:t>Violencia</a:t>
            </a:r>
            <a:r>
              <a:rPr lang="en-US" sz="3000" dirty="0"/>
              <a:t> </a:t>
            </a:r>
            <a:r>
              <a:rPr lang="en-US" sz="3000" dirty="0" err="1"/>
              <a:t>física</a:t>
            </a:r>
            <a:r>
              <a:rPr lang="en-US" sz="3000" dirty="0"/>
              <a:t> </a:t>
            </a:r>
            <a:r>
              <a:rPr lang="en-US" sz="3000" dirty="0" err="1"/>
              <a:t>severa</a:t>
            </a:r>
            <a:endParaRPr lang="en-US" sz="3200" dirty="0"/>
          </a:p>
          <a:p>
            <a:pPr marL="400050" lvl="2" indent="0">
              <a:buNone/>
            </a:pPr>
            <a:r>
              <a:rPr lang="en-US" sz="3200" dirty="0"/>
              <a:t>        De </a:t>
            </a:r>
            <a:r>
              <a:rPr lang="en-US" sz="3200" dirty="0" err="1"/>
              <a:t>todas</a:t>
            </a:r>
            <a:r>
              <a:rPr lang="en-US" sz="3200" dirty="0"/>
              <a:t> de las </a:t>
            </a:r>
            <a:r>
              <a:rPr lang="en-US" sz="3200" dirty="0" err="1"/>
              <a:t>mujeres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24.3%,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FF0000"/>
                </a:solidFill>
              </a:rPr>
              <a:t>29</a:t>
            </a:r>
            <a:r>
              <a:rPr lang="en-US" sz="3200" dirty="0"/>
              <a:t> 			   </a:t>
            </a:r>
            <a:r>
              <a:rPr lang="en-US" sz="3200" dirty="0">
                <a:solidFill>
                  <a:srgbClr val="C00000"/>
                </a:solidFill>
              </a:rPr>
              <a:t>million</a:t>
            </a:r>
            <a:r>
              <a:rPr lang="en-US" sz="3200" dirty="0"/>
              <a:t>, </a:t>
            </a:r>
            <a:r>
              <a:rPr lang="en-US" sz="3200" dirty="0" err="1"/>
              <a:t>fueron</a:t>
            </a:r>
            <a:r>
              <a:rPr lang="en-US" sz="3200" dirty="0"/>
              <a:t> </a:t>
            </a:r>
            <a:r>
              <a:rPr lang="en-US" sz="3200" dirty="0" err="1"/>
              <a:t>abusadas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sus</a:t>
            </a:r>
            <a:r>
              <a:rPr lang="en-US" sz="3200" dirty="0"/>
              <a:t> </a:t>
            </a:r>
            <a:r>
              <a:rPr lang="en-US" sz="3200" dirty="0" err="1"/>
              <a:t>parejas</a:t>
            </a:r>
            <a:r>
              <a:rPr lang="en-US" sz="3200" dirty="0"/>
              <a:t>.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Muchas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con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física</a:t>
            </a:r>
            <a:r>
              <a:rPr lang="en-US" sz="2800" dirty="0"/>
              <a:t> no tan </a:t>
            </a:r>
            <a:r>
              <a:rPr lang="en-US" sz="2800" dirty="0" err="1"/>
              <a:t>severa</a:t>
            </a:r>
            <a:r>
              <a:rPr lang="en-US" sz="2800" dirty="0"/>
              <a:t>, </a:t>
            </a:r>
            <a:r>
              <a:rPr lang="en-US" sz="2800" dirty="0" err="1"/>
              <a:t>ej</a:t>
            </a:r>
            <a:r>
              <a:rPr lang="en-US" sz="2800" dirty="0"/>
              <a:t>. </a:t>
            </a:r>
            <a:r>
              <a:rPr lang="en-US" sz="2800" dirty="0" err="1"/>
              <a:t>empujes</a:t>
            </a:r>
            <a:r>
              <a:rPr lang="en-US" sz="2800" dirty="0"/>
              <a:t>, </a:t>
            </a:r>
            <a:r>
              <a:rPr lang="en-US" sz="2800" dirty="0" err="1"/>
              <a:t>cachatadas</a:t>
            </a:r>
            <a:r>
              <a:rPr lang="en-US" sz="2800" dirty="0"/>
              <a:t>.</a:t>
            </a:r>
          </a:p>
          <a:p>
            <a:pPr marL="400050" lvl="2" indent="0">
              <a:buNone/>
            </a:pPr>
            <a:endParaRPr lang="en-US" sz="2800" dirty="0"/>
          </a:p>
          <a:p>
            <a:pPr marL="400050" lvl="2" indent="0">
              <a:buNone/>
            </a:pPr>
            <a:endParaRPr lang="en-US" sz="3200" dirty="0"/>
          </a:p>
          <a:p>
            <a:pPr marL="400050" lvl="2" indent="0" algn="r">
              <a:buNone/>
            </a:pPr>
            <a:r>
              <a:rPr lang="en-US" sz="2000" dirty="0"/>
              <a:t>Lifetime prevalence, CDC-referenced.  Numbers are rounded.</a:t>
            </a:r>
          </a:p>
          <a:p>
            <a:pPr marL="400050" lvl="2" indent="0" algn="r"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1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600" dirty="0">
                <a:solidFill>
                  <a:srgbClr val="C00000"/>
                </a:solidFill>
              </a:rPr>
              <a:t>Sexual</a:t>
            </a:r>
          </a:p>
          <a:p>
            <a:pPr marL="857250" lvl="2" indent="-457200"/>
            <a:r>
              <a:rPr lang="en-US" sz="3200" dirty="0" err="1"/>
              <a:t>Violación</a:t>
            </a:r>
            <a:r>
              <a:rPr lang="en-US" sz="3200" dirty="0"/>
              <a:t>: </a:t>
            </a:r>
            <a:r>
              <a:rPr lang="en-US" sz="3200" dirty="0" err="1"/>
              <a:t>complida</a:t>
            </a:r>
            <a:r>
              <a:rPr lang="en-US" sz="3200" dirty="0"/>
              <a:t> o </a:t>
            </a:r>
            <a:r>
              <a:rPr lang="en-US" sz="3200" dirty="0" err="1"/>
              <a:t>atentada</a:t>
            </a:r>
            <a:r>
              <a:rPr lang="en-US" sz="3200" dirty="0"/>
              <a:t> </a:t>
            </a:r>
            <a:r>
              <a:rPr lang="en-US" sz="3200" dirty="0" err="1"/>
              <a:t>penetración</a:t>
            </a:r>
            <a:r>
              <a:rPr lang="en-US" sz="3200" dirty="0"/>
              <a:t> </a:t>
            </a:r>
            <a:r>
              <a:rPr lang="en-US" sz="3200" dirty="0" err="1"/>
              <a:t>forzada</a:t>
            </a:r>
            <a:endParaRPr lang="en-US" sz="3200" dirty="0"/>
          </a:p>
          <a:p>
            <a:pPr marL="400050" lvl="2" indent="0">
              <a:buNone/>
            </a:pPr>
            <a:r>
              <a:rPr lang="en-US" sz="3200" dirty="0"/>
              <a:t>     De </a:t>
            </a:r>
            <a:r>
              <a:rPr lang="en-US" sz="3200" dirty="0" err="1"/>
              <a:t>todas</a:t>
            </a:r>
            <a:r>
              <a:rPr lang="en-US" sz="3200" dirty="0"/>
              <a:t> las </a:t>
            </a:r>
            <a:r>
              <a:rPr lang="en-US" sz="3200" dirty="0" err="1"/>
              <a:t>mujeres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C00000"/>
                </a:solidFill>
              </a:rPr>
              <a:t>18.3%, </a:t>
            </a:r>
            <a:r>
              <a:rPr lang="en-US" sz="3200" dirty="0"/>
              <a:t>or </a:t>
            </a:r>
            <a:r>
              <a:rPr lang="en-US" sz="3200" dirty="0">
                <a:solidFill>
                  <a:srgbClr val="C00000"/>
                </a:solidFill>
              </a:rPr>
              <a:t>21.8</a:t>
            </a:r>
            <a:r>
              <a:rPr lang="en-US" sz="3200" dirty="0"/>
              <a:t>		        		</a:t>
            </a:r>
            <a:r>
              <a:rPr lang="en-US" sz="3200" dirty="0">
                <a:solidFill>
                  <a:srgbClr val="C00000"/>
                </a:solidFill>
              </a:rPr>
              <a:t>million</a:t>
            </a:r>
            <a:r>
              <a:rPr lang="en-US" sz="3200" dirty="0"/>
              <a:t>, </a:t>
            </a:r>
            <a:r>
              <a:rPr lang="en-US" sz="3200" dirty="0" err="1"/>
              <a:t>fueron</a:t>
            </a:r>
            <a:r>
              <a:rPr lang="en-US" sz="3200" dirty="0"/>
              <a:t> </a:t>
            </a:r>
            <a:r>
              <a:rPr lang="en-US" sz="3200" dirty="0" err="1"/>
              <a:t>abusadas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sus</a:t>
            </a:r>
            <a:r>
              <a:rPr lang="en-US" sz="3200" dirty="0"/>
              <a:t>           	     		</a:t>
            </a:r>
            <a:r>
              <a:rPr lang="en-US" sz="3200" dirty="0" err="1"/>
              <a:t>parejas</a:t>
            </a:r>
            <a:r>
              <a:rPr lang="en-US" sz="3200" dirty="0"/>
              <a:t>. </a:t>
            </a:r>
          </a:p>
          <a:p>
            <a:pPr marL="857250" lvl="2" indent="-457200">
              <a:buFont typeface="Arial" panose="020B0604020202020204" pitchFamily="34" charset="0"/>
              <a:buChar char="•"/>
            </a:pPr>
            <a:r>
              <a:rPr lang="es-MX" sz="3200" dirty="0"/>
              <a:t>M</a:t>
            </a:r>
            <a:r>
              <a:rPr lang="en-US" sz="3200" dirty="0" err="1"/>
              <a:t>uchas</a:t>
            </a:r>
            <a:r>
              <a:rPr lang="en-US" sz="3200" dirty="0"/>
              <a:t> </a:t>
            </a:r>
            <a:r>
              <a:rPr lang="en-US" sz="3200" dirty="0" err="1"/>
              <a:t>más</a:t>
            </a:r>
            <a:r>
              <a:rPr lang="en-US" sz="3200" dirty="0"/>
              <a:t> </a:t>
            </a:r>
            <a:r>
              <a:rPr lang="en-US" sz="3200" dirty="0" err="1"/>
              <a:t>experimentan</a:t>
            </a:r>
            <a:r>
              <a:rPr lang="en-US" sz="3200" dirty="0"/>
              <a:t> </a:t>
            </a:r>
            <a:r>
              <a:rPr lang="en-US" sz="3200" dirty="0" err="1"/>
              <a:t>avances</a:t>
            </a:r>
            <a:r>
              <a:rPr lang="en-US" sz="3200" dirty="0"/>
              <a:t> </a:t>
            </a:r>
            <a:r>
              <a:rPr lang="en-US" sz="3200" dirty="0" err="1"/>
              <a:t>sexuales</a:t>
            </a:r>
            <a:r>
              <a:rPr lang="en-US" sz="3200" dirty="0"/>
              <a:t> no queridas.</a:t>
            </a:r>
          </a:p>
          <a:p>
            <a:pPr marL="400050" lvl="2" indent="0">
              <a:buNone/>
            </a:pPr>
            <a:endParaRPr lang="en-US" sz="3200" dirty="0">
              <a:solidFill>
                <a:srgbClr val="C00000"/>
              </a:solidFill>
            </a:endParaRPr>
          </a:p>
          <a:p>
            <a:pPr marL="400050" lvl="2" indent="0">
              <a:buNone/>
            </a:pPr>
            <a:endParaRPr lang="en-US" sz="3200" dirty="0"/>
          </a:p>
          <a:p>
            <a:pPr marL="1771650" lvl="4" indent="-457200">
              <a:buFont typeface="Courier New"/>
              <a:buChar char="o"/>
            </a:pPr>
            <a:endParaRPr lang="en-US" sz="2400" dirty="0"/>
          </a:p>
          <a:p>
            <a:pPr marL="1314450" lvl="3" indent="-457200">
              <a:buFont typeface="Courier New"/>
              <a:buChar char="o"/>
            </a:pPr>
            <a:endParaRPr lang="en-US" dirty="0"/>
          </a:p>
          <a:p>
            <a:pPr marL="40005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2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791" y="460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600" dirty="0" err="1">
                <a:solidFill>
                  <a:srgbClr val="C00000"/>
                </a:solidFill>
              </a:rPr>
              <a:t>Acecho</a:t>
            </a:r>
            <a:r>
              <a:rPr lang="en-US" sz="3300" dirty="0"/>
              <a:t> </a:t>
            </a:r>
          </a:p>
          <a:p>
            <a:pPr marL="800100" lvl="2" indent="-400050"/>
            <a:r>
              <a:rPr lang="en-US" sz="3300" dirty="0"/>
              <a:t>De </a:t>
            </a:r>
            <a:r>
              <a:rPr lang="en-US" sz="3300" dirty="0" err="1"/>
              <a:t>todas</a:t>
            </a:r>
            <a:r>
              <a:rPr lang="en-US" sz="3300" dirty="0"/>
              <a:t> las </a:t>
            </a:r>
            <a:r>
              <a:rPr lang="en-US" sz="3300" dirty="0" err="1"/>
              <a:t>mujeres</a:t>
            </a:r>
            <a:r>
              <a:rPr lang="en-US" sz="3300" dirty="0"/>
              <a:t>, </a:t>
            </a:r>
            <a:r>
              <a:rPr lang="en-US" sz="3300" dirty="0">
                <a:solidFill>
                  <a:srgbClr val="C00000"/>
                </a:solidFill>
              </a:rPr>
              <a:t>16.2%</a:t>
            </a:r>
            <a:r>
              <a:rPr lang="en-US" sz="3300" dirty="0"/>
              <a:t>,</a:t>
            </a:r>
            <a:r>
              <a:rPr lang="en-US" sz="3300" dirty="0">
                <a:solidFill>
                  <a:srgbClr val="C00000"/>
                </a:solidFill>
              </a:rPr>
              <a:t> </a:t>
            </a:r>
            <a:r>
              <a:rPr lang="en-US" sz="3300" dirty="0"/>
              <a:t>o </a:t>
            </a:r>
            <a:r>
              <a:rPr lang="en-US" sz="3300" dirty="0">
                <a:solidFill>
                  <a:srgbClr val="C00000"/>
                </a:solidFill>
              </a:rPr>
              <a:t>19.3 </a:t>
            </a:r>
            <a:r>
              <a:rPr lang="en-US" sz="3300" dirty="0" err="1">
                <a:solidFill>
                  <a:srgbClr val="C00000"/>
                </a:solidFill>
              </a:rPr>
              <a:t>millones</a:t>
            </a:r>
            <a:r>
              <a:rPr lang="en-US" sz="3300" dirty="0"/>
              <a:t>, </a:t>
            </a:r>
            <a:r>
              <a:rPr lang="en-US" sz="3000" dirty="0">
                <a:solidFill>
                  <a:srgbClr val="C00000"/>
                </a:solidFill>
              </a:rPr>
              <a:t>66.2% </a:t>
            </a:r>
            <a:r>
              <a:rPr lang="en-US" sz="3000" dirty="0" err="1"/>
              <a:t>fueron</a:t>
            </a:r>
            <a:r>
              <a:rPr lang="en-US" sz="3000" dirty="0"/>
              <a:t> </a:t>
            </a:r>
            <a:r>
              <a:rPr lang="en-US" sz="3000" dirty="0" err="1"/>
              <a:t>abusadas</a:t>
            </a:r>
            <a:r>
              <a:rPr lang="en-US" sz="3000" dirty="0"/>
              <a:t> </a:t>
            </a:r>
            <a:r>
              <a:rPr lang="en-US" sz="3000" dirty="0" err="1"/>
              <a:t>por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pareja</a:t>
            </a:r>
            <a:r>
              <a:rPr lang="en-US" sz="3000" dirty="0"/>
              <a:t>.</a:t>
            </a:r>
          </a:p>
          <a:p>
            <a:pPr marL="1257300" lvl="3" indent="-400050"/>
            <a:r>
              <a:rPr lang="es-MX" sz="2600" dirty="0"/>
              <a:t>Persigue </a:t>
            </a:r>
            <a:r>
              <a:rPr lang="en-US" sz="2600" dirty="0" err="1"/>
              <a:t>en</a:t>
            </a:r>
            <a:r>
              <a:rPr lang="en-US" sz="2600" dirty="0"/>
              <a:t> la </a:t>
            </a:r>
            <a:r>
              <a:rPr lang="en-US" sz="2600" dirty="0" err="1"/>
              <a:t>calle</a:t>
            </a:r>
            <a:r>
              <a:rPr lang="en-US" sz="2600" dirty="0"/>
              <a:t>, </a:t>
            </a:r>
            <a:r>
              <a:rPr lang="en-US" sz="2600" dirty="0" err="1"/>
              <a:t>hace</a:t>
            </a:r>
            <a:r>
              <a:rPr lang="en-US" sz="2600" dirty="0"/>
              <a:t> </a:t>
            </a:r>
            <a:r>
              <a:rPr lang="en-US" sz="2600" dirty="0" err="1"/>
              <a:t>llamadas</a:t>
            </a:r>
            <a:r>
              <a:rPr lang="en-US" sz="2600" dirty="0"/>
              <a:t> no queridas, </a:t>
            </a:r>
            <a:r>
              <a:rPr lang="en-US" sz="2600" dirty="0" err="1"/>
              <a:t>manda</a:t>
            </a:r>
            <a:r>
              <a:rPr lang="en-US" sz="2600" dirty="0"/>
              <a:t> </a:t>
            </a:r>
            <a:r>
              <a:rPr lang="en-US" sz="2600" dirty="0" err="1"/>
              <a:t>textos</a:t>
            </a:r>
            <a:r>
              <a:rPr lang="en-US" sz="2600" dirty="0"/>
              <a:t> constants, </a:t>
            </a:r>
            <a:r>
              <a:rPr lang="en-US" sz="2600" dirty="0" err="1"/>
              <a:t>deja</a:t>
            </a:r>
            <a:r>
              <a:rPr lang="en-US" sz="2600" dirty="0"/>
              <a:t> </a:t>
            </a:r>
            <a:r>
              <a:rPr lang="en-US" sz="2600" dirty="0" err="1"/>
              <a:t>notas</a:t>
            </a:r>
            <a:r>
              <a:rPr lang="en-US" sz="2600" dirty="0"/>
              <a:t>, </a:t>
            </a:r>
            <a:r>
              <a:rPr lang="en-US" sz="2600" dirty="0" err="1"/>
              <a:t>aparece</a:t>
            </a:r>
            <a:r>
              <a:rPr lang="en-US" sz="2600" dirty="0"/>
              <a:t> </a:t>
            </a:r>
            <a:r>
              <a:rPr lang="en-US" sz="2600" dirty="0" err="1"/>
              <a:t>en</a:t>
            </a:r>
            <a:r>
              <a:rPr lang="en-US" sz="2600" dirty="0"/>
              <a:t> la casa, etc.</a:t>
            </a:r>
          </a:p>
          <a:p>
            <a:pPr marL="857250" lvl="3" indent="0">
              <a:buNone/>
            </a:pPr>
            <a:endParaRPr lang="en-US" sz="2600" dirty="0"/>
          </a:p>
          <a:p>
            <a:pPr marL="0" lvl="1" indent="0" algn="r">
              <a:buNone/>
            </a:pPr>
            <a:endParaRPr lang="en-US" sz="3300" dirty="0"/>
          </a:p>
          <a:p>
            <a:pPr marL="0" lvl="1" indent="0" algn="r">
              <a:buNone/>
            </a:pPr>
            <a:endParaRPr lang="en-US" sz="5000" dirty="0"/>
          </a:p>
          <a:p>
            <a:pPr marL="400050" lvl="2" indent="0" algn="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91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6100" y="342107"/>
            <a:ext cx="7899400" cy="144859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dirty="0" err="1"/>
              <a:t>Presentaciones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 err="1"/>
              <a:t>Equipos</a:t>
            </a:r>
            <a:r>
              <a:rPr lang="en-US" dirty="0"/>
              <a:t> de </a:t>
            </a:r>
            <a:r>
              <a:rPr lang="en-US" dirty="0" err="1"/>
              <a:t>Ministerio</a:t>
            </a:r>
            <a:r>
              <a:rPr lang="en-US" dirty="0"/>
              <a:t> </a:t>
            </a:r>
            <a:r>
              <a:rPr lang="en-US" dirty="0" err="1"/>
              <a:t>Parroquial</a:t>
            </a:r>
            <a:endParaRPr lang="en-US" dirty="0"/>
          </a:p>
          <a:p>
            <a:pPr algn="ctr"/>
            <a:r>
              <a:rPr lang="en-US" dirty="0" err="1"/>
              <a:t>Equipo</a:t>
            </a:r>
            <a:r>
              <a:rPr lang="en-US" dirty="0"/>
              <a:t> de ACDVO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107"/>
            <a:ext cx="9280649" cy="18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35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600" dirty="0" err="1">
                <a:solidFill>
                  <a:srgbClr val="C00000"/>
                </a:solidFill>
              </a:rPr>
              <a:t>Sicol</a:t>
            </a:r>
            <a:r>
              <a:rPr lang="es-MX" sz="3600" dirty="0" err="1">
                <a:solidFill>
                  <a:srgbClr val="C00000"/>
                </a:solidFill>
              </a:rPr>
              <a:t>ó</a:t>
            </a:r>
            <a:r>
              <a:rPr lang="en-US" sz="3600" dirty="0" err="1">
                <a:solidFill>
                  <a:srgbClr val="C00000"/>
                </a:solidFill>
              </a:rPr>
              <a:t>gico</a:t>
            </a:r>
            <a:r>
              <a:rPr lang="en-US" sz="3600" dirty="0"/>
              <a:t> </a:t>
            </a:r>
            <a:r>
              <a:rPr lang="en-US" sz="3000" dirty="0"/>
              <a:t>  </a:t>
            </a:r>
          </a:p>
          <a:p>
            <a:pPr marL="1314450" lvl="3" indent="-457200">
              <a:buFont typeface="Arial"/>
              <a:buChar char="•"/>
            </a:pPr>
            <a:r>
              <a:rPr lang="en-US" sz="3000" dirty="0"/>
              <a:t>De </a:t>
            </a:r>
            <a:r>
              <a:rPr lang="en-US" sz="3000" dirty="0" err="1"/>
              <a:t>todas</a:t>
            </a:r>
            <a:r>
              <a:rPr lang="en-US" sz="3000" dirty="0"/>
              <a:t> las </a:t>
            </a:r>
            <a:r>
              <a:rPr lang="en-US" sz="3000" dirty="0" err="1"/>
              <a:t>mujeres</a:t>
            </a:r>
            <a:r>
              <a:rPr lang="en-US" sz="3000" dirty="0"/>
              <a:t>, </a:t>
            </a:r>
            <a:r>
              <a:rPr lang="en-US" sz="3000" dirty="0">
                <a:solidFill>
                  <a:srgbClr val="C00000"/>
                </a:solidFill>
              </a:rPr>
              <a:t>48.4%</a:t>
            </a:r>
            <a:r>
              <a:rPr lang="en-US" sz="3000" dirty="0"/>
              <a:t>,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/>
              <a:t>o </a:t>
            </a:r>
            <a:r>
              <a:rPr lang="en-US" sz="3000" dirty="0">
                <a:solidFill>
                  <a:srgbClr val="C00000"/>
                </a:solidFill>
              </a:rPr>
              <a:t>57.6</a:t>
            </a:r>
            <a:r>
              <a:rPr lang="en-US" sz="3000" dirty="0"/>
              <a:t> </a:t>
            </a:r>
            <a:r>
              <a:rPr lang="en-US" sz="3000" dirty="0" err="1">
                <a:solidFill>
                  <a:srgbClr val="C00000"/>
                </a:solidFill>
              </a:rPr>
              <a:t>millones</a:t>
            </a:r>
            <a:r>
              <a:rPr lang="en-US" sz="3000" dirty="0"/>
              <a:t>, </a:t>
            </a:r>
            <a:r>
              <a:rPr lang="en-US" sz="3000" dirty="0" err="1"/>
              <a:t>fueron</a:t>
            </a:r>
            <a:r>
              <a:rPr lang="en-US" sz="3000" dirty="0"/>
              <a:t> </a:t>
            </a:r>
            <a:r>
              <a:rPr lang="en-US" sz="3000" dirty="0" err="1"/>
              <a:t>abusadas</a:t>
            </a:r>
            <a:r>
              <a:rPr lang="en-US" sz="3000" dirty="0"/>
              <a:t> </a:t>
            </a:r>
            <a:r>
              <a:rPr lang="en-US" sz="3000" dirty="0" err="1"/>
              <a:t>por</a:t>
            </a:r>
            <a:r>
              <a:rPr lang="en-US" sz="3000" dirty="0"/>
              <a:t> </a:t>
            </a:r>
            <a:r>
              <a:rPr lang="en-US" sz="3000" dirty="0" err="1"/>
              <a:t>su</a:t>
            </a:r>
            <a:r>
              <a:rPr lang="en-US" sz="3000" dirty="0"/>
              <a:t> </a:t>
            </a:r>
            <a:r>
              <a:rPr lang="en-US" sz="3000" dirty="0" err="1"/>
              <a:t>pareja</a:t>
            </a:r>
            <a:r>
              <a:rPr lang="en-US" sz="3000" dirty="0"/>
              <a:t>.</a:t>
            </a:r>
          </a:p>
          <a:p>
            <a:pPr marL="857250" lvl="3" indent="0">
              <a:buNone/>
            </a:pPr>
            <a:r>
              <a:rPr lang="en-US" sz="2400" dirty="0"/>
              <a:t>		</a:t>
            </a:r>
            <a:r>
              <a:rPr lang="en-US" sz="2800" dirty="0"/>
              <a:t>I</a:t>
            </a:r>
            <a:r>
              <a:rPr lang="es-MX" sz="2800" dirty="0" err="1"/>
              <a:t>nsultos</a:t>
            </a:r>
            <a:r>
              <a:rPr lang="es-MX" sz="2800" dirty="0"/>
              <a:t>, malas palabras, criticas constantes, 		bajadas, celos excesivos, aislamiento de 		     		familia y amigas</a:t>
            </a:r>
            <a:endParaRPr lang="en-US" sz="2800" dirty="0"/>
          </a:p>
          <a:p>
            <a:pPr marL="1314450" lvl="3" indent="-457200">
              <a:buFont typeface="Arial"/>
              <a:buChar char="•"/>
            </a:pPr>
            <a:endParaRPr lang="en-US" sz="2400" dirty="0"/>
          </a:p>
          <a:p>
            <a:pPr marL="857250" lvl="3" indent="0" algn="r">
              <a:buNone/>
            </a:pPr>
            <a:endParaRPr lang="en-US" sz="1400" dirty="0"/>
          </a:p>
          <a:p>
            <a:pPr marL="857250" lvl="2" indent="-4572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291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Económico</a:t>
            </a:r>
            <a:r>
              <a:rPr lang="en-US" sz="3200" dirty="0"/>
              <a:t> </a:t>
            </a:r>
          </a:p>
          <a:p>
            <a:pPr marL="742950" lvl="2" indent="-342900"/>
            <a:r>
              <a:rPr lang="en-US" sz="2800" dirty="0"/>
              <a:t>No </a:t>
            </a:r>
            <a:r>
              <a:rPr lang="en-US" sz="2800" dirty="0" err="1"/>
              <a:t>dejar</a:t>
            </a:r>
            <a:r>
              <a:rPr lang="en-US" sz="2800" dirty="0"/>
              <a:t> </a:t>
            </a:r>
            <a:r>
              <a:rPr lang="en-US" sz="2800" dirty="0" err="1"/>
              <a:t>participación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las </a:t>
            </a:r>
            <a:r>
              <a:rPr lang="en-US" sz="2800" dirty="0" err="1"/>
              <a:t>decisiones</a:t>
            </a:r>
            <a:r>
              <a:rPr lang="en-US" sz="2800" dirty="0"/>
              <a:t> </a:t>
            </a:r>
            <a:r>
              <a:rPr lang="en-US" sz="2800" dirty="0" err="1"/>
              <a:t>financieras</a:t>
            </a:r>
            <a:r>
              <a:rPr lang="en-US" sz="2800" dirty="0"/>
              <a:t>. El </a:t>
            </a:r>
            <a:r>
              <a:rPr lang="en-US" sz="2800" dirty="0" err="1"/>
              <a:t>abusador</a:t>
            </a:r>
            <a:r>
              <a:rPr lang="en-US" sz="2800" dirty="0"/>
              <a:t> </a:t>
            </a:r>
            <a:r>
              <a:rPr lang="en-US" sz="2800" dirty="0" err="1"/>
              <a:t>hace</a:t>
            </a:r>
            <a:r>
              <a:rPr lang="en-US" sz="2800" dirty="0"/>
              <a:t> </a:t>
            </a:r>
            <a:r>
              <a:rPr lang="en-US" sz="2800" dirty="0" err="1"/>
              <a:t>todas</a:t>
            </a:r>
            <a:r>
              <a:rPr lang="en-US" sz="2800" dirty="0"/>
              <a:t> las </a:t>
            </a:r>
            <a:r>
              <a:rPr lang="en-US" sz="2800" dirty="0" err="1"/>
              <a:t>decisiones</a:t>
            </a:r>
            <a:r>
              <a:rPr lang="en-US" sz="2800" dirty="0"/>
              <a:t>. </a:t>
            </a:r>
          </a:p>
          <a:p>
            <a:pPr marL="742950" lvl="2" indent="-342900"/>
            <a:r>
              <a:rPr lang="en-US" sz="2800" dirty="0"/>
              <a:t>No </a:t>
            </a:r>
            <a:r>
              <a:rPr lang="en-US" sz="2800" dirty="0" err="1"/>
              <a:t>dar</a:t>
            </a:r>
            <a:r>
              <a:rPr lang="en-US" sz="2800" dirty="0"/>
              <a:t> o </a:t>
            </a:r>
            <a:r>
              <a:rPr lang="en-US" sz="2800" dirty="0" err="1"/>
              <a:t>compartir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recursos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efectivo</a:t>
            </a:r>
            <a:r>
              <a:rPr lang="en-US" sz="2800" dirty="0"/>
              <a:t> o </a:t>
            </a:r>
            <a:r>
              <a:rPr lang="en-US" sz="2800" dirty="0" err="1"/>
              <a:t>tarjetas</a:t>
            </a:r>
            <a:r>
              <a:rPr lang="en-US" sz="2800" dirty="0"/>
              <a:t> de </a:t>
            </a:r>
            <a:r>
              <a:rPr lang="en-US" sz="2800" dirty="0" err="1"/>
              <a:t>crédito</a:t>
            </a:r>
            <a:r>
              <a:rPr lang="en-US" sz="2800" dirty="0"/>
              <a:t>.</a:t>
            </a:r>
          </a:p>
          <a:p>
            <a:pPr marL="742950" lvl="2" indent="-342900"/>
            <a:r>
              <a:rPr lang="en-US" sz="2800" dirty="0"/>
              <a:t>No </a:t>
            </a:r>
            <a:r>
              <a:rPr lang="en-US" sz="2800" dirty="0" err="1"/>
              <a:t>dar</a:t>
            </a:r>
            <a:r>
              <a:rPr lang="en-US" sz="2800" dirty="0"/>
              <a:t> o </a:t>
            </a:r>
            <a:r>
              <a:rPr lang="en-US" sz="2800" dirty="0" err="1"/>
              <a:t>compartir</a:t>
            </a:r>
            <a:r>
              <a:rPr lang="en-US" sz="2800" dirty="0"/>
              <a:t> comida, </a:t>
            </a:r>
            <a:r>
              <a:rPr lang="en-US" sz="2800" dirty="0" err="1"/>
              <a:t>ropa</a:t>
            </a:r>
            <a:r>
              <a:rPr lang="en-US" sz="2800" dirty="0"/>
              <a:t>, casa, </a:t>
            </a:r>
            <a:r>
              <a:rPr lang="en-US" sz="2800" dirty="0" err="1"/>
              <a:t>medicamentos</a:t>
            </a:r>
            <a:r>
              <a:rPr lang="en-US" sz="2800" dirty="0"/>
              <a:t>…</a:t>
            </a:r>
          </a:p>
          <a:p>
            <a:pPr marL="742950" lvl="2" indent="-342900"/>
            <a:r>
              <a:rPr lang="en-US" sz="2800" dirty="0" err="1"/>
              <a:t>Prevenir</a:t>
            </a:r>
            <a:r>
              <a:rPr lang="en-US" sz="2800" dirty="0"/>
              <a:t> que </a:t>
            </a:r>
            <a:r>
              <a:rPr lang="en-US" sz="2800" dirty="0" err="1"/>
              <a:t>trabaje</a:t>
            </a:r>
            <a:r>
              <a:rPr lang="en-US" sz="2800" dirty="0"/>
              <a:t>, </a:t>
            </a:r>
            <a:r>
              <a:rPr lang="en-US" sz="2800" dirty="0" err="1"/>
              <a:t>estudie</a:t>
            </a:r>
            <a:r>
              <a:rPr lang="en-US" sz="28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46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12800" dirty="0" err="1">
                <a:solidFill>
                  <a:srgbClr val="C00000"/>
                </a:solidFill>
              </a:rPr>
              <a:t>Abuso</a:t>
            </a:r>
            <a:r>
              <a:rPr lang="en-US" sz="12800" dirty="0">
                <a:solidFill>
                  <a:srgbClr val="C00000"/>
                </a:solidFill>
              </a:rPr>
              <a:t> </a:t>
            </a:r>
            <a:r>
              <a:rPr lang="en-US" sz="12800" dirty="0" err="1">
                <a:solidFill>
                  <a:srgbClr val="C00000"/>
                </a:solidFill>
              </a:rPr>
              <a:t>por</a:t>
            </a:r>
            <a:r>
              <a:rPr lang="en-US" sz="12800" dirty="0">
                <a:solidFill>
                  <a:srgbClr val="C00000"/>
                </a:solidFill>
              </a:rPr>
              <a:t> </a:t>
            </a:r>
            <a:r>
              <a:rPr lang="en-US" sz="12800" dirty="0" err="1">
                <a:solidFill>
                  <a:srgbClr val="C00000"/>
                </a:solidFill>
              </a:rPr>
              <a:t>violación</a:t>
            </a:r>
            <a:r>
              <a:rPr lang="en-US" sz="12800" dirty="0">
                <a:solidFill>
                  <a:srgbClr val="C00000"/>
                </a:solidFill>
              </a:rPr>
              <a:t>, </a:t>
            </a:r>
            <a:r>
              <a:rPr lang="en-US" sz="12800" dirty="0" err="1">
                <a:solidFill>
                  <a:srgbClr val="C00000"/>
                </a:solidFill>
              </a:rPr>
              <a:t>violencia</a:t>
            </a:r>
            <a:r>
              <a:rPr lang="en-US" sz="12800" dirty="0">
                <a:solidFill>
                  <a:srgbClr val="C00000"/>
                </a:solidFill>
              </a:rPr>
              <a:t> </a:t>
            </a:r>
            <a:r>
              <a:rPr lang="en-US" sz="12800" dirty="0" err="1">
                <a:solidFill>
                  <a:srgbClr val="C00000"/>
                </a:solidFill>
              </a:rPr>
              <a:t>física</a:t>
            </a:r>
            <a:r>
              <a:rPr lang="en-US" sz="12800" dirty="0">
                <a:solidFill>
                  <a:srgbClr val="C00000"/>
                </a:solidFill>
              </a:rPr>
              <a:t>, y/o </a:t>
            </a:r>
            <a:r>
              <a:rPr lang="en-US" sz="12800" dirty="0" err="1">
                <a:solidFill>
                  <a:srgbClr val="C00000"/>
                </a:solidFill>
              </a:rPr>
              <a:t>acecho</a:t>
            </a:r>
            <a:r>
              <a:rPr lang="en-US" sz="12800" dirty="0">
                <a:solidFill>
                  <a:srgbClr val="C00000"/>
                </a:solidFill>
              </a:rPr>
              <a:t> </a:t>
            </a:r>
            <a:r>
              <a:rPr lang="en-US" sz="12800" dirty="0" err="1">
                <a:solidFill>
                  <a:srgbClr val="C00000"/>
                </a:solidFill>
              </a:rPr>
              <a:t>por</a:t>
            </a:r>
            <a:r>
              <a:rPr lang="en-US" sz="12800" dirty="0">
                <a:solidFill>
                  <a:srgbClr val="C00000"/>
                </a:solidFill>
              </a:rPr>
              <a:t> la </a:t>
            </a:r>
            <a:r>
              <a:rPr lang="en-US" sz="12800" dirty="0" err="1">
                <a:solidFill>
                  <a:srgbClr val="C00000"/>
                </a:solidFill>
              </a:rPr>
              <a:t>pareja</a:t>
            </a:r>
            <a:r>
              <a:rPr lang="en-US" sz="12800" dirty="0">
                <a:solidFill>
                  <a:srgbClr val="C00000"/>
                </a:solidFill>
              </a:rPr>
              <a:t> – </a:t>
            </a:r>
            <a:r>
              <a:rPr lang="en-US" sz="12800" dirty="0" err="1">
                <a:solidFill>
                  <a:srgbClr val="C00000"/>
                </a:solidFill>
              </a:rPr>
              <a:t>Mujeres</a:t>
            </a:r>
            <a:r>
              <a:rPr lang="en-US" sz="12800" dirty="0">
                <a:solidFill>
                  <a:srgbClr val="C00000"/>
                </a:solidFill>
              </a:rPr>
              <a:t> </a:t>
            </a:r>
            <a:r>
              <a:rPr lang="en-US" sz="12800" dirty="0" err="1">
                <a:solidFill>
                  <a:srgbClr val="C00000"/>
                </a:solidFill>
              </a:rPr>
              <a:t>abusadas</a:t>
            </a:r>
            <a:endParaRPr lang="en-US" sz="12800" dirty="0">
              <a:solidFill>
                <a:srgbClr val="C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1600" dirty="0"/>
              <a:t>Multiracial: </a:t>
            </a:r>
            <a:r>
              <a:rPr lang="en-US" sz="11600" dirty="0">
                <a:solidFill>
                  <a:srgbClr val="C00000"/>
                </a:solidFill>
              </a:rPr>
              <a:t>53.8%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0.7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lvl="1">
              <a:buFont typeface="Arial"/>
              <a:buChar char="•"/>
            </a:pPr>
            <a:r>
              <a:rPr lang="en-US" sz="11600" dirty="0" err="1"/>
              <a:t>Indígenas</a:t>
            </a:r>
            <a:r>
              <a:rPr lang="en-US" sz="11600" dirty="0"/>
              <a:t> </a:t>
            </a:r>
            <a:r>
              <a:rPr lang="en-US" sz="11600" dirty="0" err="1"/>
              <a:t>Americanas</a:t>
            </a:r>
            <a:r>
              <a:rPr lang="en-US" sz="11600" dirty="0"/>
              <a:t>/Alaska: </a:t>
            </a:r>
            <a:r>
              <a:rPr lang="en-US" sz="11600" dirty="0">
                <a:solidFill>
                  <a:srgbClr val="C00000"/>
                </a:solidFill>
              </a:rPr>
              <a:t>46.0%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0.4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lvl="1">
              <a:buFont typeface="Arial"/>
              <a:buChar char="•"/>
            </a:pPr>
            <a:r>
              <a:rPr lang="en-US" sz="11600" dirty="0"/>
              <a:t>Afro Americanos: </a:t>
            </a:r>
            <a:r>
              <a:rPr lang="en-US" sz="11600" dirty="0">
                <a:solidFill>
                  <a:srgbClr val="C00000"/>
                </a:solidFill>
              </a:rPr>
              <a:t>43.7%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6.4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lvl="1">
              <a:buFont typeface="Arial"/>
              <a:buChar char="•"/>
            </a:pPr>
            <a:r>
              <a:rPr lang="en-US" sz="11600" dirty="0"/>
              <a:t>Hispanos: </a:t>
            </a:r>
            <a:r>
              <a:rPr lang="en-US" sz="11600" dirty="0">
                <a:solidFill>
                  <a:srgbClr val="C00000"/>
                </a:solidFill>
              </a:rPr>
              <a:t>37.1%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5.6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lvl="1">
              <a:buFont typeface="Arial"/>
              <a:buChar char="•"/>
            </a:pPr>
            <a:r>
              <a:rPr lang="en-US" sz="11600" dirty="0" err="1"/>
              <a:t>Blancos</a:t>
            </a:r>
            <a:r>
              <a:rPr lang="en-US" sz="11600" dirty="0"/>
              <a:t>: </a:t>
            </a:r>
            <a:r>
              <a:rPr lang="en-US" sz="11600" dirty="0">
                <a:solidFill>
                  <a:srgbClr val="C00000"/>
                </a:solidFill>
              </a:rPr>
              <a:t>34.6%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28.1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lvl="1">
              <a:buFont typeface="Arial"/>
              <a:buChar char="•"/>
            </a:pPr>
            <a:r>
              <a:rPr lang="en-US" sz="11600" dirty="0" err="1"/>
              <a:t>Asiaticos</a:t>
            </a:r>
            <a:r>
              <a:rPr lang="en-US" sz="11600" dirty="0"/>
              <a:t>/Islas </a:t>
            </a:r>
            <a:r>
              <a:rPr lang="en-US" sz="11600" dirty="0" err="1"/>
              <a:t>Pacíficas</a:t>
            </a:r>
            <a:r>
              <a:rPr lang="en-US" sz="11600" dirty="0"/>
              <a:t>: </a:t>
            </a:r>
            <a:r>
              <a:rPr lang="en-US" sz="11600" dirty="0">
                <a:solidFill>
                  <a:srgbClr val="C00000"/>
                </a:solidFill>
              </a:rPr>
              <a:t>19.6%</a:t>
            </a:r>
            <a:r>
              <a:rPr lang="en-US" sz="11600" dirty="0"/>
              <a:t>,</a:t>
            </a:r>
            <a:r>
              <a:rPr lang="en-US" sz="11600" dirty="0">
                <a:solidFill>
                  <a:srgbClr val="C00000"/>
                </a:solidFill>
              </a:rPr>
              <a:t> </a:t>
            </a:r>
            <a:r>
              <a:rPr lang="en-US" sz="11600" dirty="0"/>
              <a:t>o </a:t>
            </a:r>
            <a:r>
              <a:rPr lang="en-US" sz="11600" dirty="0">
                <a:solidFill>
                  <a:srgbClr val="C00000"/>
                </a:solidFill>
              </a:rPr>
              <a:t>1.1</a:t>
            </a:r>
            <a:r>
              <a:rPr lang="en-US" sz="11600" dirty="0"/>
              <a:t> </a:t>
            </a:r>
            <a:r>
              <a:rPr lang="en-US" sz="11600" dirty="0" err="1">
                <a:solidFill>
                  <a:srgbClr val="C00000"/>
                </a:solidFill>
              </a:rPr>
              <a:t>millones</a:t>
            </a:r>
            <a:r>
              <a:rPr lang="en-US" sz="11600" dirty="0"/>
              <a:t> </a:t>
            </a:r>
            <a:r>
              <a:rPr lang="en-US" sz="11600" dirty="0" err="1"/>
              <a:t>mujeres</a:t>
            </a:r>
            <a:endParaRPr lang="en-US" sz="116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 algn="r">
              <a:buNone/>
            </a:pPr>
            <a:endParaRPr lang="en-US" sz="5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6354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200" dirty="0" err="1"/>
              <a:t>Mujeres</a:t>
            </a:r>
            <a:r>
              <a:rPr lang="en-US" sz="3200" dirty="0"/>
              <a:t> y Hombres </a:t>
            </a:r>
          </a:p>
          <a:p>
            <a:pPr marL="742950" lvl="2" indent="-342900"/>
            <a:r>
              <a:rPr lang="en-US" sz="2800" dirty="0"/>
              <a:t>Ambos son </a:t>
            </a:r>
            <a:r>
              <a:rPr lang="en-US" sz="2800" dirty="0" err="1"/>
              <a:t>víctimas</a:t>
            </a:r>
            <a:r>
              <a:rPr lang="en-US" sz="2800" dirty="0"/>
              <a:t> de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r>
              <a:rPr lang="en-US" sz="2800" dirty="0"/>
              <a:t>.  </a:t>
            </a:r>
          </a:p>
          <a:p>
            <a:pPr lvl="1">
              <a:buFont typeface="Arial"/>
              <a:buChar char="•"/>
            </a:pPr>
            <a:r>
              <a:rPr lang="en-US" dirty="0" err="1"/>
              <a:t>Mujeres</a:t>
            </a:r>
            <a:r>
              <a:rPr lang="en-US" dirty="0"/>
              <a:t> son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comunmente</a:t>
            </a:r>
            <a:r>
              <a:rPr lang="en-US" dirty="0"/>
              <a:t> las </a:t>
            </a:r>
            <a:r>
              <a:rPr lang="en-US" dirty="0" err="1"/>
              <a:t>víctimas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. </a:t>
            </a:r>
          </a:p>
          <a:p>
            <a:pPr lvl="1">
              <a:buFont typeface="Arial"/>
              <a:buChar char="•"/>
            </a:pPr>
            <a:r>
              <a:rPr lang="en-US" dirty="0"/>
              <a:t>El CDC </a:t>
            </a:r>
            <a:r>
              <a:rPr lang="en-US" dirty="0" err="1"/>
              <a:t>reporta</a:t>
            </a:r>
            <a:r>
              <a:rPr lang="en-US" dirty="0"/>
              <a:t> que </a:t>
            </a:r>
            <a:r>
              <a:rPr lang="en-US" dirty="0" err="1"/>
              <a:t>en</a:t>
            </a:r>
            <a:r>
              <a:rPr lang="en-US" dirty="0"/>
              <a:t> un studio de 2010 que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víctimas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reportaron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abusadores</a:t>
            </a:r>
            <a:r>
              <a:rPr lang="en-US" dirty="0"/>
              <a:t> </a:t>
            </a:r>
            <a:r>
              <a:rPr lang="en-US" dirty="0" err="1"/>
              <a:t>eran</a:t>
            </a:r>
            <a:r>
              <a:rPr lang="en-US" dirty="0"/>
              <a:t> hombres.. 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 algn="r">
              <a:buNone/>
            </a:pPr>
            <a:endParaRPr lang="en-US" sz="1400" dirty="0"/>
          </a:p>
          <a:p>
            <a:pPr marL="457200" lvl="1" indent="0" algn="r">
              <a:buNone/>
            </a:pPr>
            <a:r>
              <a:rPr lang="en-US" sz="1400" dirty="0"/>
              <a:t>CDC-referenced</a:t>
            </a:r>
          </a:p>
          <a:p>
            <a:pPr marL="457200" lvl="1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0339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/>
              <a:t>Por </a:t>
            </a:r>
            <a:r>
              <a:rPr lang="en-US" dirty="0" err="1"/>
              <a:t>contraste</a:t>
            </a:r>
            <a:r>
              <a:rPr lang="en-US" dirty="0"/>
              <a:t> –– para </a:t>
            </a:r>
            <a:r>
              <a:rPr lang="en-US" dirty="0" err="1"/>
              <a:t>violación</a:t>
            </a:r>
            <a:r>
              <a:rPr lang="en-US" dirty="0"/>
              <a:t> y </a:t>
            </a:r>
            <a:r>
              <a:rPr lang="en-US" dirty="0" err="1"/>
              <a:t>experiencias</a:t>
            </a:r>
            <a:r>
              <a:rPr lang="en-US" dirty="0"/>
              <a:t> no queridas que no </a:t>
            </a:r>
            <a:r>
              <a:rPr lang="en-US" dirty="0" err="1"/>
              <a:t>incluyen</a:t>
            </a:r>
            <a:r>
              <a:rPr lang="en-US" dirty="0"/>
              <a:t> </a:t>
            </a:r>
            <a:r>
              <a:rPr lang="en-US" dirty="0" err="1"/>
              <a:t>contacto</a:t>
            </a:r>
            <a:r>
              <a:rPr lang="en-US" dirty="0"/>
              <a:t> sexual – hombres </a:t>
            </a:r>
            <a:r>
              <a:rPr lang="en-US" dirty="0" err="1"/>
              <a:t>reportan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abusadores</a:t>
            </a:r>
            <a:r>
              <a:rPr lang="en-US" dirty="0"/>
              <a:t> son </a:t>
            </a:r>
            <a:r>
              <a:rPr lang="en-US" dirty="0" err="1"/>
              <a:t>predominantemente</a:t>
            </a:r>
            <a:r>
              <a:rPr lang="en-US" dirty="0"/>
              <a:t> hombres.</a:t>
            </a:r>
          </a:p>
          <a:p>
            <a:pPr lvl="1">
              <a:buFont typeface="Arial"/>
              <a:buChar char="•"/>
            </a:pPr>
            <a:r>
              <a:rPr lang="en-US" dirty="0"/>
              <a:t>Para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formas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, las </a:t>
            </a:r>
            <a:r>
              <a:rPr lang="en-US" dirty="0" err="1"/>
              <a:t>víctimas</a:t>
            </a:r>
            <a:r>
              <a:rPr lang="en-US" dirty="0"/>
              <a:t> </a:t>
            </a:r>
            <a:r>
              <a:rPr lang="en-US" dirty="0" err="1"/>
              <a:t>masculinas</a:t>
            </a:r>
            <a:r>
              <a:rPr lang="en-US" dirty="0"/>
              <a:t> </a:t>
            </a:r>
            <a:r>
              <a:rPr lang="en-US" dirty="0" err="1"/>
              <a:t>reportan</a:t>
            </a:r>
            <a:r>
              <a:rPr lang="en-US" dirty="0"/>
              <a:t> que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abusadores</a:t>
            </a:r>
            <a:r>
              <a:rPr lang="en-US" dirty="0"/>
              <a:t> son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mujeres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 algn="r">
              <a:buNone/>
            </a:pPr>
            <a:endParaRPr lang="en-US" sz="1400" dirty="0"/>
          </a:p>
          <a:p>
            <a:pPr marL="457200" lvl="1" indent="0" algn="r">
              <a:buNone/>
            </a:pPr>
            <a:r>
              <a:rPr lang="en-US" sz="1400" dirty="0"/>
              <a:t>CDC-referenced</a:t>
            </a:r>
          </a:p>
          <a:p>
            <a:pPr marL="457200" lvl="1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834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Tipos</a:t>
            </a:r>
            <a:r>
              <a:rPr lang="en-US" dirty="0"/>
              <a:t> de </a:t>
            </a:r>
            <a:r>
              <a:rPr lang="en-US" dirty="0" err="1"/>
              <a:t>Abuso</a:t>
            </a:r>
            <a:r>
              <a:rPr lang="en-US" dirty="0"/>
              <a:t> y </a:t>
            </a:r>
            <a:r>
              <a:rPr lang="en-US" dirty="0" err="1"/>
              <a:t>Dimensiones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1">
              <a:buFont typeface="Wingdings" charset="2"/>
              <a:buChar char="§"/>
            </a:pPr>
            <a:r>
              <a:rPr lang="en-US" sz="6700" dirty="0"/>
              <a:t>Para </a:t>
            </a:r>
            <a:r>
              <a:rPr lang="en-US" sz="6700" b="1" dirty="0">
                <a:solidFill>
                  <a:srgbClr val="4F81BD"/>
                </a:solidFill>
              </a:rPr>
              <a:t>trauma </a:t>
            </a:r>
            <a:r>
              <a:rPr lang="en-US" sz="6700" dirty="0" err="1"/>
              <a:t>como</a:t>
            </a:r>
            <a:r>
              <a:rPr lang="en-US" sz="6700" dirty="0"/>
              <a:t> </a:t>
            </a:r>
            <a:r>
              <a:rPr lang="en-US" sz="6700" dirty="0" err="1"/>
              <a:t>consecuencia</a:t>
            </a:r>
            <a:r>
              <a:rPr lang="en-US" sz="6700" dirty="0"/>
              <a:t> de </a:t>
            </a:r>
            <a:r>
              <a:rPr lang="en-US" sz="6700" dirty="0" err="1"/>
              <a:t>violación</a:t>
            </a:r>
            <a:r>
              <a:rPr lang="en-US" sz="6700" dirty="0"/>
              <a:t> o </a:t>
            </a:r>
            <a:r>
              <a:rPr lang="en-US" sz="6700" dirty="0" err="1"/>
              <a:t>violencia</a:t>
            </a:r>
            <a:r>
              <a:rPr lang="en-US" sz="6700" dirty="0"/>
              <a:t> </a:t>
            </a:r>
            <a:r>
              <a:rPr lang="en-US" sz="6700" dirty="0" err="1"/>
              <a:t>física</a:t>
            </a:r>
            <a:r>
              <a:rPr lang="en-US" sz="6700" dirty="0"/>
              <a:t> o </a:t>
            </a:r>
            <a:r>
              <a:rPr lang="en-US" sz="6700" dirty="0" err="1"/>
              <a:t>acesco</a:t>
            </a:r>
            <a:r>
              <a:rPr lang="en-US" sz="6700" dirty="0"/>
              <a:t>, el CDC </a:t>
            </a:r>
            <a:r>
              <a:rPr lang="en-US" sz="6700" dirty="0" err="1"/>
              <a:t>encuentra</a:t>
            </a:r>
            <a:r>
              <a:rPr lang="en-US" sz="6700" dirty="0"/>
              <a:t> que:</a:t>
            </a:r>
          </a:p>
          <a:p>
            <a:pPr lvl="1">
              <a:buFont typeface="Arial"/>
              <a:buChar char="•"/>
            </a:pPr>
            <a:endParaRPr lang="en-US" sz="5900" dirty="0"/>
          </a:p>
          <a:p>
            <a:pPr lvl="2"/>
            <a:r>
              <a:rPr lang="en-US" sz="5900" dirty="0"/>
              <a:t>28.8% de </a:t>
            </a:r>
            <a:r>
              <a:rPr lang="en-US" sz="5900" dirty="0" err="1"/>
              <a:t>mujeres</a:t>
            </a:r>
            <a:r>
              <a:rPr lang="en-US" sz="5900" dirty="0"/>
              <a:t>, o </a:t>
            </a:r>
            <a:r>
              <a:rPr lang="en-US" sz="5900" dirty="0" err="1"/>
              <a:t>aproximadamente</a:t>
            </a:r>
            <a:r>
              <a:rPr lang="en-US" sz="5900" dirty="0"/>
              <a:t> 35.3 </a:t>
            </a:r>
            <a:r>
              <a:rPr lang="en-US" sz="5900" dirty="0" err="1"/>
              <a:t>millones</a:t>
            </a:r>
            <a:r>
              <a:rPr lang="en-US" sz="5900" dirty="0"/>
              <a:t>, son </a:t>
            </a:r>
            <a:r>
              <a:rPr lang="en-US" sz="5900" dirty="0" err="1"/>
              <a:t>víctimas</a:t>
            </a:r>
            <a:r>
              <a:rPr lang="en-US" sz="5900" dirty="0"/>
              <a:t>.</a:t>
            </a:r>
          </a:p>
          <a:p>
            <a:pPr marL="914400" lvl="2" indent="0">
              <a:buNone/>
            </a:pPr>
            <a:endParaRPr lang="en-US" sz="5900" dirty="0"/>
          </a:p>
          <a:p>
            <a:pPr lvl="2"/>
            <a:r>
              <a:rPr lang="en-US" sz="5900" dirty="0"/>
              <a:t>9.9% de hombres, o </a:t>
            </a:r>
            <a:r>
              <a:rPr lang="en-US" sz="5900" dirty="0" err="1"/>
              <a:t>aproximadamente</a:t>
            </a:r>
            <a:r>
              <a:rPr lang="en-US" sz="5900" dirty="0"/>
              <a:t> 11.2 </a:t>
            </a:r>
            <a:r>
              <a:rPr lang="en-US" sz="5900" dirty="0" err="1"/>
              <a:t>millones</a:t>
            </a:r>
            <a:r>
              <a:rPr lang="en-US" sz="5900" dirty="0"/>
              <a:t> son </a:t>
            </a:r>
            <a:r>
              <a:rPr lang="en-US" sz="5900" dirty="0" err="1"/>
              <a:t>víctimas</a:t>
            </a:r>
            <a:r>
              <a:rPr lang="en-US" sz="5900" dirty="0"/>
              <a:t>. </a:t>
            </a:r>
          </a:p>
          <a:p>
            <a:pPr marL="457200" lvl="1" indent="0">
              <a:buNone/>
            </a:pPr>
            <a:endParaRPr lang="en-US" sz="5900" dirty="0"/>
          </a:p>
          <a:p>
            <a:pPr marL="457200" lvl="1" indent="0" algn="r">
              <a:buNone/>
            </a:pPr>
            <a:r>
              <a:rPr lang="en-US" sz="2500" dirty="0"/>
              <a:t>CDC-referenced</a:t>
            </a:r>
          </a:p>
          <a:p>
            <a:pPr marL="457200" lvl="1" indent="0" algn="r">
              <a:buNone/>
            </a:pPr>
            <a:endParaRPr lang="en-US" sz="2500" dirty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13C0F2-E4A7-234C-B8C5-7DB82017C7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530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</a:t>
            </a:r>
            <a:r>
              <a:rPr lang="en-US" dirty="0" err="1">
                <a:solidFill>
                  <a:srgbClr val="C00000"/>
                </a:solidFill>
              </a:rPr>
              <a:t>Drogas</a:t>
            </a:r>
            <a:r>
              <a:rPr lang="en-US" dirty="0">
                <a:solidFill>
                  <a:srgbClr val="C00000"/>
                </a:solidFill>
              </a:rPr>
              <a:t>, alcohol, </a:t>
            </a:r>
            <a:r>
              <a:rPr lang="en-US" dirty="0" err="1">
                <a:solidFill>
                  <a:srgbClr val="C00000"/>
                </a:solidFill>
              </a:rPr>
              <a:t>estrés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enfermedad</a:t>
            </a:r>
            <a:r>
              <a:rPr lang="en-US" dirty="0">
                <a:solidFill>
                  <a:srgbClr val="C00000"/>
                </a:solidFill>
              </a:rPr>
              <a:t> mental,  </a:t>
            </a:r>
            <a:r>
              <a:rPr lang="en-US" dirty="0" err="1">
                <a:solidFill>
                  <a:srgbClr val="C00000"/>
                </a:solidFill>
              </a:rPr>
              <a:t>desempleo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niños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pobreza</a:t>
            </a:r>
            <a:r>
              <a:rPr lang="en-US" dirty="0">
                <a:solidFill>
                  <a:srgbClr val="C00000"/>
                </a:solidFill>
              </a:rPr>
              <a:t>, trauma de </a:t>
            </a:r>
            <a:r>
              <a:rPr lang="en-US" dirty="0" err="1">
                <a:solidFill>
                  <a:srgbClr val="C00000"/>
                </a:solidFill>
              </a:rPr>
              <a:t>niños</a:t>
            </a:r>
            <a:r>
              <a:rPr lang="en-US" dirty="0">
                <a:solidFill>
                  <a:srgbClr val="C00000"/>
                </a:solidFill>
              </a:rPr>
              <a:t>… </a:t>
            </a:r>
            <a:r>
              <a:rPr lang="en-US" dirty="0" err="1">
                <a:solidFill>
                  <a:srgbClr val="C00000"/>
                </a:solidFill>
              </a:rPr>
              <a:t>causan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violencia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doméstica</a:t>
            </a:r>
            <a:endParaRPr lang="en-US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se </a:t>
            </a:r>
            <a:r>
              <a:rPr lang="en-US" dirty="0" err="1"/>
              <a:t>trata</a:t>
            </a:r>
            <a:r>
              <a:rPr lang="en-US" dirty="0"/>
              <a:t> de </a:t>
            </a:r>
            <a:r>
              <a:rPr lang="en-US" dirty="0" err="1"/>
              <a:t>poder</a:t>
            </a:r>
            <a:r>
              <a:rPr lang="en-US" dirty="0"/>
              <a:t> y control. 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factores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agravar</a:t>
            </a:r>
            <a:r>
              <a:rPr lang="en-US" dirty="0"/>
              <a:t> VD, </a:t>
            </a:r>
            <a:r>
              <a:rPr lang="en-US" dirty="0" err="1"/>
              <a:t>pero</a:t>
            </a:r>
            <a:r>
              <a:rPr lang="en-US" dirty="0"/>
              <a:t> no la </a:t>
            </a:r>
            <a:r>
              <a:rPr lang="en-US" dirty="0" err="1"/>
              <a:t>causan</a:t>
            </a:r>
            <a:r>
              <a:rPr lang="en-US" dirty="0"/>
              <a:t>.</a:t>
            </a:r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Personas </a:t>
            </a:r>
            <a:r>
              <a:rPr lang="en-US" dirty="0" err="1"/>
              <a:t>bajo</a:t>
            </a:r>
            <a:r>
              <a:rPr lang="en-US" dirty="0"/>
              <a:t> la </a:t>
            </a:r>
            <a:r>
              <a:rPr lang="en-US" dirty="0" err="1"/>
              <a:t>influencia</a:t>
            </a:r>
            <a:r>
              <a:rPr lang="en-US" dirty="0"/>
              <a:t> de alcohol no </a:t>
            </a:r>
            <a:r>
              <a:rPr lang="en-US" dirty="0" err="1"/>
              <a:t>tienden</a:t>
            </a:r>
            <a:r>
              <a:rPr lang="en-US" dirty="0"/>
              <a:t> a </a:t>
            </a:r>
            <a:r>
              <a:rPr lang="en-US" dirty="0" err="1"/>
              <a:t>golpear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patrones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charset="2"/>
              <a:buChar char="v"/>
            </a:pPr>
            <a:endParaRPr lang="en-US" dirty="0"/>
          </a:p>
          <a:p>
            <a:pPr lvl="1"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6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</a:t>
            </a:r>
            <a:r>
              <a:rPr lang="en-US" dirty="0" err="1">
                <a:solidFill>
                  <a:srgbClr val="C00000"/>
                </a:solidFill>
              </a:rPr>
              <a:t>Abusadores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pierden</a:t>
            </a:r>
            <a:r>
              <a:rPr lang="en-US" dirty="0">
                <a:solidFill>
                  <a:srgbClr val="C00000"/>
                </a:solidFill>
              </a:rPr>
              <a:t> control.  No </a:t>
            </a:r>
            <a:r>
              <a:rPr lang="en-US" dirty="0" err="1">
                <a:solidFill>
                  <a:srgbClr val="C00000"/>
                </a:solidFill>
              </a:rPr>
              <a:t>pueden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controlarse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Los </a:t>
            </a:r>
            <a:r>
              <a:rPr lang="en-US" dirty="0" err="1"/>
              <a:t>abusadores</a:t>
            </a:r>
            <a:r>
              <a:rPr lang="en-US" dirty="0"/>
              <a:t> </a:t>
            </a:r>
            <a:r>
              <a:rPr lang="en-US" dirty="0" err="1"/>
              <a:t>deciden</a:t>
            </a:r>
            <a:r>
              <a:rPr lang="en-US" dirty="0"/>
              <a:t> </a:t>
            </a:r>
            <a:r>
              <a:rPr lang="en-US" dirty="0" err="1"/>
              <a:t>usar</a:t>
            </a:r>
            <a:r>
              <a:rPr lang="en-US" dirty="0"/>
              <a:t> </a:t>
            </a:r>
            <a:r>
              <a:rPr lang="en-US" dirty="0" err="1"/>
              <a:t>tácticas</a:t>
            </a:r>
            <a:r>
              <a:rPr lang="en-US" dirty="0"/>
              <a:t> para </a:t>
            </a:r>
            <a:r>
              <a:rPr lang="en-US" dirty="0" err="1"/>
              <a:t>controlar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parejas</a:t>
            </a:r>
            <a:r>
              <a:rPr lang="en-US" dirty="0"/>
              <a:t>.</a:t>
            </a:r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Los </a:t>
            </a:r>
            <a:r>
              <a:rPr lang="en-US" dirty="0" err="1"/>
              <a:t>abusadores</a:t>
            </a:r>
            <a:r>
              <a:rPr lang="en-US" dirty="0"/>
              <a:t> no se </a:t>
            </a:r>
            <a:r>
              <a:rPr lang="en-US" dirty="0" err="1"/>
              <a:t>cambiarán</a:t>
            </a:r>
            <a:r>
              <a:rPr lang="en-US" dirty="0"/>
              <a:t> hasta que </a:t>
            </a:r>
            <a:r>
              <a:rPr lang="en-US" dirty="0" err="1"/>
              <a:t>estén</a:t>
            </a:r>
            <a:r>
              <a:rPr lang="en-US" dirty="0"/>
              <a:t> </a:t>
            </a:r>
            <a:r>
              <a:rPr lang="en-US" dirty="0" err="1"/>
              <a:t>enfrentados</a:t>
            </a:r>
            <a:r>
              <a:rPr lang="en-US" dirty="0"/>
              <a:t> y </a:t>
            </a:r>
            <a:r>
              <a:rPr lang="en-US" dirty="0" err="1"/>
              <a:t>mantenidos</a:t>
            </a:r>
            <a:r>
              <a:rPr lang="en-US" dirty="0"/>
              <a:t> </a:t>
            </a:r>
            <a:r>
              <a:rPr lang="en-US" dirty="0" err="1"/>
              <a:t>responsables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. </a:t>
            </a:r>
          </a:p>
          <a:p>
            <a:pPr lvl="1">
              <a:buFont typeface="Wingdings" charset="2"/>
              <a:buChar char="v"/>
            </a:pPr>
            <a:endParaRPr lang="en-US" dirty="0"/>
          </a:p>
          <a:p>
            <a:pPr lvl="1"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443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</a:t>
            </a:r>
            <a:r>
              <a:rPr lang="en-US" dirty="0" err="1">
                <a:solidFill>
                  <a:srgbClr val="C00000"/>
                </a:solidFill>
              </a:rPr>
              <a:t>Violencia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Doméstica</a:t>
            </a:r>
            <a:r>
              <a:rPr lang="en-US" dirty="0">
                <a:solidFill>
                  <a:srgbClr val="C00000"/>
                </a:solidFill>
              </a:rPr>
              <a:t> solo </a:t>
            </a:r>
            <a:r>
              <a:rPr lang="en-US" dirty="0" err="1">
                <a:solidFill>
                  <a:srgbClr val="C00000"/>
                </a:solidFill>
              </a:rPr>
              <a:t>ocurre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grupos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bajos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ingresos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comunidades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minorías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VD se </a:t>
            </a:r>
            <a:r>
              <a:rPr lang="en-US" dirty="0" err="1"/>
              <a:t>encuentra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grupos</a:t>
            </a:r>
            <a:r>
              <a:rPr lang="en-US" dirty="0"/>
              <a:t> </a:t>
            </a:r>
            <a:r>
              <a:rPr lang="en-US" dirty="0" err="1"/>
              <a:t>sociales</a:t>
            </a:r>
            <a:r>
              <a:rPr lang="en-US" dirty="0"/>
              <a:t> y </a:t>
            </a:r>
            <a:r>
              <a:rPr lang="en-US" dirty="0" err="1"/>
              <a:t>económicos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3950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Las personas </a:t>
            </a:r>
            <a:r>
              <a:rPr lang="en-US" dirty="0" err="1">
                <a:solidFill>
                  <a:srgbClr val="C00000"/>
                </a:solidFill>
              </a:rPr>
              <a:t>abusadas</a:t>
            </a:r>
            <a:r>
              <a:rPr lang="en-US" dirty="0">
                <a:solidFill>
                  <a:srgbClr val="C00000"/>
                </a:solidFill>
              </a:rPr>
              <a:t> o </a:t>
            </a:r>
            <a:r>
              <a:rPr lang="en-US" dirty="0" err="1">
                <a:solidFill>
                  <a:srgbClr val="C00000"/>
                </a:solidFill>
              </a:rPr>
              <a:t>golpeadas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sus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parejas</a:t>
            </a:r>
            <a:r>
              <a:rPr lang="en-US" dirty="0">
                <a:solidFill>
                  <a:srgbClr val="C00000"/>
                </a:solidFill>
              </a:rPr>
              <a:t> son la causa del </a:t>
            </a:r>
            <a:r>
              <a:rPr lang="en-US" dirty="0" err="1">
                <a:solidFill>
                  <a:srgbClr val="C00000"/>
                </a:solidFill>
              </a:rPr>
              <a:t>abuso</a:t>
            </a:r>
            <a:r>
              <a:rPr lang="en-US" dirty="0">
                <a:solidFill>
                  <a:srgbClr val="C00000"/>
                </a:solidFill>
              </a:rPr>
              <a:t>.</a:t>
            </a:r>
            <a:endParaRPr lang="en-US" dirty="0">
              <a:solidFill>
                <a:srgbClr val="7030A0"/>
              </a:solidFill>
            </a:endParaRP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Las </a:t>
            </a:r>
            <a:r>
              <a:rPr lang="en-US" dirty="0" err="1"/>
              <a:t>víctimas</a:t>
            </a:r>
            <a:r>
              <a:rPr lang="en-US" dirty="0"/>
              <a:t> no </a:t>
            </a:r>
            <a:r>
              <a:rPr lang="en-US" dirty="0" err="1"/>
              <a:t>causan</a:t>
            </a:r>
            <a:r>
              <a:rPr lang="en-US" dirty="0"/>
              <a:t> el </a:t>
            </a:r>
            <a:r>
              <a:rPr lang="en-US" dirty="0" err="1"/>
              <a:t>abuso</a:t>
            </a:r>
            <a:r>
              <a:rPr lang="en-US" dirty="0"/>
              <a:t>.</a:t>
            </a:r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Los </a:t>
            </a:r>
            <a:r>
              <a:rPr lang="en-US" dirty="0" err="1"/>
              <a:t>abusadores</a:t>
            </a:r>
            <a:r>
              <a:rPr lang="en-US" dirty="0"/>
              <a:t> son </a:t>
            </a:r>
            <a:r>
              <a:rPr lang="en-US" dirty="0" err="1"/>
              <a:t>responsables</a:t>
            </a:r>
            <a:r>
              <a:rPr lang="en-US" dirty="0"/>
              <a:t> de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comportamiento</a:t>
            </a:r>
            <a:r>
              <a:rPr lang="en-US" dirty="0"/>
              <a:t>.</a:t>
            </a:r>
          </a:p>
          <a:p>
            <a:pPr lvl="1">
              <a:buFont typeface="Wingdings" charset="2"/>
              <a:buChar char="v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53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46100" y="342107"/>
            <a:ext cx="7899400" cy="1448593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Introductions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dirty="0" err="1"/>
              <a:t>Misión</a:t>
            </a:r>
            <a:endParaRPr lang="en-US" dirty="0"/>
          </a:p>
          <a:p>
            <a:pPr marL="0" indent="0" algn="ctr">
              <a:buNone/>
            </a:pPr>
            <a:r>
              <a:rPr lang="en-US" dirty="0" err="1">
                <a:solidFill>
                  <a:srgbClr val="00B050"/>
                </a:solidFill>
                <a:latin typeface="CAMPBELL"/>
              </a:rPr>
              <a:t>Conciencia</a:t>
            </a:r>
            <a:r>
              <a:rPr lang="en-US" dirty="0">
                <a:latin typeface="CAMPBELL"/>
              </a:rPr>
              <a:t>–</a:t>
            </a:r>
            <a:r>
              <a:rPr lang="en-US" dirty="0" err="1">
                <a:solidFill>
                  <a:srgbClr val="00B050"/>
                </a:solidFill>
                <a:latin typeface="CAMPBELL"/>
              </a:rPr>
              <a:t>Servicios</a:t>
            </a:r>
            <a:r>
              <a:rPr lang="en-US" dirty="0">
                <a:latin typeface="CAMPBELL"/>
              </a:rPr>
              <a:t>–</a:t>
            </a:r>
            <a:r>
              <a:rPr lang="en-US" dirty="0" err="1">
                <a:solidFill>
                  <a:srgbClr val="00B050"/>
                </a:solidFill>
                <a:latin typeface="CAMPBELL"/>
              </a:rPr>
              <a:t>Prevención</a:t>
            </a:r>
            <a:endParaRPr lang="en-US" dirty="0">
              <a:solidFill>
                <a:srgbClr val="00B050"/>
              </a:solidFill>
              <a:latin typeface="CAMPBELL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42107"/>
            <a:ext cx="9280649" cy="18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7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</a:t>
            </a:r>
            <a:r>
              <a:rPr lang="en-US" dirty="0" err="1">
                <a:solidFill>
                  <a:srgbClr val="C00000"/>
                </a:solidFill>
              </a:rPr>
              <a:t>Quedarse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callado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complacer</a:t>
            </a:r>
            <a:r>
              <a:rPr lang="en-US" dirty="0">
                <a:solidFill>
                  <a:srgbClr val="C00000"/>
                </a:solidFill>
              </a:rPr>
              <a:t> al </a:t>
            </a:r>
            <a:r>
              <a:rPr lang="en-US" dirty="0" err="1">
                <a:solidFill>
                  <a:srgbClr val="C00000"/>
                </a:solidFill>
              </a:rPr>
              <a:t>abusador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puede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controlar</a:t>
            </a:r>
            <a:r>
              <a:rPr lang="en-US" dirty="0">
                <a:solidFill>
                  <a:srgbClr val="C00000"/>
                </a:solidFill>
              </a:rPr>
              <a:t> la </a:t>
            </a:r>
            <a:r>
              <a:rPr lang="en-US" dirty="0" err="1">
                <a:solidFill>
                  <a:srgbClr val="C00000"/>
                </a:solidFill>
              </a:rPr>
              <a:t>conducta</a:t>
            </a:r>
            <a:r>
              <a:rPr lang="en-US" dirty="0">
                <a:solidFill>
                  <a:srgbClr val="C00000"/>
                </a:solidFill>
              </a:rPr>
              <a:t> del </a:t>
            </a:r>
            <a:r>
              <a:rPr lang="en-US" dirty="0" err="1">
                <a:solidFill>
                  <a:srgbClr val="C00000"/>
                </a:solidFill>
              </a:rPr>
              <a:t>abusador</a:t>
            </a:r>
            <a:r>
              <a:rPr lang="en-US" dirty="0">
                <a:solidFill>
                  <a:srgbClr val="C00000"/>
                </a:solidFill>
              </a:rPr>
              <a:t>. </a:t>
            </a: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El </a:t>
            </a:r>
            <a:r>
              <a:rPr lang="en-US" dirty="0" err="1"/>
              <a:t>silencio</a:t>
            </a:r>
            <a:r>
              <a:rPr lang="en-US" dirty="0"/>
              <a:t> </a:t>
            </a:r>
            <a:r>
              <a:rPr lang="en-US" dirty="0" err="1"/>
              <a:t>protege</a:t>
            </a:r>
            <a:r>
              <a:rPr lang="en-US" dirty="0"/>
              <a:t> al </a:t>
            </a:r>
            <a:r>
              <a:rPr lang="en-US" dirty="0" err="1"/>
              <a:t>abusador</a:t>
            </a:r>
            <a:r>
              <a:rPr lang="en-US" dirty="0"/>
              <a:t>.</a:t>
            </a:r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El </a:t>
            </a:r>
            <a:r>
              <a:rPr lang="en-US" dirty="0" err="1"/>
              <a:t>silencio</a:t>
            </a:r>
            <a:r>
              <a:rPr lang="en-US" dirty="0"/>
              <a:t> </a:t>
            </a:r>
            <a:r>
              <a:rPr lang="en-US" dirty="0" err="1"/>
              <a:t>mantiene</a:t>
            </a:r>
            <a:r>
              <a:rPr lang="en-US" dirty="0"/>
              <a:t> a la </a:t>
            </a:r>
            <a:r>
              <a:rPr lang="en-US" dirty="0" err="1"/>
              <a:t>víctima</a:t>
            </a:r>
            <a:r>
              <a:rPr lang="en-US" dirty="0"/>
              <a:t> </a:t>
            </a:r>
            <a:r>
              <a:rPr lang="en-US" dirty="0" err="1"/>
              <a:t>aislada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5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Mito: </a:t>
            </a:r>
            <a:r>
              <a:rPr lang="en-US" dirty="0" err="1">
                <a:solidFill>
                  <a:srgbClr val="C00000"/>
                </a:solidFill>
              </a:rPr>
              <a:t>Cuando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los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abusadores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piden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disculpas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 err="1">
                <a:solidFill>
                  <a:srgbClr val="C00000"/>
                </a:solidFill>
              </a:rPr>
              <a:t>piden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perdón</a:t>
            </a:r>
            <a:r>
              <a:rPr lang="en-US" dirty="0">
                <a:solidFill>
                  <a:srgbClr val="C00000"/>
                </a:solidFill>
              </a:rPr>
              <a:t>, o </a:t>
            </a:r>
            <a:r>
              <a:rPr lang="en-US" dirty="0" err="1">
                <a:solidFill>
                  <a:srgbClr val="C00000"/>
                </a:solidFill>
              </a:rPr>
              <a:t>prometen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cambiarse</a:t>
            </a:r>
            <a:r>
              <a:rPr lang="en-US" dirty="0">
                <a:solidFill>
                  <a:srgbClr val="C00000"/>
                </a:solidFill>
              </a:rPr>
              <a:t>, las </a:t>
            </a:r>
            <a:r>
              <a:rPr lang="en-US" dirty="0" err="1">
                <a:solidFill>
                  <a:srgbClr val="C00000"/>
                </a:solidFill>
              </a:rPr>
              <a:t>víctimas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deben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creerlos</a:t>
            </a:r>
            <a:r>
              <a:rPr lang="en-US" dirty="0">
                <a:solidFill>
                  <a:srgbClr val="C00000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Los </a:t>
            </a:r>
            <a:r>
              <a:rPr lang="en-US" dirty="0" err="1"/>
              <a:t>abusadores</a:t>
            </a:r>
            <a:r>
              <a:rPr lang="en-US" dirty="0"/>
              <a:t> </a:t>
            </a:r>
            <a:r>
              <a:rPr lang="en-US" dirty="0" err="1"/>
              <a:t>usan</a:t>
            </a:r>
            <a:r>
              <a:rPr lang="en-US" dirty="0"/>
              <a:t> “el </a:t>
            </a:r>
            <a:r>
              <a:rPr lang="en-US" dirty="0" err="1"/>
              <a:t>perdón</a:t>
            </a:r>
            <a:r>
              <a:rPr lang="en-US" dirty="0"/>
              <a:t> y el </a:t>
            </a:r>
            <a:r>
              <a:rPr lang="en-US" dirty="0" err="1"/>
              <a:t>cambio</a:t>
            </a:r>
            <a:r>
              <a:rPr lang="en-US" dirty="0"/>
              <a:t>” para </a:t>
            </a:r>
            <a:r>
              <a:rPr lang="en-US" dirty="0" err="1"/>
              <a:t>controlar</a:t>
            </a:r>
            <a:r>
              <a:rPr lang="en-US" dirty="0"/>
              <a:t> y </a:t>
            </a:r>
            <a:r>
              <a:rPr lang="en-US" dirty="0" err="1"/>
              <a:t>manipular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víctimas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78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Mito: Las </a:t>
            </a:r>
            <a:r>
              <a:rPr lang="en-US" dirty="0" err="1"/>
              <a:t>parroquias</a:t>
            </a:r>
            <a:r>
              <a:rPr lang="en-US" dirty="0"/>
              <a:t> no </a:t>
            </a:r>
            <a:r>
              <a:rPr lang="en-US" dirty="0" err="1"/>
              <a:t>experimentan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pPr>
              <a:buFont typeface="Wingdings" charset="2"/>
              <a:buChar char="²"/>
            </a:pPr>
            <a:endParaRPr lang="en-US" dirty="0"/>
          </a:p>
          <a:p>
            <a:pPr>
              <a:buFont typeface="Wingdings" charset="2"/>
              <a:buChar char="ü"/>
            </a:pPr>
            <a:r>
              <a:rPr lang="en-US" dirty="0" err="1"/>
              <a:t>Hecho</a:t>
            </a:r>
            <a:r>
              <a:rPr lang="en-US" dirty="0"/>
              <a:t>: </a:t>
            </a:r>
            <a:r>
              <a:rPr lang="en-US" dirty="0" err="1"/>
              <a:t>Ridículo</a:t>
            </a:r>
            <a:r>
              <a:rPr lang="en-US" dirty="0"/>
              <a:t>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393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Mitos</a:t>
            </a:r>
            <a:r>
              <a:rPr lang="en-US" dirty="0"/>
              <a:t> y </a:t>
            </a:r>
            <a:r>
              <a:rPr lang="en-US" dirty="0" err="1"/>
              <a:t>Hechos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3000" dirty="0">
                <a:solidFill>
                  <a:srgbClr val="C00000"/>
                </a:solidFill>
              </a:rPr>
              <a:t>Mito: Los </a:t>
            </a:r>
            <a:r>
              <a:rPr lang="en-US" sz="3000" dirty="0" err="1">
                <a:solidFill>
                  <a:srgbClr val="C00000"/>
                </a:solidFill>
              </a:rPr>
              <a:t>niños</a:t>
            </a:r>
            <a:r>
              <a:rPr lang="en-US" sz="3000" dirty="0">
                <a:solidFill>
                  <a:srgbClr val="C00000"/>
                </a:solidFill>
              </a:rPr>
              <a:t> no se </a:t>
            </a:r>
            <a:r>
              <a:rPr lang="en-US" sz="3000" dirty="0" err="1">
                <a:solidFill>
                  <a:srgbClr val="C00000"/>
                </a:solidFill>
              </a:rPr>
              <a:t>dan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cuenta</a:t>
            </a:r>
            <a:r>
              <a:rPr lang="en-US" sz="3000" dirty="0">
                <a:solidFill>
                  <a:srgbClr val="C00000"/>
                </a:solidFill>
              </a:rPr>
              <a:t> de la </a:t>
            </a:r>
            <a:r>
              <a:rPr lang="en-US" sz="3000" dirty="0" err="1">
                <a:solidFill>
                  <a:srgbClr val="C00000"/>
                </a:solidFill>
              </a:rPr>
              <a:t>violencia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doméstica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en</a:t>
            </a:r>
            <a:r>
              <a:rPr lang="en-US" sz="3000" dirty="0">
                <a:solidFill>
                  <a:srgbClr val="C00000"/>
                </a:solidFill>
              </a:rPr>
              <a:t> </a:t>
            </a:r>
            <a:r>
              <a:rPr lang="en-US" sz="3000" dirty="0" err="1">
                <a:solidFill>
                  <a:srgbClr val="C00000"/>
                </a:solidFill>
              </a:rPr>
              <a:t>sus</a:t>
            </a:r>
            <a:r>
              <a:rPr lang="en-US" sz="3000" dirty="0">
                <a:solidFill>
                  <a:srgbClr val="C00000"/>
                </a:solidFill>
              </a:rPr>
              <a:t> casas.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charset="2"/>
              <a:buChar char="ü"/>
            </a:pPr>
            <a:r>
              <a:rPr lang="en-US" sz="2800" dirty="0" err="1"/>
              <a:t>Hecho</a:t>
            </a:r>
            <a:r>
              <a:rPr lang="en-US" sz="2800" dirty="0"/>
              <a:t>: Los </a:t>
            </a:r>
            <a:r>
              <a:rPr lang="en-US" sz="2800" dirty="0" err="1"/>
              <a:t>niños</a:t>
            </a:r>
            <a:r>
              <a:rPr lang="en-US" sz="2800" dirty="0"/>
              <a:t> </a:t>
            </a:r>
            <a:r>
              <a:rPr lang="en-US" sz="2800" dirty="0" err="1"/>
              <a:t>frecuentemente</a:t>
            </a:r>
            <a:r>
              <a:rPr lang="en-US" sz="2800" dirty="0"/>
              <a:t> son </a:t>
            </a:r>
            <a:r>
              <a:rPr lang="en-US" sz="2800" dirty="0" err="1"/>
              <a:t>testigos</a:t>
            </a:r>
            <a:r>
              <a:rPr lang="en-US" sz="2800" dirty="0"/>
              <a:t> de la </a:t>
            </a:r>
            <a:r>
              <a:rPr lang="en-US" sz="2800" dirty="0" err="1"/>
              <a:t>mayoría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acontacimientos</a:t>
            </a:r>
            <a:r>
              <a:rPr lang="en-US" sz="2800" dirty="0"/>
              <a:t> de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sus</a:t>
            </a:r>
            <a:r>
              <a:rPr lang="en-US" sz="2800" dirty="0"/>
              <a:t> casas.</a:t>
            </a:r>
          </a:p>
          <a:p>
            <a:pPr>
              <a:buFont typeface="Wingdings" charset="2"/>
              <a:buChar char="ü"/>
            </a:pPr>
            <a:r>
              <a:rPr lang="en-US" sz="2800" dirty="0" err="1"/>
              <a:t>Hecho</a:t>
            </a:r>
            <a:r>
              <a:rPr lang="en-US" sz="2800" dirty="0"/>
              <a:t>: Se </a:t>
            </a:r>
            <a:r>
              <a:rPr lang="en-US" sz="2800" dirty="0" err="1"/>
              <a:t>calcula</a:t>
            </a:r>
            <a:r>
              <a:rPr lang="en-US" sz="2800" dirty="0"/>
              <a:t> que entre </a:t>
            </a:r>
            <a:r>
              <a:rPr lang="en-US" sz="2800" dirty="0">
                <a:solidFill>
                  <a:srgbClr val="C00000"/>
                </a:solidFill>
              </a:rPr>
              <a:t>15</a:t>
            </a:r>
            <a:r>
              <a:rPr lang="en-US" sz="2800" baseline="30000" dirty="0"/>
              <a:t>*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and </a:t>
            </a:r>
            <a:r>
              <a:rPr lang="en-US" sz="2800" dirty="0">
                <a:solidFill>
                  <a:srgbClr val="C00000"/>
                </a:solidFill>
              </a:rPr>
              <a:t>18</a:t>
            </a:r>
            <a:r>
              <a:rPr lang="en-US" sz="2800" baseline="30000" dirty="0"/>
              <a:t>**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00000"/>
                </a:solidFill>
              </a:rPr>
              <a:t>millones</a:t>
            </a:r>
            <a:r>
              <a:rPr lang="en-US" sz="2800" dirty="0"/>
              <a:t> de </a:t>
            </a:r>
            <a:r>
              <a:rPr lang="en-US" sz="2800" dirty="0" err="1"/>
              <a:t>niños</a:t>
            </a:r>
            <a:r>
              <a:rPr lang="en-US" sz="2800" dirty="0"/>
              <a:t> son </a:t>
            </a:r>
            <a:r>
              <a:rPr lang="en-US" sz="2800" dirty="0" err="1"/>
              <a:t>testigos</a:t>
            </a:r>
            <a:r>
              <a:rPr lang="en-US" sz="2800" dirty="0"/>
              <a:t> de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física</a:t>
            </a:r>
            <a:r>
              <a:rPr lang="en-US" sz="2800" dirty="0"/>
              <a:t> </a:t>
            </a:r>
            <a:r>
              <a:rPr lang="en-US" sz="2800" dirty="0" err="1"/>
              <a:t>severa</a:t>
            </a:r>
            <a:r>
              <a:rPr lang="en-US" sz="2800" dirty="0"/>
              <a:t> contra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mamás</a:t>
            </a:r>
            <a:r>
              <a:rPr lang="en-US" sz="2800" dirty="0"/>
              <a:t>.</a:t>
            </a:r>
            <a:endParaRPr lang="en-US" sz="1200" dirty="0"/>
          </a:p>
          <a:p>
            <a:pPr marL="0" indent="0">
              <a:buNone/>
            </a:pPr>
            <a:r>
              <a:rPr lang="en-US" sz="1200" baseline="30000" dirty="0"/>
              <a:t>*</a:t>
            </a:r>
            <a:r>
              <a:rPr lang="en-US" sz="1200" dirty="0"/>
              <a:t>Rene McDonald et al., “Estimating the Number of American Children Living in Partner-Violent Families,” </a:t>
            </a:r>
            <a:r>
              <a:rPr lang="en-US" sz="1200" i="1" dirty="0"/>
              <a:t>Journal of Family Psychology Vol. 20, No.1</a:t>
            </a:r>
            <a:r>
              <a:rPr lang="en-US" sz="1200" dirty="0"/>
              <a:t> (2006) 137–142. The estimate is based on 2001 United States census data.</a:t>
            </a:r>
            <a:r>
              <a:rPr lang="en-US" sz="1200" baseline="30000" dirty="0"/>
              <a:t>6</a:t>
            </a:r>
          </a:p>
          <a:p>
            <a:pPr marL="0" indent="0">
              <a:buNone/>
            </a:pPr>
            <a:r>
              <a:rPr lang="en-US" sz="1200" baseline="30000" dirty="0"/>
              <a:t>**</a:t>
            </a:r>
            <a:r>
              <a:rPr lang="en-US" sz="1200" dirty="0"/>
              <a:t>Healthy Relationships Curriculum Initiative Concept Phase” (2013) 49. See ACDVO website . The estimate is based on 2010 United States census data.</a:t>
            </a:r>
            <a:endParaRPr lang="en-US" sz="1200" baseline="30000" dirty="0"/>
          </a:p>
          <a:p>
            <a:pPr marL="0" indent="0">
              <a:buNone/>
            </a:pPr>
            <a:endParaRPr lang="en-US" sz="3000" dirty="0"/>
          </a:p>
          <a:p>
            <a:pPr marL="0" indent="0" algn="r">
              <a:buNone/>
            </a:pPr>
            <a:endParaRPr lang="en-US" sz="1200" dirty="0"/>
          </a:p>
          <a:p>
            <a:pPr marL="0" indent="0" algn="r">
              <a:buNone/>
            </a:pP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805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Aumento</a:t>
            </a:r>
            <a:r>
              <a:rPr lang="en-US" dirty="0"/>
              <a:t> de </a:t>
            </a:r>
            <a:r>
              <a:rPr lang="en-US" dirty="0" err="1"/>
              <a:t>Tensiones</a:t>
            </a:r>
            <a:r>
              <a:rPr lang="en-US" dirty="0"/>
              <a:t> </a:t>
            </a:r>
          </a:p>
          <a:p>
            <a:pPr>
              <a:buFont typeface="Wingdings" charset="2"/>
              <a:buChar char="§"/>
            </a:pPr>
            <a:r>
              <a:rPr lang="en-US" dirty="0" err="1"/>
              <a:t>Explosión</a:t>
            </a:r>
            <a:r>
              <a:rPr lang="en-US" dirty="0"/>
              <a:t> </a:t>
            </a:r>
          </a:p>
          <a:p>
            <a:pPr>
              <a:buFont typeface="Wingdings" charset="2"/>
              <a:buChar char="§"/>
            </a:pPr>
            <a:r>
              <a:rPr lang="en-US" dirty="0"/>
              <a:t>Luna de </a:t>
            </a:r>
            <a:r>
              <a:rPr lang="en-US"/>
              <a:t>Miel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01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68300"/>
            <a:ext cx="5702300" cy="612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12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Señales</a:t>
            </a:r>
            <a:r>
              <a:rPr lang="en-US" dirty="0"/>
              <a:t> y S</a:t>
            </a:r>
            <a:r>
              <a:rPr lang="es-MX" dirty="0" err="1"/>
              <a:t>íntomas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200" dirty="0" err="1"/>
              <a:t>Víctimas</a:t>
            </a:r>
            <a:endParaRPr lang="en-US" sz="3200" dirty="0"/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Aislamiento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</a:t>
            </a:r>
            <a:r>
              <a:rPr lang="en-US" dirty="0" err="1">
                <a:solidFill>
                  <a:srgbClr val="000000"/>
                </a:solidFill>
              </a:rPr>
              <a:t>familia</a:t>
            </a:r>
            <a:r>
              <a:rPr lang="en-US" dirty="0">
                <a:solidFill>
                  <a:srgbClr val="000000"/>
                </a:solidFill>
              </a:rPr>
              <a:t>, amigos, </a:t>
            </a:r>
            <a:r>
              <a:rPr lang="en-US" dirty="0" err="1">
                <a:solidFill>
                  <a:srgbClr val="000000"/>
                </a:solidFill>
              </a:rPr>
              <a:t>iglesia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Depresión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pasividad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ansiedad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pánico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drogas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Problemas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salud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moratones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desorden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comer o </a:t>
            </a:r>
            <a:r>
              <a:rPr lang="en-US" dirty="0" err="1">
                <a:solidFill>
                  <a:srgbClr val="000000"/>
                </a:solidFill>
              </a:rPr>
              <a:t>dormir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Excusas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para </a:t>
            </a:r>
            <a:r>
              <a:rPr lang="en-US" dirty="0" err="1">
                <a:solidFill>
                  <a:srgbClr val="000000"/>
                </a:solidFill>
              </a:rPr>
              <a:t>su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pareja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Negación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de la </a:t>
            </a:r>
            <a:r>
              <a:rPr lang="en-US" dirty="0" err="1">
                <a:solidFill>
                  <a:srgbClr val="000000"/>
                </a:solidFill>
              </a:rPr>
              <a:t>seridad</a:t>
            </a:r>
            <a:r>
              <a:rPr lang="en-US" dirty="0">
                <a:solidFill>
                  <a:srgbClr val="000000"/>
                </a:solidFill>
              </a:rPr>
              <a:t> de la </a:t>
            </a:r>
            <a:r>
              <a:rPr lang="en-US" dirty="0" err="1">
                <a:solidFill>
                  <a:srgbClr val="000000"/>
                </a:solidFill>
              </a:rPr>
              <a:t>situación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minimización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Retiro</a:t>
            </a:r>
            <a:r>
              <a:rPr lang="en-US" dirty="0">
                <a:solidFill>
                  <a:srgbClr val="C00000"/>
                </a:solidFill>
              </a:rPr>
              <a:t> de la </a:t>
            </a:r>
            <a:r>
              <a:rPr lang="en-US" dirty="0" err="1">
                <a:solidFill>
                  <a:srgbClr val="C00000"/>
                </a:solidFill>
              </a:rPr>
              <a:t>vida</a:t>
            </a:r>
            <a:endParaRPr lang="en-US" dirty="0">
              <a:solidFill>
                <a:srgbClr val="C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 err="1">
                <a:solidFill>
                  <a:srgbClr val="C00000"/>
                </a:solidFill>
              </a:rPr>
              <a:t>Cumplimiento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pobre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trabajo</a:t>
            </a: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endParaRPr lang="en-US" dirty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Font typeface="Arial"/>
              <a:buChar char="•"/>
              <a:defRPr/>
            </a:pPr>
            <a:r>
              <a:rPr lang="en-US" dirty="0"/>
              <a:t>Nota: </a:t>
            </a:r>
            <a:r>
              <a:rPr lang="en-US" dirty="0" err="1"/>
              <a:t>Estas</a:t>
            </a:r>
            <a:r>
              <a:rPr lang="en-US" dirty="0"/>
              <a:t> </a:t>
            </a:r>
            <a:r>
              <a:rPr lang="en-US" dirty="0" err="1"/>
              <a:t>síntomas</a:t>
            </a:r>
            <a:r>
              <a:rPr lang="en-US" dirty="0"/>
              <a:t> </a:t>
            </a:r>
            <a:r>
              <a:rPr lang="en-US" dirty="0" err="1"/>
              <a:t>pueden</a:t>
            </a:r>
            <a:r>
              <a:rPr lang="en-US" dirty="0"/>
              <a:t>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causas</a:t>
            </a:r>
            <a:r>
              <a:rPr lang="en-US" dirty="0"/>
              <a:t>.</a:t>
            </a:r>
            <a:endParaRPr lang="en-US" dirty="0">
              <a:solidFill>
                <a:srgbClr val="000000"/>
              </a:solidFill>
            </a:endParaRPr>
          </a:p>
          <a:p>
            <a:pPr marL="857250" lvl="2" indent="-457200"/>
            <a:endParaRPr lang="en-US" dirty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847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Señales</a:t>
            </a:r>
            <a:r>
              <a:rPr lang="en-US" dirty="0"/>
              <a:t> y S</a:t>
            </a:r>
            <a:r>
              <a:rPr lang="es-MX" dirty="0" err="1"/>
              <a:t>íntomas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 lvl="1" indent="-457200">
              <a:buFont typeface="Wingdings" charset="2"/>
              <a:buChar char="§"/>
            </a:pPr>
            <a:r>
              <a:rPr lang="en-US" sz="3800" dirty="0" err="1"/>
              <a:t>Testigos</a:t>
            </a:r>
            <a:r>
              <a:rPr lang="en-US" sz="3800" dirty="0"/>
              <a:t> – Los </a:t>
            </a:r>
            <a:r>
              <a:rPr lang="en-US" sz="3800" dirty="0" err="1"/>
              <a:t>Niños</a:t>
            </a:r>
            <a:endParaRPr lang="en-US" sz="3800" dirty="0"/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Sufren</a:t>
            </a:r>
            <a:r>
              <a:rPr lang="en-US" sz="3300" dirty="0"/>
              <a:t> </a:t>
            </a:r>
            <a:r>
              <a:rPr lang="en-US" sz="3300" dirty="0" err="1"/>
              <a:t>miedo</a:t>
            </a:r>
            <a:r>
              <a:rPr lang="en-US" sz="3300" dirty="0"/>
              <a:t>, </a:t>
            </a:r>
            <a:r>
              <a:rPr lang="en-US" sz="3300" dirty="0" err="1"/>
              <a:t>ansiedad</a:t>
            </a:r>
            <a:r>
              <a:rPr lang="en-US" sz="3300" dirty="0"/>
              <a:t>, </a:t>
            </a:r>
            <a:r>
              <a:rPr lang="en-US" sz="3300" dirty="0" err="1"/>
              <a:t>depresión</a:t>
            </a:r>
            <a:endParaRPr lang="en-US" sz="3300" dirty="0"/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Crecen</a:t>
            </a:r>
            <a:r>
              <a:rPr lang="en-US" sz="3300" dirty="0"/>
              <a:t> o se </a:t>
            </a:r>
            <a:r>
              <a:rPr lang="en-US" sz="3300" dirty="0" err="1"/>
              <a:t>desarrollan</a:t>
            </a:r>
            <a:r>
              <a:rPr lang="en-US" sz="3300" dirty="0"/>
              <a:t> </a:t>
            </a:r>
            <a:r>
              <a:rPr lang="en-US" sz="3300" dirty="0" err="1"/>
              <a:t>demasiado</a:t>
            </a:r>
            <a:r>
              <a:rPr lang="en-US" sz="3300" dirty="0"/>
              <a:t> lentamente</a:t>
            </a:r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Tienen</a:t>
            </a:r>
            <a:r>
              <a:rPr lang="en-US" sz="3300" dirty="0"/>
              <a:t> </a:t>
            </a:r>
            <a:r>
              <a:rPr lang="en-US" sz="3300" dirty="0" err="1"/>
              <a:t>dificultad</a:t>
            </a:r>
            <a:r>
              <a:rPr lang="en-US" sz="3300" dirty="0"/>
              <a:t> </a:t>
            </a:r>
            <a:r>
              <a:rPr lang="en-US" sz="3300" dirty="0" err="1"/>
              <a:t>en</a:t>
            </a:r>
            <a:r>
              <a:rPr lang="en-US" sz="3300" dirty="0"/>
              <a:t> la </a:t>
            </a:r>
            <a:r>
              <a:rPr lang="en-US" sz="3300" dirty="0" err="1"/>
              <a:t>escuela</a:t>
            </a:r>
            <a:endParaRPr lang="en-US" sz="3300" dirty="0"/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Tienen</a:t>
            </a:r>
            <a:r>
              <a:rPr lang="en-US" sz="3300" dirty="0"/>
              <a:t> el </a:t>
            </a:r>
            <a:r>
              <a:rPr lang="en-US" sz="3300" dirty="0" err="1"/>
              <a:t>síndromo</a:t>
            </a:r>
            <a:r>
              <a:rPr lang="en-US" sz="3300" dirty="0"/>
              <a:t> de </a:t>
            </a:r>
            <a:r>
              <a:rPr lang="en-US" sz="3300" dirty="0" err="1"/>
              <a:t>estrés</a:t>
            </a:r>
            <a:r>
              <a:rPr lang="en-US" sz="3300" dirty="0"/>
              <a:t> post </a:t>
            </a:r>
            <a:r>
              <a:rPr lang="en-US" sz="3300" dirty="0" err="1"/>
              <a:t>traumatico</a:t>
            </a:r>
            <a:r>
              <a:rPr lang="en-US" sz="3300" dirty="0"/>
              <a:t> (PTSD)</a:t>
            </a:r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Hyperactividad</a:t>
            </a:r>
            <a:r>
              <a:rPr lang="en-US" sz="3300" dirty="0"/>
              <a:t> </a:t>
            </a:r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 err="1"/>
              <a:t>Retiro</a:t>
            </a:r>
            <a:r>
              <a:rPr lang="en-US" sz="3300" dirty="0"/>
              <a:t> de la </a:t>
            </a:r>
            <a:r>
              <a:rPr lang="en-US" sz="3300" dirty="0" err="1"/>
              <a:t>vida</a:t>
            </a:r>
            <a:endParaRPr lang="en-US" sz="3300" dirty="0"/>
          </a:p>
          <a:p>
            <a:pPr lvl="1">
              <a:lnSpc>
                <a:spcPct val="115000"/>
              </a:lnSpc>
              <a:buFont typeface="Arial"/>
              <a:buChar char="•"/>
            </a:pPr>
            <a:r>
              <a:rPr lang="en-US" sz="3300" dirty="0"/>
              <a:t>Nota: </a:t>
            </a:r>
            <a:r>
              <a:rPr lang="en-US" sz="3300" dirty="0" err="1"/>
              <a:t>Estas</a:t>
            </a:r>
            <a:r>
              <a:rPr lang="en-US" sz="3300" dirty="0"/>
              <a:t> </a:t>
            </a:r>
            <a:r>
              <a:rPr lang="en-US" sz="3300" dirty="0" err="1"/>
              <a:t>síntomas</a:t>
            </a:r>
            <a:r>
              <a:rPr lang="en-US" sz="3300" dirty="0"/>
              <a:t> </a:t>
            </a:r>
            <a:r>
              <a:rPr lang="en-US" sz="3300" dirty="0" err="1"/>
              <a:t>pueden</a:t>
            </a:r>
            <a:r>
              <a:rPr lang="en-US" sz="3300" dirty="0"/>
              <a:t> </a:t>
            </a:r>
            <a:r>
              <a:rPr lang="en-US" sz="3300" dirty="0" err="1"/>
              <a:t>tener</a:t>
            </a:r>
            <a:r>
              <a:rPr lang="en-US" sz="3300" dirty="0"/>
              <a:t> </a:t>
            </a:r>
            <a:r>
              <a:rPr lang="en-US" sz="3300" dirty="0" err="1"/>
              <a:t>otras</a:t>
            </a:r>
            <a:r>
              <a:rPr lang="en-US" sz="3300" dirty="0"/>
              <a:t> </a:t>
            </a:r>
            <a:r>
              <a:rPr lang="en-US" sz="3300" dirty="0" err="1"/>
              <a:t>causas</a:t>
            </a:r>
            <a:r>
              <a:rPr lang="en-US" sz="3300" dirty="0"/>
              <a:t>. </a:t>
            </a:r>
          </a:p>
          <a:p>
            <a:pPr marL="857250" lvl="2" indent="-457200"/>
            <a:endParaRPr lang="en-US" dirty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1554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Qué</a:t>
            </a:r>
            <a:r>
              <a:rPr lang="en-US" dirty="0"/>
              <a:t> las </a:t>
            </a:r>
            <a:r>
              <a:rPr lang="en-US" dirty="0" err="1"/>
              <a:t>Víctimas</a:t>
            </a:r>
            <a:r>
              <a:rPr lang="en-US" dirty="0"/>
              <a:t> se </a:t>
            </a:r>
            <a:r>
              <a:rPr lang="en-US" dirty="0" err="1"/>
              <a:t>Quedan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No </a:t>
            </a:r>
            <a:r>
              <a:rPr lang="en-US" sz="3200" dirty="0" err="1">
                <a:solidFill>
                  <a:srgbClr val="C00000"/>
                </a:solidFill>
              </a:rPr>
              <a:t>saben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violencia</a:t>
            </a:r>
            <a:r>
              <a:rPr lang="en-US" sz="3200" dirty="0"/>
              <a:t> </a:t>
            </a:r>
            <a:r>
              <a:rPr lang="en-US" sz="3200" dirty="0" err="1"/>
              <a:t>doméstica</a:t>
            </a:r>
            <a:r>
              <a:rPr lang="en-US" sz="3200" dirty="0"/>
              <a:t>.</a:t>
            </a:r>
          </a:p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Creen</a:t>
            </a:r>
            <a:r>
              <a:rPr lang="en-US" sz="3200" dirty="0">
                <a:solidFill>
                  <a:srgbClr val="C00000"/>
                </a:solidFill>
              </a:rPr>
              <a:t> que el </a:t>
            </a:r>
            <a:r>
              <a:rPr lang="en-US" sz="3200" dirty="0" err="1">
                <a:solidFill>
                  <a:srgbClr val="C00000"/>
                </a:solidFill>
              </a:rPr>
              <a:t>abusador</a:t>
            </a:r>
            <a:r>
              <a:rPr lang="en-US" sz="3200" dirty="0">
                <a:solidFill>
                  <a:srgbClr val="C00000"/>
                </a:solidFill>
              </a:rPr>
              <a:t> se </a:t>
            </a:r>
            <a:r>
              <a:rPr lang="en-US" sz="3200" dirty="0" err="1">
                <a:solidFill>
                  <a:srgbClr val="C00000"/>
                </a:solidFill>
              </a:rPr>
              <a:t>cambiará</a:t>
            </a:r>
            <a:endParaRPr lang="en-US" sz="3200" dirty="0">
              <a:solidFill>
                <a:srgbClr val="C00000"/>
              </a:solidFill>
            </a:endParaRPr>
          </a:p>
          <a:p>
            <a:pPr marL="857250" lvl="2" indent="-457200">
              <a:buFont typeface="Wingdings" charset="2"/>
              <a:buChar char="§"/>
            </a:pPr>
            <a:r>
              <a:rPr lang="es-MX" sz="3200" dirty="0">
                <a:solidFill>
                  <a:srgbClr val="C00000"/>
                </a:solidFill>
              </a:rPr>
              <a:t>Niños</a:t>
            </a:r>
            <a:endParaRPr lang="en-US" sz="3200" dirty="0">
              <a:solidFill>
                <a:srgbClr val="C00000"/>
              </a:solidFill>
            </a:endParaRPr>
          </a:p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Dependencia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económica</a:t>
            </a:r>
            <a:endParaRPr lang="en-US" sz="3200" dirty="0"/>
          </a:p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Negación</a:t>
            </a:r>
            <a:endParaRPr lang="en-US" sz="3200" dirty="0">
              <a:solidFill>
                <a:srgbClr val="C00000"/>
              </a:solidFill>
            </a:endParaRPr>
          </a:p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Identidad</a:t>
            </a:r>
            <a:r>
              <a:rPr lang="en-US" sz="3200" dirty="0"/>
              <a:t> – </a:t>
            </a:r>
            <a:r>
              <a:rPr lang="en-US" sz="3200" dirty="0" err="1"/>
              <a:t>necesitan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pareja</a:t>
            </a:r>
            <a:endParaRPr lang="en-US" sz="3200" dirty="0"/>
          </a:p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Creencias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religiosas</a:t>
            </a:r>
            <a:endParaRPr lang="en-US" sz="3200" dirty="0"/>
          </a:p>
          <a:p>
            <a:pPr marL="857250" lvl="2" indent="-457200">
              <a:buFont typeface="Wingdings" charset="2"/>
              <a:buChar char="§"/>
            </a:pPr>
            <a:r>
              <a:rPr lang="es-MX" sz="3200" dirty="0">
                <a:solidFill>
                  <a:srgbClr val="C00000"/>
                </a:solidFill>
              </a:rPr>
              <a:t>Miedo</a:t>
            </a:r>
            <a:endParaRPr lang="en-US" sz="3200" dirty="0">
              <a:solidFill>
                <a:srgbClr val="C00000"/>
              </a:solidFill>
            </a:endParaRPr>
          </a:p>
          <a:p>
            <a:pPr marL="400050" lvl="2" indent="0" algn="r">
              <a:buNone/>
            </a:pPr>
            <a:endParaRPr lang="en-US" dirty="0"/>
          </a:p>
          <a:p>
            <a:pPr marL="742950" lvl="2" indent="-342900"/>
            <a:endParaRPr lang="en-US" dirty="0"/>
          </a:p>
          <a:p>
            <a:pPr marL="742950" lvl="2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22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85000" lnSpcReduction="20000"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500" dirty="0">
                <a:solidFill>
                  <a:srgbClr val="00B050"/>
                </a:solidFill>
              </a:rPr>
              <a:t>Se </a:t>
            </a:r>
            <a:r>
              <a:rPr lang="en-US" sz="3500" dirty="0" err="1">
                <a:solidFill>
                  <a:srgbClr val="00B050"/>
                </a:solidFill>
              </a:rPr>
              <a:t>encuentran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 err="1">
                <a:solidFill>
                  <a:srgbClr val="00B050"/>
                </a:solidFill>
              </a:rPr>
              <a:t>abusadores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 err="1">
                <a:solidFill>
                  <a:srgbClr val="00B050"/>
                </a:solidFill>
              </a:rPr>
              <a:t>en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 err="1">
                <a:solidFill>
                  <a:srgbClr val="00B050"/>
                </a:solidFill>
              </a:rPr>
              <a:t>todos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 err="1">
                <a:solidFill>
                  <a:srgbClr val="00B050"/>
                </a:solidFill>
              </a:rPr>
              <a:t>los</a:t>
            </a:r>
            <a:r>
              <a:rPr lang="en-US" sz="3500" dirty="0">
                <a:solidFill>
                  <a:srgbClr val="00B050"/>
                </a:solidFill>
              </a:rPr>
              <a:t> </a:t>
            </a:r>
            <a:r>
              <a:rPr lang="en-US" sz="3500" dirty="0" err="1">
                <a:solidFill>
                  <a:srgbClr val="00B050"/>
                </a:solidFill>
              </a:rPr>
              <a:t>grupos</a:t>
            </a:r>
            <a:endParaRPr lang="en-US" sz="3500" dirty="0">
              <a:solidFill>
                <a:srgbClr val="00B050"/>
              </a:solidFill>
            </a:endParaRP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Razas</a:t>
            </a:r>
            <a:endParaRPr lang="en-US" sz="3200" dirty="0"/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Orientación</a:t>
            </a:r>
            <a:r>
              <a:rPr lang="en-US" sz="3200" dirty="0"/>
              <a:t> sexual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Religiones</a:t>
            </a:r>
            <a:endParaRPr lang="en-US" sz="3200" dirty="0"/>
          </a:p>
          <a:p>
            <a:pPr marL="1200150" lvl="3" indent="-342900">
              <a:buFont typeface="Arial"/>
              <a:buChar char="•"/>
            </a:pPr>
            <a:r>
              <a:rPr lang="en-US" sz="3200" dirty="0"/>
              <a:t>Barrios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Grupos</a:t>
            </a:r>
            <a:r>
              <a:rPr lang="en-US" sz="3200" dirty="0"/>
              <a:t> </a:t>
            </a:r>
            <a:r>
              <a:rPr lang="en-US" sz="3200" dirty="0" err="1"/>
              <a:t>socioeconómicos</a:t>
            </a:r>
            <a:endParaRPr lang="en-US" sz="3200" dirty="0"/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Ethnicidades</a:t>
            </a:r>
            <a:endParaRPr lang="en-US" sz="3200" dirty="0"/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Niveles</a:t>
            </a:r>
            <a:r>
              <a:rPr lang="en-US" sz="3200" dirty="0"/>
              <a:t> </a:t>
            </a:r>
            <a:r>
              <a:rPr lang="en-US" sz="3200" dirty="0" err="1"/>
              <a:t>educationales</a:t>
            </a:r>
            <a:endParaRPr lang="en-US" sz="3200" dirty="0"/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Professiones</a:t>
            </a:r>
            <a:r>
              <a:rPr lang="en-US" sz="3200" dirty="0"/>
              <a:t> y </a:t>
            </a:r>
            <a:r>
              <a:rPr lang="en-US" sz="3200" dirty="0" err="1"/>
              <a:t>áreas</a:t>
            </a:r>
            <a:r>
              <a:rPr lang="en-US" sz="3200" dirty="0"/>
              <a:t> de </a:t>
            </a:r>
            <a:r>
              <a:rPr lang="en-US" sz="3200" dirty="0" err="1"/>
              <a:t>trabajo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Metas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Establecer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base </a:t>
            </a:r>
            <a:r>
              <a:rPr lang="en-US" dirty="0" err="1"/>
              <a:t>emocional</a:t>
            </a:r>
            <a:r>
              <a:rPr lang="en-US" dirty="0"/>
              <a:t> e </a:t>
            </a:r>
            <a:r>
              <a:rPr lang="en-US" dirty="0" err="1"/>
              <a:t>intelectual</a:t>
            </a:r>
            <a:r>
              <a:rPr lang="en-US" dirty="0"/>
              <a:t> para </a:t>
            </a:r>
            <a:r>
              <a:rPr lang="en-US" dirty="0" err="1"/>
              <a:t>entender</a:t>
            </a:r>
            <a:r>
              <a:rPr lang="en-US" dirty="0"/>
              <a:t> y </a:t>
            </a:r>
            <a:r>
              <a:rPr lang="en-US" dirty="0" err="1"/>
              <a:t>servir</a:t>
            </a:r>
            <a:r>
              <a:rPr lang="en-US" dirty="0"/>
              <a:t> a </a:t>
            </a:r>
            <a:r>
              <a:rPr lang="en-US" dirty="0" err="1"/>
              <a:t>víctimas</a:t>
            </a:r>
            <a:r>
              <a:rPr lang="en-US" dirty="0"/>
              <a:t> y </a:t>
            </a:r>
            <a:r>
              <a:rPr lang="en-US" dirty="0" err="1"/>
              <a:t>testigos</a:t>
            </a:r>
            <a:r>
              <a:rPr lang="en-US" dirty="0"/>
              <a:t> de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, y para </a:t>
            </a:r>
            <a:r>
              <a:rPr lang="en-US" dirty="0" err="1"/>
              <a:t>tratar</a:t>
            </a:r>
            <a:r>
              <a:rPr lang="en-US" dirty="0"/>
              <a:t> con </a:t>
            </a:r>
            <a:r>
              <a:rPr lang="en-US" dirty="0" err="1"/>
              <a:t>abusadores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Reconocer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que la </a:t>
            </a:r>
            <a:r>
              <a:rPr lang="en-US" dirty="0" err="1">
                <a:solidFill>
                  <a:srgbClr val="00B050"/>
                </a:solidFill>
              </a:rPr>
              <a:t>prevención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componente</a:t>
            </a:r>
            <a:r>
              <a:rPr lang="en-US" dirty="0"/>
              <a:t> </a:t>
            </a:r>
            <a:r>
              <a:rPr lang="en-US" dirty="0" err="1"/>
              <a:t>críticos</a:t>
            </a:r>
            <a:r>
              <a:rPr lang="en-US" dirty="0"/>
              <a:t> para un </a:t>
            </a:r>
            <a:r>
              <a:rPr lang="en-US" dirty="0" err="1"/>
              <a:t>ministerio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</a:t>
            </a:r>
            <a:r>
              <a:rPr lang="en-US" dirty="0" err="1"/>
              <a:t>dde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domestíca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Proveer</a:t>
            </a:r>
            <a:r>
              <a:rPr lang="en-US" dirty="0"/>
              <a:t> </a:t>
            </a:r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sólida</a:t>
            </a:r>
            <a:r>
              <a:rPr lang="en-US" dirty="0"/>
              <a:t>, </a:t>
            </a:r>
            <a:r>
              <a:rPr lang="en-US" dirty="0" err="1"/>
              <a:t>buenos</a:t>
            </a:r>
            <a:r>
              <a:rPr lang="en-US" dirty="0"/>
              <a:t> </a:t>
            </a:r>
            <a:r>
              <a:rPr lang="en-US" dirty="0" err="1"/>
              <a:t>materiales</a:t>
            </a:r>
            <a:r>
              <a:rPr lang="en-US" dirty="0"/>
              <a:t> de </a:t>
            </a:r>
            <a:r>
              <a:rPr lang="en-US" dirty="0" err="1"/>
              <a:t>referencia</a:t>
            </a:r>
            <a:r>
              <a:rPr lang="en-US" dirty="0"/>
              <a:t>,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útiles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7661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Abusadores</a:t>
            </a:r>
            <a:r>
              <a:rPr lang="en-US" sz="3200" dirty="0">
                <a:solidFill>
                  <a:srgbClr val="00B050"/>
                </a:solidFill>
              </a:rPr>
              <a:t> son </a:t>
            </a:r>
            <a:r>
              <a:rPr lang="en-US" sz="3200" dirty="0" err="1">
                <a:solidFill>
                  <a:srgbClr val="00B050"/>
                </a:solidFill>
              </a:rPr>
              <a:t>celosos</a:t>
            </a:r>
            <a:endParaRPr lang="en-US" sz="3200" dirty="0">
              <a:solidFill>
                <a:srgbClr val="00B050"/>
              </a:solidFill>
            </a:endParaRP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Abusadores</a:t>
            </a:r>
            <a:r>
              <a:rPr lang="en-US" sz="3200" dirty="0"/>
              <a:t> </a:t>
            </a:r>
            <a:r>
              <a:rPr lang="en-US" sz="3200" dirty="0" err="1"/>
              <a:t>alegan</a:t>
            </a:r>
            <a:r>
              <a:rPr lang="en-US" sz="3200" dirty="0"/>
              <a:t> que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celos</a:t>
            </a:r>
            <a:r>
              <a:rPr lang="en-US" sz="3200" dirty="0"/>
              <a:t> son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expresión</a:t>
            </a:r>
            <a:r>
              <a:rPr lang="en-US" sz="3200" dirty="0"/>
              <a:t> de </a:t>
            </a:r>
            <a:r>
              <a:rPr lang="en-US" sz="3200" dirty="0" err="1"/>
              <a:t>amor</a:t>
            </a:r>
            <a:r>
              <a:rPr lang="en-US" sz="3200" dirty="0"/>
              <a:t>.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/>
              <a:t>A menudo son </a:t>
            </a:r>
            <a:r>
              <a:rPr lang="en-US" sz="3200" dirty="0" err="1"/>
              <a:t>celosos</a:t>
            </a:r>
            <a:r>
              <a:rPr lang="en-US" sz="3200" dirty="0"/>
              <a:t> de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niños</a:t>
            </a:r>
            <a:r>
              <a:rPr lang="en-US" sz="3200" dirty="0"/>
              <a:t>, </a:t>
            </a:r>
            <a:r>
              <a:rPr lang="en-US" sz="3200" dirty="0" err="1"/>
              <a:t>familia</a:t>
            </a:r>
            <a:r>
              <a:rPr lang="en-US" sz="3200" dirty="0"/>
              <a:t> y amigos.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Muchas</a:t>
            </a:r>
            <a:r>
              <a:rPr lang="en-US" sz="3200" dirty="0"/>
              <a:t> </a:t>
            </a:r>
            <a:r>
              <a:rPr lang="en-US" sz="3200" dirty="0" err="1"/>
              <a:t>veces</a:t>
            </a:r>
            <a:r>
              <a:rPr lang="en-US" sz="3200" dirty="0"/>
              <a:t> </a:t>
            </a:r>
            <a:r>
              <a:rPr lang="en-US" sz="3200" dirty="0" err="1"/>
              <a:t>exigen</a:t>
            </a:r>
            <a:r>
              <a:rPr lang="en-US" sz="3200" dirty="0"/>
              <a:t> </a:t>
            </a:r>
            <a:r>
              <a:rPr lang="en-US" sz="3200" dirty="0" err="1"/>
              <a:t>reportes</a:t>
            </a:r>
            <a:r>
              <a:rPr lang="en-US" sz="3200" dirty="0"/>
              <a:t> </a:t>
            </a:r>
            <a:r>
              <a:rPr lang="en-US" sz="3200" dirty="0" err="1"/>
              <a:t>constantes</a:t>
            </a:r>
            <a:r>
              <a:rPr lang="en-US" sz="3200" dirty="0"/>
              <a:t> de </a:t>
            </a:r>
            <a:r>
              <a:rPr lang="en-US" sz="3200" dirty="0" err="1"/>
              <a:t>contactos</a:t>
            </a:r>
            <a:r>
              <a:rPr lang="en-US" sz="3200" dirty="0"/>
              <a:t>.</a:t>
            </a:r>
          </a:p>
          <a:p>
            <a:pPr marL="1200150" lvl="3" indent="-342900">
              <a:buFont typeface="Arial"/>
              <a:buChar char="•"/>
            </a:pPr>
            <a:endParaRPr lang="en-US" dirty="0"/>
          </a:p>
          <a:p>
            <a:pPr marL="40005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9017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Abusadores</a:t>
            </a:r>
            <a:r>
              <a:rPr lang="en-US" sz="3200" dirty="0">
                <a:solidFill>
                  <a:srgbClr val="00B050"/>
                </a:solidFill>
              </a:rPr>
              <a:t> – </a:t>
            </a:r>
            <a:r>
              <a:rPr lang="en-US" sz="3200" dirty="0" err="1">
                <a:solidFill>
                  <a:srgbClr val="00B050"/>
                </a:solidFill>
              </a:rPr>
              <a:t>Doble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Personalidad</a:t>
            </a:r>
            <a:endParaRPr lang="en-US" sz="3200" dirty="0">
              <a:solidFill>
                <a:srgbClr val="00B050"/>
              </a:solidFill>
            </a:endParaRPr>
          </a:p>
          <a:p>
            <a:pPr marL="400050" lvl="2" indent="0">
              <a:buNone/>
            </a:pPr>
            <a:endParaRPr lang="en-US" sz="3200" dirty="0">
              <a:solidFill>
                <a:srgbClr val="00B050"/>
              </a:solidFill>
            </a:endParaRP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Tienden</a:t>
            </a:r>
            <a:r>
              <a:rPr lang="en-US" sz="3200" dirty="0"/>
              <a:t> a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amables</a:t>
            </a:r>
            <a:r>
              <a:rPr lang="en-US" sz="3200" dirty="0"/>
              <a:t>.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Tienden</a:t>
            </a:r>
            <a:r>
              <a:rPr lang="en-US" sz="3200" dirty="0"/>
              <a:t> a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inteligentes</a:t>
            </a:r>
            <a:r>
              <a:rPr lang="en-US" sz="3200" dirty="0"/>
              <a:t>.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 err="1"/>
              <a:t>Saben</a:t>
            </a:r>
            <a:r>
              <a:rPr lang="en-US" sz="3200" dirty="0"/>
              <a:t> </a:t>
            </a:r>
            <a:r>
              <a:rPr lang="en-US" sz="3200" dirty="0" err="1"/>
              <a:t>esconder</a:t>
            </a:r>
            <a:r>
              <a:rPr lang="en-US" sz="3200" dirty="0"/>
              <a:t> </a:t>
            </a:r>
            <a:r>
              <a:rPr lang="en-US" sz="3200" dirty="0" err="1"/>
              <a:t>bien</a:t>
            </a:r>
            <a:r>
              <a:rPr lang="en-US" sz="3200" dirty="0"/>
              <a:t> el </a:t>
            </a:r>
            <a:r>
              <a:rPr lang="en-US" sz="3200" dirty="0" err="1"/>
              <a:t>abuso</a:t>
            </a:r>
            <a:r>
              <a:rPr lang="en-US" sz="3200" dirty="0"/>
              <a:t>.</a:t>
            </a:r>
          </a:p>
          <a:p>
            <a:pPr marL="1200150" lvl="3" indent="-342900">
              <a:buFont typeface="Arial"/>
              <a:buChar char="•"/>
            </a:pPr>
            <a:r>
              <a:rPr lang="en-US" sz="3200" dirty="0"/>
              <a:t>Son </a:t>
            </a:r>
            <a:r>
              <a:rPr lang="en-US" sz="3200" dirty="0" err="1"/>
              <a:t>destructivos</a:t>
            </a:r>
            <a:r>
              <a:rPr lang="en-US" sz="3200" dirty="0"/>
              <a:t>.</a:t>
            </a:r>
            <a:endParaRPr lang="en-US" dirty="0"/>
          </a:p>
          <a:p>
            <a:pPr marL="400050" lvl="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44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Abusadores</a:t>
            </a:r>
            <a:r>
              <a:rPr lang="en-US" sz="3200" dirty="0">
                <a:solidFill>
                  <a:srgbClr val="00B050"/>
                </a:solidFill>
              </a:rPr>
              <a:t> se </a:t>
            </a:r>
            <a:r>
              <a:rPr lang="en-US" sz="3200" dirty="0" err="1">
                <a:solidFill>
                  <a:srgbClr val="00B050"/>
                </a:solidFill>
              </a:rPr>
              <a:t>proponen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como</a:t>
            </a:r>
            <a:r>
              <a:rPr lang="en-US" sz="3200" dirty="0">
                <a:solidFill>
                  <a:srgbClr val="00B050"/>
                </a:solidFill>
              </a:rPr>
              <a:t> </a:t>
            </a:r>
            <a:r>
              <a:rPr lang="en-US" sz="3200" dirty="0" err="1">
                <a:solidFill>
                  <a:srgbClr val="00B050"/>
                </a:solidFill>
              </a:rPr>
              <a:t>víctimas</a:t>
            </a:r>
            <a:endParaRPr lang="en-US" sz="3200" dirty="0">
              <a:solidFill>
                <a:srgbClr val="00B050"/>
              </a:solidFill>
            </a:endParaRPr>
          </a:p>
          <a:p>
            <a:pPr marL="1771650" lvl="4" indent="-457200">
              <a:buFont typeface="Arial"/>
              <a:buChar char="•"/>
            </a:pPr>
            <a:r>
              <a:rPr lang="en-US" sz="3200" dirty="0"/>
              <a:t>“No </a:t>
            </a:r>
            <a:r>
              <a:rPr lang="en-US" sz="3200" dirty="0" err="1"/>
              <a:t>fui</a:t>
            </a:r>
            <a:r>
              <a:rPr lang="en-US" sz="3200" dirty="0"/>
              <a:t> </a:t>
            </a:r>
            <a:r>
              <a:rPr lang="en-US" sz="3200" dirty="0" err="1"/>
              <a:t>yo</a:t>
            </a:r>
            <a:r>
              <a:rPr lang="en-US" sz="3200" dirty="0"/>
              <a:t>”</a:t>
            </a:r>
          </a:p>
          <a:p>
            <a:pPr marL="1771650" lvl="4" indent="-457200">
              <a:buFont typeface="Arial"/>
              <a:buChar char="•"/>
            </a:pPr>
            <a:r>
              <a:rPr lang="en-US" sz="3200" dirty="0"/>
              <a:t>“</a:t>
            </a:r>
            <a:r>
              <a:rPr lang="en-US" sz="3200" dirty="0" err="1"/>
              <a:t>Quemaste</a:t>
            </a:r>
            <a:r>
              <a:rPr lang="en-US" sz="3200" dirty="0"/>
              <a:t> la comida”</a:t>
            </a:r>
          </a:p>
          <a:p>
            <a:pPr marL="1771650" lvl="4" indent="-457200">
              <a:buFont typeface="Arial"/>
              <a:buChar char="•"/>
            </a:pPr>
            <a:r>
              <a:rPr lang="en-US" sz="3200" dirty="0"/>
              <a:t>“Los </a:t>
            </a:r>
            <a:r>
              <a:rPr lang="en-US" sz="3200" dirty="0" err="1"/>
              <a:t>niños</a:t>
            </a:r>
            <a:r>
              <a:rPr lang="en-US" sz="3200" dirty="0"/>
              <a:t> </a:t>
            </a:r>
            <a:r>
              <a:rPr lang="en-US" sz="3200" dirty="0" err="1"/>
              <a:t>hacen</a:t>
            </a:r>
            <a:r>
              <a:rPr lang="en-US" sz="3200" dirty="0"/>
              <a:t> </a:t>
            </a:r>
            <a:r>
              <a:rPr lang="en-US" sz="3200" dirty="0" err="1"/>
              <a:t>demasiado</a:t>
            </a:r>
            <a:r>
              <a:rPr lang="en-US" sz="3200" dirty="0"/>
              <a:t> </a:t>
            </a:r>
            <a:r>
              <a:rPr lang="en-US" sz="3200" dirty="0" err="1"/>
              <a:t>ruido</a:t>
            </a:r>
            <a:r>
              <a:rPr lang="en-US" sz="3200" dirty="0"/>
              <a:t>”</a:t>
            </a:r>
          </a:p>
          <a:p>
            <a:pPr marL="1771650" lvl="4" indent="-457200">
              <a:buFont typeface="Arial"/>
              <a:buChar char="•"/>
            </a:pPr>
            <a:r>
              <a:rPr lang="en-US" sz="3200" dirty="0"/>
              <a:t> “El </a:t>
            </a:r>
            <a:r>
              <a:rPr lang="en-US" sz="3200" dirty="0" err="1"/>
              <a:t>te</a:t>
            </a:r>
            <a:r>
              <a:rPr lang="en-US" sz="3200" dirty="0"/>
              <a:t> </a:t>
            </a:r>
            <a:r>
              <a:rPr lang="en-US" sz="3200" dirty="0" err="1"/>
              <a:t>estaba</a:t>
            </a:r>
            <a:r>
              <a:rPr lang="en-US" sz="3200" dirty="0"/>
              <a:t> </a:t>
            </a:r>
            <a:r>
              <a:rPr lang="en-US" sz="3200" dirty="0" err="1"/>
              <a:t>mirando</a:t>
            </a:r>
            <a:r>
              <a:rPr lang="en-US" sz="3200" dirty="0"/>
              <a:t>”</a:t>
            </a:r>
          </a:p>
          <a:p>
            <a:pPr marL="742950" lvl="2" indent="-34290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223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Testimonios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57300" lvl="2" indent="-45720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Historia</a:t>
            </a:r>
            <a:r>
              <a:rPr lang="en-US" sz="3200" dirty="0">
                <a:solidFill>
                  <a:srgbClr val="00B050"/>
                </a:solidFill>
              </a:rPr>
              <a:t> de Nicci’s</a:t>
            </a:r>
            <a:r>
              <a:rPr lang="en-US" sz="3200" baseline="30000" dirty="0">
                <a:solidFill>
                  <a:srgbClr val="00B050"/>
                </a:solidFill>
              </a:rPr>
              <a:t>8</a:t>
            </a:r>
            <a:r>
              <a:rPr lang="en-US" sz="3200" dirty="0">
                <a:solidFill>
                  <a:srgbClr val="00B050"/>
                </a:solidFill>
              </a:rPr>
              <a:t>: La Violence entre </a:t>
            </a:r>
            <a:r>
              <a:rPr lang="en-US" sz="3200" dirty="0" err="1">
                <a:solidFill>
                  <a:srgbClr val="00B050"/>
                </a:solidFill>
              </a:rPr>
              <a:t>Novios</a:t>
            </a:r>
            <a:endParaRPr lang="en-US" sz="1400" dirty="0"/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 err="1"/>
              <a:t>Preguntas</a:t>
            </a:r>
            <a:r>
              <a:rPr lang="en-US" sz="2800" dirty="0"/>
              <a:t> para </a:t>
            </a:r>
            <a:r>
              <a:rPr lang="en-US" sz="2800" dirty="0" err="1"/>
              <a:t>considerar</a:t>
            </a:r>
            <a:r>
              <a:rPr lang="en-US" sz="2800" dirty="0"/>
              <a:t> </a:t>
            </a:r>
            <a:r>
              <a:rPr lang="en-US" sz="2800" dirty="0" err="1"/>
              <a:t>durante</a:t>
            </a:r>
            <a:r>
              <a:rPr lang="en-US" sz="2800" dirty="0"/>
              <a:t> el video:</a:t>
            </a:r>
          </a:p>
          <a:p>
            <a:pPr marL="1714500" lvl="3" indent="-457200">
              <a:buFont typeface="Arial"/>
              <a:buChar char="•"/>
            </a:pPr>
            <a:endParaRPr lang="en-US" sz="2800" dirty="0"/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impresiona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?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¿Hay </a:t>
            </a:r>
            <a:r>
              <a:rPr lang="en-US" sz="2800" dirty="0" err="1"/>
              <a:t>semejanzas</a:t>
            </a:r>
            <a:r>
              <a:rPr lang="en-US" sz="2800" dirty="0"/>
              <a:t> entre las </a:t>
            </a:r>
            <a:r>
              <a:rPr lang="en-US" sz="2800" dirty="0" err="1"/>
              <a:t>hisotrias</a:t>
            </a:r>
            <a:r>
              <a:rPr lang="en-US" sz="2800" dirty="0"/>
              <a:t> de </a:t>
            </a:r>
            <a:r>
              <a:rPr lang="en-US" sz="2800" dirty="0" err="1"/>
              <a:t>Nicci</a:t>
            </a:r>
            <a:r>
              <a:rPr lang="en-US" sz="2800" dirty="0"/>
              <a:t> y Leslie?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acción</a:t>
            </a:r>
            <a:r>
              <a:rPr lang="en-US" sz="2800" dirty="0"/>
              <a:t> </a:t>
            </a:r>
            <a:r>
              <a:rPr lang="en-US" sz="2800" dirty="0" err="1"/>
              <a:t>tomó</a:t>
            </a:r>
            <a:r>
              <a:rPr lang="en-US" sz="2800" dirty="0"/>
              <a:t> </a:t>
            </a:r>
            <a:r>
              <a:rPr lang="en-US" sz="2800" dirty="0" err="1"/>
              <a:t>Nicci</a:t>
            </a:r>
            <a:r>
              <a:rPr lang="en-US" sz="2800" dirty="0"/>
              <a:t>?</a:t>
            </a:r>
          </a:p>
          <a:p>
            <a:pPr marL="1257300" lvl="2" indent="-457200">
              <a:buFont typeface="Wingdings" charset="2"/>
              <a:buChar char="§"/>
            </a:pPr>
            <a:endParaRPr lang="en-US" sz="1400" dirty="0"/>
          </a:p>
          <a:p>
            <a:pPr marL="1257300" lvl="2" indent="-457200">
              <a:buFont typeface="Wingdings" charset="2"/>
              <a:buChar char="§"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11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Hisotria</a:t>
            </a:r>
            <a:r>
              <a:rPr lang="en-US" dirty="0"/>
              <a:t> de </a:t>
            </a:r>
            <a:r>
              <a:rPr lang="en-US" dirty="0" err="1"/>
              <a:t>Nicci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https://www.youtube.com/watch?v=oyjIEZY-Wyo&amp;t=2s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7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/>
              <a:t>Violencia</a:t>
            </a:r>
            <a:r>
              <a:rPr lang="en-US" sz="4400" dirty="0"/>
              <a:t> </a:t>
            </a:r>
            <a:r>
              <a:rPr lang="en-US" sz="4400" dirty="0" err="1"/>
              <a:t>en</a:t>
            </a:r>
            <a:r>
              <a:rPr lang="en-US" sz="4400" dirty="0"/>
              <a:t> el </a:t>
            </a:r>
            <a:r>
              <a:rPr lang="en-US" sz="4400" dirty="0" err="1"/>
              <a:t>Noviazgo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lvl="1" indent="-514350">
              <a:buFont typeface="Wingdings" charset="2"/>
              <a:buChar char="§"/>
            </a:pPr>
            <a:r>
              <a:rPr lang="en-US" sz="3200" dirty="0" err="1"/>
              <a:t>Trampas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Relación</a:t>
            </a:r>
            <a:r>
              <a:rPr lang="en-US" sz="3200" dirty="0"/>
              <a:t> No </a:t>
            </a:r>
            <a:r>
              <a:rPr lang="en-US" sz="3200" dirty="0" err="1"/>
              <a:t>Saludable</a:t>
            </a:r>
            <a:r>
              <a:rPr lang="en-US" sz="3200" dirty="0"/>
              <a:t>: 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“No </a:t>
            </a:r>
            <a:r>
              <a:rPr lang="en-US" sz="3200" dirty="0" err="1">
                <a:solidFill>
                  <a:srgbClr val="C00000"/>
                </a:solidFill>
              </a:rPr>
              <a:t>sabía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yo</a:t>
            </a:r>
            <a:r>
              <a:rPr lang="en-US" sz="3200" dirty="0">
                <a:solidFill>
                  <a:srgbClr val="C00000"/>
                </a:solidFill>
              </a:rPr>
              <a:t> que era </a:t>
            </a:r>
            <a:r>
              <a:rPr lang="en-US" sz="3200" dirty="0" err="1">
                <a:solidFill>
                  <a:srgbClr val="C00000"/>
                </a:solidFill>
              </a:rPr>
              <a:t>abuso</a:t>
            </a:r>
            <a:r>
              <a:rPr lang="en-US" sz="3200" dirty="0">
                <a:solidFill>
                  <a:srgbClr val="C00000"/>
                </a:solidFill>
              </a:rPr>
              <a:t>.”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 “</a:t>
            </a:r>
            <a:r>
              <a:rPr lang="en-US" sz="3200" dirty="0" err="1">
                <a:solidFill>
                  <a:srgbClr val="C00000"/>
                </a:solidFill>
              </a:rPr>
              <a:t>Pensé</a:t>
            </a:r>
            <a:r>
              <a:rPr lang="en-US" sz="3200" dirty="0">
                <a:solidFill>
                  <a:srgbClr val="C00000"/>
                </a:solidFill>
              </a:rPr>
              <a:t> que </a:t>
            </a:r>
            <a:r>
              <a:rPr lang="en-US" sz="3200" dirty="0" err="1">
                <a:solidFill>
                  <a:srgbClr val="C00000"/>
                </a:solidFill>
              </a:rPr>
              <a:t>yo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podía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arreglarlo</a:t>
            </a:r>
            <a:r>
              <a:rPr lang="en-US" sz="3200" dirty="0">
                <a:solidFill>
                  <a:srgbClr val="C00000"/>
                </a:solidFill>
              </a:rPr>
              <a:t>.” </a:t>
            </a:r>
          </a:p>
          <a:p>
            <a:pPr marL="914400" lvl="2" indent="-514350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 “</a:t>
            </a:r>
            <a:r>
              <a:rPr lang="en-US" sz="3200" dirty="0" err="1">
                <a:solidFill>
                  <a:srgbClr val="C00000"/>
                </a:solidFill>
              </a:rPr>
              <a:t>Yo</a:t>
            </a:r>
            <a:r>
              <a:rPr lang="en-US" sz="3200" dirty="0">
                <a:solidFill>
                  <a:srgbClr val="C00000"/>
                </a:solidFill>
              </a:rPr>
              <a:t> no </a:t>
            </a:r>
            <a:r>
              <a:rPr lang="en-US" sz="3200" dirty="0" err="1">
                <a:solidFill>
                  <a:srgbClr val="C00000"/>
                </a:solidFill>
              </a:rPr>
              <a:t>dije</a:t>
            </a:r>
            <a:r>
              <a:rPr lang="en-US" sz="3200" dirty="0">
                <a:solidFill>
                  <a:srgbClr val="C00000"/>
                </a:solidFill>
              </a:rPr>
              <a:t> nada a </a:t>
            </a:r>
            <a:r>
              <a:rPr lang="en-US" sz="3200" dirty="0" err="1">
                <a:solidFill>
                  <a:srgbClr val="C00000"/>
                </a:solidFill>
              </a:rPr>
              <a:t>nadie</a:t>
            </a:r>
            <a:r>
              <a:rPr lang="en-US" sz="3200" dirty="0">
                <a:solidFill>
                  <a:srgbClr val="C00000"/>
                </a:solidFill>
              </a:rPr>
              <a:t>.” </a:t>
            </a:r>
          </a:p>
          <a:p>
            <a:pPr marL="514350" lvl="1" indent="-514350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Reconocer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C00000"/>
                </a:solidFill>
              </a:rPr>
              <a:t>relaciones</a:t>
            </a:r>
            <a:r>
              <a:rPr lang="en-US" sz="3200" dirty="0">
                <a:solidFill>
                  <a:srgbClr val="C00000"/>
                </a:solidFill>
              </a:rPr>
              <a:t> no </a:t>
            </a:r>
            <a:r>
              <a:rPr lang="en-US" sz="3200" dirty="0" err="1">
                <a:solidFill>
                  <a:srgbClr val="C00000"/>
                </a:solidFill>
              </a:rPr>
              <a:t>saludables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y saber 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acción</a:t>
            </a:r>
            <a:r>
              <a:rPr lang="en-US" sz="3200" dirty="0"/>
              <a:t> </a:t>
            </a:r>
            <a:r>
              <a:rPr lang="en-US" sz="3200" dirty="0" err="1"/>
              <a:t>tomar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crítico</a:t>
            </a:r>
            <a:r>
              <a:rPr lang="en-US" sz="3200" dirty="0"/>
              <a:t>.. </a:t>
            </a:r>
          </a:p>
          <a:p>
            <a:pPr marL="0" lvl="1" indent="0">
              <a:buNone/>
            </a:pPr>
            <a:endParaRPr lang="en-US" sz="3200" dirty="0"/>
          </a:p>
          <a:p>
            <a:pPr marL="514350" lvl="1" indent="-514350">
              <a:buFont typeface="Wingdings" charset="2"/>
              <a:buChar char="§"/>
            </a:pPr>
            <a:endParaRPr lang="en-US" sz="3200" dirty="0"/>
          </a:p>
          <a:p>
            <a:pPr marL="514350" lvl="1" indent="-514350">
              <a:buFont typeface="Wingdings" charset="2"/>
              <a:buChar char="§"/>
            </a:pPr>
            <a:endParaRPr lang="en-US" sz="3200" dirty="0"/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endParaRPr lang="en-US" sz="3200" dirty="0"/>
          </a:p>
          <a:p>
            <a:pPr marL="400050" lvl="2" indent="0">
              <a:buNone/>
            </a:pPr>
            <a:endParaRPr lang="en-US" dirty="0"/>
          </a:p>
          <a:p>
            <a:pPr>
              <a:buFont typeface="Wingdings" charset="2"/>
              <a:buChar char="§"/>
            </a:pPr>
            <a:endParaRPr lang="en-US" dirty="0"/>
          </a:p>
          <a:p>
            <a:pPr marL="457200" lvl="1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3200" dirty="0"/>
          </a:p>
          <a:p>
            <a:pPr marL="400050" lvl="1" indent="0" algn="r">
              <a:buNone/>
            </a:pPr>
            <a:endParaRPr lang="en-US" sz="1500" dirty="0"/>
          </a:p>
          <a:p>
            <a:pPr marL="800100" lvl="2" indent="0" algn="r">
              <a:buNone/>
            </a:pPr>
            <a:endParaRPr lang="en-US" sz="1200" dirty="0"/>
          </a:p>
          <a:p>
            <a:pPr marL="800100" lvl="2" indent="0" algn="r">
              <a:buNone/>
            </a:pPr>
            <a:endParaRPr lang="en-US" sz="1200" dirty="0"/>
          </a:p>
          <a:p>
            <a:pPr marL="800100" lvl="2" indent="0" algn="r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32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500" dirty="0">
                <a:solidFill>
                  <a:srgbClr val="C00000"/>
                </a:solidFill>
              </a:rPr>
              <a:t>22.4% de</a:t>
            </a:r>
            <a:r>
              <a:rPr lang="en-US" sz="3500" dirty="0"/>
              <a:t> </a:t>
            </a:r>
            <a:r>
              <a:rPr lang="en-US" sz="3500" dirty="0" err="1">
                <a:solidFill>
                  <a:srgbClr val="C00000"/>
                </a:solidFill>
              </a:rPr>
              <a:t>mujeres</a:t>
            </a:r>
            <a:r>
              <a:rPr lang="en-US" sz="3500" dirty="0"/>
              <a:t> y </a:t>
            </a:r>
            <a:r>
              <a:rPr lang="en-US" sz="3500" dirty="0">
                <a:solidFill>
                  <a:srgbClr val="C00000"/>
                </a:solidFill>
              </a:rPr>
              <a:t>15.0% de hombres</a:t>
            </a:r>
            <a:r>
              <a:rPr lang="en-US" sz="3500" dirty="0"/>
              <a:t> primero </a:t>
            </a:r>
            <a:r>
              <a:rPr lang="en-US" sz="3500" dirty="0" err="1"/>
              <a:t>experimentaron</a:t>
            </a:r>
            <a:r>
              <a:rPr lang="en-US" sz="3500" dirty="0"/>
              <a:t> </a:t>
            </a:r>
            <a:r>
              <a:rPr lang="en-US" sz="3500" dirty="0" err="1"/>
              <a:t>alguna</a:t>
            </a:r>
            <a:r>
              <a:rPr lang="en-US" sz="3500" dirty="0"/>
              <a:t> forma de </a:t>
            </a:r>
            <a:r>
              <a:rPr lang="en-US" sz="3500" dirty="0" err="1"/>
              <a:t>violencia</a:t>
            </a:r>
            <a:r>
              <a:rPr lang="en-US" sz="3500" dirty="0"/>
              <a:t> entre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los</a:t>
            </a:r>
            <a:r>
              <a:rPr lang="en-US" sz="3500" dirty="0">
                <a:solidFill>
                  <a:srgbClr val="FF0000"/>
                </a:solidFill>
              </a:rPr>
              <a:t> </a:t>
            </a:r>
            <a:r>
              <a:rPr lang="en-US" sz="3500" dirty="0" err="1">
                <a:solidFill>
                  <a:srgbClr val="FF0000"/>
                </a:solidFill>
              </a:rPr>
              <a:t>años</a:t>
            </a:r>
            <a:r>
              <a:rPr lang="en-US" sz="3500" dirty="0">
                <a:solidFill>
                  <a:srgbClr val="FF0000"/>
                </a:solidFill>
              </a:rPr>
              <a:t> 11 y 17. </a:t>
            </a:r>
          </a:p>
          <a:p>
            <a:pPr lvl="1">
              <a:buFont typeface="Wingdings" charset="2"/>
              <a:buChar char="§"/>
            </a:pPr>
            <a:endParaRPr lang="en-US" sz="3500" dirty="0"/>
          </a:p>
          <a:p>
            <a:pPr marL="457200" lvl="1" indent="0">
              <a:buNone/>
            </a:pPr>
            <a:endParaRPr lang="en-US" sz="3500" dirty="0"/>
          </a:p>
          <a:p>
            <a:pPr lvl="1">
              <a:buFont typeface="Wingdings" charset="2"/>
              <a:buChar char="§"/>
            </a:pPr>
            <a:endParaRPr lang="en-US" sz="3500" dirty="0"/>
          </a:p>
          <a:p>
            <a:pPr marL="57150" indent="0" algn="r">
              <a:buNone/>
            </a:pPr>
            <a:r>
              <a:rPr lang="en-US" sz="1800" dirty="0"/>
              <a:t>“</a:t>
            </a:r>
            <a:r>
              <a:rPr lang="en-US" sz="1300" dirty="0"/>
              <a:t>National Intimate Partner and Sexual Violence Survey, 2010,” Centers for Disease Control and Prevention(CDC). The survey is comprised of </a:t>
            </a:r>
            <a:r>
              <a:rPr lang="en-US" sz="1300" dirty="0">
                <a:solidFill>
                  <a:srgbClr val="0070C0"/>
                </a:solidFill>
              </a:rPr>
              <a:t>16,507 completed interviews</a:t>
            </a:r>
            <a:r>
              <a:rPr lang="en-US" sz="1300" dirty="0"/>
              <a:t>, 9,086 women and 7,421 men</a:t>
            </a:r>
            <a:r>
              <a:rPr lang="en-US" sz="1300" baseline="30000" dirty="0"/>
              <a:t>5</a:t>
            </a:r>
            <a:r>
              <a:rPr lang="en-US" sz="1800" dirty="0"/>
              <a:t>.</a:t>
            </a:r>
          </a:p>
          <a:p>
            <a:pPr lvl="1">
              <a:buFont typeface="Wingdings" charset="2"/>
              <a:buChar char="§"/>
            </a:pPr>
            <a:endParaRPr lang="en-US" sz="3500" dirty="0"/>
          </a:p>
          <a:p>
            <a:pPr lvl="1">
              <a:buFont typeface="Wingdings" charset="2"/>
              <a:buChar char="§"/>
            </a:pPr>
            <a:endParaRPr lang="en-US" sz="3500" dirty="0"/>
          </a:p>
          <a:p>
            <a:pPr lvl="1">
              <a:buFont typeface="Wingdings" charset="2"/>
              <a:buChar char="§"/>
            </a:pPr>
            <a:endParaRPr lang="en-US" sz="3500" dirty="0"/>
          </a:p>
          <a:p>
            <a:pPr marL="800100" lvl="2" indent="0" algn="r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 algn="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401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/>
              <a:t>Signos</a:t>
            </a:r>
            <a:r>
              <a:rPr lang="en-US" sz="3200" dirty="0"/>
              <a:t> de </a:t>
            </a:r>
            <a:r>
              <a:rPr lang="en-US" sz="3200" dirty="0" err="1"/>
              <a:t>Advertencias</a:t>
            </a:r>
            <a:r>
              <a:rPr lang="en-US" sz="3200" dirty="0"/>
              <a:t> para </a:t>
            </a:r>
            <a:r>
              <a:rPr lang="en-US" sz="3200" dirty="0" err="1"/>
              <a:t>Víctimas</a:t>
            </a:r>
            <a:r>
              <a:rPr lang="en-US" sz="3200" dirty="0"/>
              <a:t>:</a:t>
            </a:r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Aislamiento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de la </a:t>
            </a:r>
            <a:r>
              <a:rPr lang="en-US" sz="2800" dirty="0" err="1"/>
              <a:t>familia</a:t>
            </a:r>
            <a:r>
              <a:rPr lang="en-US" sz="2800" dirty="0"/>
              <a:t> y amigos</a:t>
            </a:r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Pérdida</a:t>
            </a:r>
            <a:r>
              <a:rPr lang="en-US" sz="2800" dirty="0">
                <a:solidFill>
                  <a:srgbClr val="C00000"/>
                </a:solidFill>
              </a:rPr>
              <a:t> de </a:t>
            </a:r>
            <a:r>
              <a:rPr lang="en-US" sz="2800" dirty="0" err="1">
                <a:solidFill>
                  <a:srgbClr val="C00000"/>
                </a:solidFill>
              </a:rPr>
              <a:t>interés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actividades</a:t>
            </a:r>
            <a:r>
              <a:rPr lang="en-US" sz="2800" dirty="0"/>
              <a:t> y </a:t>
            </a:r>
            <a:r>
              <a:rPr lang="en-US" sz="2800" dirty="0" err="1"/>
              <a:t>diversiones</a:t>
            </a:r>
            <a:r>
              <a:rPr lang="en-US" sz="2800" dirty="0"/>
              <a:t> que antes </a:t>
            </a:r>
            <a:r>
              <a:rPr lang="en-US" sz="2800" dirty="0" err="1"/>
              <a:t>gustaron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Hacer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excusas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para la </a:t>
            </a:r>
            <a:r>
              <a:rPr lang="en-US" sz="2800" dirty="0" err="1"/>
              <a:t>conducta</a:t>
            </a:r>
            <a:r>
              <a:rPr lang="en-US" sz="2800" dirty="0"/>
              <a:t> del </a:t>
            </a:r>
            <a:r>
              <a:rPr lang="en-US" sz="2800" dirty="0" err="1"/>
              <a:t>novio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Cambios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patrones</a:t>
            </a:r>
            <a:r>
              <a:rPr lang="en-US" sz="2800" dirty="0"/>
              <a:t> de comer y </a:t>
            </a:r>
            <a:r>
              <a:rPr lang="en-US" sz="2800" dirty="0" err="1"/>
              <a:t>dormir</a:t>
            </a:r>
            <a:r>
              <a:rPr lang="en-US" sz="2800" dirty="0"/>
              <a:t>, o </a:t>
            </a:r>
            <a:r>
              <a:rPr lang="en-US" sz="2800" dirty="0" err="1"/>
              <a:t>uso</a:t>
            </a:r>
            <a:r>
              <a:rPr lang="en-US" sz="2800" dirty="0"/>
              <a:t> del alcohol o </a:t>
            </a:r>
            <a:r>
              <a:rPr lang="en-US" sz="2800" dirty="0" err="1"/>
              <a:t>drogas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Pérdida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def</a:t>
            </a:r>
            <a:r>
              <a:rPr lang="en-US" sz="2800" dirty="0"/>
              <a:t> auto-</a:t>
            </a:r>
            <a:r>
              <a:rPr lang="en-US" sz="2800" dirty="0" err="1"/>
              <a:t>confidanza</a:t>
            </a:r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067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/>
              <a:t>Advertencias</a:t>
            </a:r>
            <a:r>
              <a:rPr lang="en-US" sz="3200" dirty="0"/>
              <a:t> de </a:t>
            </a:r>
            <a:r>
              <a:rPr lang="en-US" sz="3200" dirty="0" err="1"/>
              <a:t>Abusadores</a:t>
            </a:r>
            <a:r>
              <a:rPr lang="en-US" sz="3200" dirty="0"/>
              <a:t>:</a:t>
            </a:r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Amenazar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a </a:t>
            </a:r>
            <a:r>
              <a:rPr lang="en-US" sz="2800" dirty="0" err="1"/>
              <a:t>hacer</a:t>
            </a:r>
            <a:r>
              <a:rPr lang="en-US" sz="2800" dirty="0"/>
              <a:t> </a:t>
            </a:r>
            <a:r>
              <a:rPr lang="en-US" sz="2800" dirty="0" err="1"/>
              <a:t>daño</a:t>
            </a:r>
            <a:r>
              <a:rPr lang="en-US" sz="2800" dirty="0"/>
              <a:t> a </a:t>
            </a:r>
            <a:r>
              <a:rPr lang="en-US" sz="2800" dirty="0" err="1"/>
              <a:t>otros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cualquier</a:t>
            </a:r>
            <a:r>
              <a:rPr lang="en-US" sz="2800" dirty="0"/>
              <a:t> </a:t>
            </a:r>
            <a:r>
              <a:rPr lang="en-US" sz="2800" dirty="0" err="1"/>
              <a:t>manera</a:t>
            </a:r>
            <a:r>
              <a:rPr lang="en-US" sz="2800" dirty="0"/>
              <a:t> </a:t>
            </a:r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Insultar</a:t>
            </a:r>
            <a:r>
              <a:rPr lang="en-US" sz="2800" dirty="0"/>
              <a:t> a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novia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público</a:t>
            </a:r>
            <a:r>
              <a:rPr lang="en-US" sz="2800" dirty="0"/>
              <a:t> o </a:t>
            </a:r>
            <a:r>
              <a:rPr lang="en-US" sz="2800" dirty="0" err="1"/>
              <a:t>privado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Insistir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acompañar</a:t>
            </a:r>
            <a:r>
              <a:rPr lang="en-US" sz="2800" dirty="0"/>
              <a:t> a la </a:t>
            </a:r>
            <a:r>
              <a:rPr lang="en-US" sz="2800" dirty="0" err="1"/>
              <a:t>novia</a:t>
            </a:r>
            <a:r>
              <a:rPr lang="en-US" sz="2800" dirty="0"/>
              <a:t> a </a:t>
            </a:r>
            <a:r>
              <a:rPr lang="en-US" sz="2800" dirty="0" err="1"/>
              <a:t>todas</a:t>
            </a:r>
            <a:r>
              <a:rPr lang="en-US" sz="2800" dirty="0"/>
              <a:t> </a:t>
            </a:r>
            <a:r>
              <a:rPr lang="en-US" sz="2800" dirty="0" err="1"/>
              <a:t>sus</a:t>
            </a:r>
            <a:r>
              <a:rPr lang="en-US" sz="2800" dirty="0"/>
              <a:t> </a:t>
            </a:r>
            <a:r>
              <a:rPr lang="en-US" sz="2800" dirty="0" err="1"/>
              <a:t>clases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Dañar</a:t>
            </a:r>
            <a:r>
              <a:rPr lang="en-US" sz="2800" dirty="0"/>
              <a:t> o </a:t>
            </a:r>
            <a:r>
              <a:rPr lang="en-US" sz="2800" dirty="0" err="1"/>
              <a:t>destruir</a:t>
            </a:r>
            <a:r>
              <a:rPr lang="en-US" sz="2800" dirty="0"/>
              <a:t> las </a:t>
            </a:r>
            <a:r>
              <a:rPr lang="en-US" sz="2800" dirty="0" err="1"/>
              <a:t>pertenencias</a:t>
            </a:r>
            <a:r>
              <a:rPr lang="en-US" sz="2800" dirty="0"/>
              <a:t> de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novia</a:t>
            </a:r>
            <a:endParaRPr lang="en-US" sz="2800" dirty="0"/>
          </a:p>
          <a:p>
            <a:pPr lvl="2"/>
            <a:r>
              <a:rPr lang="en-US" sz="2800" dirty="0" err="1">
                <a:solidFill>
                  <a:srgbClr val="C00000"/>
                </a:solidFill>
              </a:rPr>
              <a:t>Tratar</a:t>
            </a:r>
            <a:r>
              <a:rPr lang="en-US" sz="2800" dirty="0">
                <a:solidFill>
                  <a:srgbClr val="C00000"/>
                </a:solidFill>
              </a:rPr>
              <a:t> de </a:t>
            </a:r>
            <a:r>
              <a:rPr lang="en-US" sz="2800" dirty="0" err="1">
                <a:solidFill>
                  <a:srgbClr val="C00000"/>
                </a:solidFill>
              </a:rPr>
              <a:t>controlar</a:t>
            </a:r>
            <a:r>
              <a:rPr lang="en-US" sz="2800" dirty="0"/>
              <a:t> 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novia</a:t>
            </a:r>
            <a:r>
              <a:rPr lang="en-US" sz="2800" dirty="0"/>
              <a:t> se </a:t>
            </a:r>
            <a:r>
              <a:rPr lang="en-US" sz="2800" dirty="0" err="1"/>
              <a:t>viste</a:t>
            </a:r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230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/>
              <a:t>No </a:t>
            </a:r>
            <a:r>
              <a:rPr lang="en-US" sz="3200" dirty="0" err="1"/>
              <a:t>Buscar</a:t>
            </a:r>
            <a:r>
              <a:rPr lang="en-US" sz="3200" dirty="0"/>
              <a:t> </a:t>
            </a:r>
            <a:r>
              <a:rPr lang="en-US" sz="3200" dirty="0" err="1"/>
              <a:t>Ayuda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Común</a:t>
            </a:r>
            <a:r>
              <a:rPr lang="en-US" sz="3200" dirty="0"/>
              <a:t> para </a:t>
            </a:r>
            <a:r>
              <a:rPr lang="en-US" sz="3200" dirty="0" err="1"/>
              <a:t>Víctimas</a:t>
            </a:r>
            <a:r>
              <a:rPr lang="en-US" sz="3200" dirty="0"/>
              <a:t> y </a:t>
            </a:r>
            <a:r>
              <a:rPr lang="en-US" sz="3200" dirty="0" err="1"/>
              <a:t>Abusadores</a:t>
            </a:r>
            <a:endParaRPr lang="en-US" sz="3200" dirty="0"/>
          </a:p>
          <a:p>
            <a:pPr marL="457200" lvl="1" indent="0">
              <a:buNone/>
            </a:pPr>
            <a:r>
              <a:rPr lang="en-US" sz="3200" dirty="0"/>
              <a:t> El Centro de Control de </a:t>
            </a:r>
            <a:r>
              <a:rPr lang="en-US" sz="3200" dirty="0" err="1"/>
              <a:t>Enfermedades</a:t>
            </a:r>
            <a:r>
              <a:rPr lang="en-US" sz="3200" dirty="0"/>
              <a:t> nota: 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60% </a:t>
            </a:r>
            <a:r>
              <a:rPr lang="en-US" sz="2800" dirty="0"/>
              <a:t>de </a:t>
            </a:r>
            <a:r>
              <a:rPr lang="en-US" sz="2800" dirty="0" err="1"/>
              <a:t>víticmas</a:t>
            </a:r>
            <a:r>
              <a:rPr lang="en-US" sz="2800" dirty="0"/>
              <a:t> no </a:t>
            </a:r>
            <a:r>
              <a:rPr lang="en-US" sz="2800" dirty="0" err="1"/>
              <a:t>buscan</a:t>
            </a:r>
            <a:r>
              <a:rPr lang="en-US" sz="2800" dirty="0"/>
              <a:t> </a:t>
            </a:r>
            <a:r>
              <a:rPr lang="en-US" sz="2800" dirty="0" err="1"/>
              <a:t>ayuda</a:t>
            </a:r>
            <a:r>
              <a:rPr lang="en-US" sz="2800" dirty="0"/>
              <a:t>.</a:t>
            </a:r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79% </a:t>
            </a:r>
            <a:r>
              <a:rPr lang="en-US" sz="2800" dirty="0"/>
              <a:t>de </a:t>
            </a:r>
            <a:r>
              <a:rPr lang="en-US" sz="2800" dirty="0" err="1"/>
              <a:t>abusadores</a:t>
            </a:r>
            <a:r>
              <a:rPr lang="en-US" sz="2800" dirty="0"/>
              <a:t> no </a:t>
            </a:r>
            <a:r>
              <a:rPr lang="en-US" sz="2800" dirty="0" err="1"/>
              <a:t>pide</a:t>
            </a:r>
            <a:r>
              <a:rPr lang="en-US" sz="2800" dirty="0"/>
              <a:t> </a:t>
            </a:r>
            <a:r>
              <a:rPr lang="en-US" sz="2800" dirty="0" err="1"/>
              <a:t>ayuda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Solo </a:t>
            </a:r>
            <a:r>
              <a:rPr lang="en-US" sz="2800" dirty="0">
                <a:solidFill>
                  <a:srgbClr val="C00000"/>
                </a:solidFill>
              </a:rPr>
              <a:t>32% </a:t>
            </a:r>
            <a:r>
              <a:rPr lang="en-US" sz="2800" dirty="0"/>
              <a:t>de hombres </a:t>
            </a:r>
            <a:r>
              <a:rPr lang="en-US" sz="2800" dirty="0" err="1"/>
              <a:t>adolescentes</a:t>
            </a:r>
            <a:r>
              <a:rPr lang="en-US" sz="2800" dirty="0"/>
              <a:t> y </a:t>
            </a:r>
            <a:r>
              <a:rPr lang="en-US" sz="2800" dirty="0">
                <a:solidFill>
                  <a:srgbClr val="C00000"/>
                </a:solidFill>
              </a:rPr>
              <a:t>44% </a:t>
            </a:r>
            <a:r>
              <a:rPr lang="en-US" sz="2800" dirty="0"/>
              <a:t>de </a:t>
            </a:r>
            <a:r>
              <a:rPr lang="en-US" sz="2800" dirty="0" err="1"/>
              <a:t>mujeres</a:t>
            </a:r>
            <a:r>
              <a:rPr lang="en-US" sz="2800" dirty="0"/>
              <a:t>  </a:t>
            </a:r>
            <a:r>
              <a:rPr lang="en-US" sz="2800" dirty="0" err="1"/>
              <a:t>adolescentes</a:t>
            </a:r>
            <a:r>
              <a:rPr lang="en-US" sz="2800" dirty="0"/>
              <a:t> que </a:t>
            </a:r>
            <a:r>
              <a:rPr lang="en-US" sz="2800" dirty="0" err="1"/>
              <a:t>reportan</a:t>
            </a:r>
            <a:r>
              <a:rPr lang="en-US" sz="2800" dirty="0"/>
              <a:t> </a:t>
            </a:r>
            <a:r>
              <a:rPr lang="en-US" sz="2800" dirty="0" err="1"/>
              <a:t>abusan</a:t>
            </a:r>
            <a:r>
              <a:rPr lang="en-US" sz="2800" dirty="0"/>
              <a:t> de </a:t>
            </a:r>
            <a:r>
              <a:rPr lang="en-US" sz="2800" dirty="0" err="1"/>
              <a:t>noviazgo</a:t>
            </a:r>
            <a:r>
              <a:rPr lang="en-US" sz="2800" dirty="0"/>
              <a:t> </a:t>
            </a:r>
            <a:r>
              <a:rPr lang="en-US" sz="2800" dirty="0" err="1"/>
              <a:t>buscan</a:t>
            </a:r>
            <a:r>
              <a:rPr lang="en-US" sz="2800" dirty="0"/>
              <a:t> </a:t>
            </a:r>
            <a:r>
              <a:rPr lang="en-US" sz="2800" dirty="0" err="1"/>
              <a:t>ayuda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084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sz="4900" dirty="0" err="1"/>
              <a:t>Mantener</a:t>
            </a:r>
            <a:r>
              <a:rPr lang="en-US" sz="4900" dirty="0"/>
              <a:t> </a:t>
            </a:r>
            <a:r>
              <a:rPr lang="en-US" sz="4900" dirty="0" err="1"/>
              <a:t>en</a:t>
            </a:r>
            <a:r>
              <a:rPr lang="en-US" sz="4900" dirty="0"/>
              <a:t> </a:t>
            </a:r>
            <a:r>
              <a:rPr lang="en-US" sz="4900" dirty="0" err="1"/>
              <a:t>Mente</a:t>
            </a:r>
            <a:br>
              <a:rPr lang="en-US" sz="4900" dirty="0">
                <a:solidFill>
                  <a:schemeClr val="accent1"/>
                </a:solidFill>
              </a:rPr>
            </a:br>
            <a:endParaRPr lang="en-US" sz="4900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Mujeres</a:t>
            </a:r>
            <a:r>
              <a:rPr lang="en-US" dirty="0">
                <a:solidFill>
                  <a:srgbClr val="00B050"/>
                </a:solidFill>
              </a:rPr>
              <a:t> y hombres son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dóméstica</a:t>
            </a:r>
            <a:r>
              <a:rPr lang="en-US" dirty="0">
                <a:solidFill>
                  <a:srgbClr val="00B050"/>
                </a:solidFill>
              </a:rPr>
              <a:t> y </a:t>
            </a:r>
            <a:r>
              <a:rPr lang="en-US" dirty="0" err="1">
                <a:solidFill>
                  <a:srgbClr val="00B050"/>
                </a:solidFill>
              </a:rPr>
              <a:t>violencia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novios</a:t>
            </a:r>
            <a:r>
              <a:rPr lang="en-US" dirty="0">
                <a:solidFill>
                  <a:srgbClr val="00B050"/>
                </a:solidFill>
              </a:rPr>
              <a:t>. </a:t>
            </a:r>
            <a:endParaRPr lang="en-US" dirty="0"/>
          </a:p>
          <a:p>
            <a:pPr marL="914400" lvl="1" indent="-514350">
              <a:buFont typeface="Wingdings" charset="2"/>
              <a:buChar char="§"/>
            </a:pP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y </a:t>
            </a:r>
            <a:r>
              <a:rPr lang="en-US" dirty="0" err="1"/>
              <a:t>violencia</a:t>
            </a:r>
            <a:r>
              <a:rPr lang="en-US" dirty="0"/>
              <a:t> de </a:t>
            </a:r>
            <a:r>
              <a:rPr lang="en-US" dirty="0" err="1"/>
              <a:t>novios</a:t>
            </a:r>
            <a:r>
              <a:rPr lang="en-US" dirty="0"/>
              <a:t> </a:t>
            </a:r>
            <a:r>
              <a:rPr lang="en-US" dirty="0" err="1">
                <a:solidFill>
                  <a:srgbClr val="00B050"/>
                </a:solidFill>
              </a:rPr>
              <a:t>nunca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/>
              <a:t>es</a:t>
            </a:r>
            <a:r>
              <a:rPr lang="en-US" dirty="0"/>
              <a:t>  </a:t>
            </a:r>
            <a:r>
              <a:rPr lang="en-US" dirty="0">
                <a:solidFill>
                  <a:srgbClr val="00B050"/>
                </a:solidFill>
              </a:rPr>
              <a:t>la culpa de la </a:t>
            </a:r>
            <a:r>
              <a:rPr lang="en-US" dirty="0" err="1">
                <a:solidFill>
                  <a:srgbClr val="00B050"/>
                </a:solidFill>
              </a:rPr>
              <a:t>víctima</a:t>
            </a:r>
            <a:r>
              <a:rPr lang="en-US" dirty="0"/>
              <a:t>.</a:t>
            </a:r>
          </a:p>
          <a:p>
            <a:pPr marL="914400" lvl="1" indent="-514350">
              <a:buFont typeface="Wingdings" charset="2"/>
              <a:buChar char="§"/>
            </a:pPr>
            <a:r>
              <a:rPr lang="en-US" dirty="0" err="1"/>
              <a:t>Esta</a:t>
            </a:r>
            <a:r>
              <a:rPr lang="en-US" dirty="0"/>
              <a:t> </a:t>
            </a:r>
            <a:r>
              <a:rPr lang="en-US" dirty="0" err="1"/>
              <a:t>presentación</a:t>
            </a:r>
            <a:r>
              <a:rPr lang="en-US" dirty="0"/>
              <a:t> se </a:t>
            </a:r>
            <a:r>
              <a:rPr lang="en-US" dirty="0" err="1"/>
              <a:t>enfoca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las </a:t>
            </a:r>
            <a:r>
              <a:rPr lang="en-US" dirty="0" err="1"/>
              <a:t>mujeres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víctimas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que </a:t>
            </a:r>
            <a:r>
              <a:rPr lang="en-US" dirty="0" err="1"/>
              <a:t>aproximadamente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85% de las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>
                <a:solidFill>
                  <a:srgbClr val="00B050"/>
                </a:solidFill>
              </a:rPr>
              <a:t> son </a:t>
            </a:r>
            <a:r>
              <a:rPr lang="en-US" dirty="0" err="1">
                <a:solidFill>
                  <a:srgbClr val="00B050"/>
                </a:solidFill>
              </a:rPr>
              <a:t>mujeres</a:t>
            </a:r>
            <a:r>
              <a:rPr lang="en-US" dirty="0"/>
              <a:t>. De </a:t>
            </a:r>
            <a:r>
              <a:rPr lang="en-US" dirty="0" err="1"/>
              <a:t>ninguna</a:t>
            </a:r>
            <a:r>
              <a:rPr lang="en-US" dirty="0"/>
              <a:t> </a:t>
            </a:r>
            <a:r>
              <a:rPr lang="en-US" dirty="0" err="1"/>
              <a:t>manera</a:t>
            </a:r>
            <a:r>
              <a:rPr lang="en-US" dirty="0"/>
              <a:t> se </a:t>
            </a:r>
            <a:r>
              <a:rPr lang="en-US" dirty="0" err="1"/>
              <a:t>intenta</a:t>
            </a:r>
            <a:r>
              <a:rPr lang="en-US" dirty="0"/>
              <a:t> a </a:t>
            </a:r>
            <a:r>
              <a:rPr lang="en-US" dirty="0" err="1"/>
              <a:t>disminuir</a:t>
            </a:r>
            <a:r>
              <a:rPr lang="en-US" dirty="0"/>
              <a:t> </a:t>
            </a:r>
            <a:r>
              <a:rPr lang="en-US" dirty="0">
                <a:solidFill>
                  <a:srgbClr val="00B050"/>
                </a:solidFill>
              </a:rPr>
              <a:t>el </a:t>
            </a:r>
            <a:r>
              <a:rPr lang="en-US" dirty="0" err="1">
                <a:solidFill>
                  <a:srgbClr val="00B050"/>
                </a:solidFill>
              </a:rPr>
              <a:t>sufrimiento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hombres  que son </a:t>
            </a:r>
            <a:r>
              <a:rPr lang="en-US" dirty="0" err="1">
                <a:solidFill>
                  <a:srgbClr val="00B050"/>
                </a:solidFill>
              </a:rPr>
              <a:t>víctimas</a:t>
            </a:r>
            <a:r>
              <a:rPr lang="en-US" dirty="0"/>
              <a:t>. </a:t>
            </a: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2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5293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C00000"/>
                </a:solidFill>
              </a:rPr>
              <a:t>¡ALTO! </a:t>
            </a:r>
            <a:r>
              <a:rPr lang="en-US" dirty="0" err="1"/>
              <a:t>Signos</a:t>
            </a:r>
            <a:r>
              <a:rPr lang="en-US" dirty="0"/>
              <a:t> para </a:t>
            </a:r>
            <a:r>
              <a:rPr lang="en-US" dirty="0" err="1"/>
              <a:t>Adolescentes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628650" lvl="1" indent="-514350">
              <a:buFont typeface="+mj-lt"/>
              <a:buAutoNum type="arabicPeriod"/>
            </a:pPr>
            <a:r>
              <a:rPr lang="en-US" sz="2600" dirty="0"/>
              <a:t>Su </a:t>
            </a:r>
            <a:r>
              <a:rPr lang="en-US" sz="2600" dirty="0" err="1"/>
              <a:t>novio</a:t>
            </a:r>
            <a:r>
              <a:rPr lang="en-US" sz="2600" dirty="0"/>
              <a:t> </a:t>
            </a:r>
            <a:r>
              <a:rPr lang="en-US" sz="2600" dirty="0" err="1">
                <a:solidFill>
                  <a:srgbClr val="C00000"/>
                </a:solidFill>
              </a:rPr>
              <a:t>te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abusa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físicamente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una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vez</a:t>
            </a:r>
            <a:r>
              <a:rPr lang="en-US" sz="2600" dirty="0"/>
              <a:t>. </a:t>
            </a:r>
            <a:endParaRPr lang="en-US" sz="2600" b="1" dirty="0">
              <a:solidFill>
                <a:srgbClr val="C0504D"/>
              </a:solidFill>
            </a:endParaRPr>
          </a:p>
          <a:p>
            <a:pPr marL="628650" lvl="1" indent="-514350">
              <a:buFont typeface="+mj-lt"/>
              <a:buAutoNum type="arabicPeriod"/>
            </a:pPr>
            <a:r>
              <a:rPr lang="en-US" sz="2600" dirty="0"/>
              <a:t>Su </a:t>
            </a:r>
            <a:r>
              <a:rPr lang="en-US" sz="2600" dirty="0" err="1"/>
              <a:t>novio</a:t>
            </a:r>
            <a:r>
              <a:rPr lang="en-US" sz="2600" dirty="0"/>
              <a:t> </a:t>
            </a:r>
            <a:r>
              <a:rPr lang="en-US" sz="2600" dirty="0" err="1"/>
              <a:t>trata</a:t>
            </a:r>
            <a:r>
              <a:rPr lang="en-US" sz="2600" dirty="0"/>
              <a:t> a</a:t>
            </a:r>
            <a:r>
              <a:rPr lang="en-US" sz="2600" dirty="0">
                <a:solidFill>
                  <a:srgbClr val="FF0000"/>
                </a:solidFill>
              </a:rPr>
              <a:t> </a:t>
            </a:r>
            <a:r>
              <a:rPr lang="en-US" sz="2600" dirty="0" err="1">
                <a:solidFill>
                  <a:srgbClr val="FF0000"/>
                </a:solidFill>
              </a:rPr>
              <a:t>a</a:t>
            </a:r>
            <a:r>
              <a:rPr lang="en-US" sz="2600" dirty="0" err="1">
                <a:solidFill>
                  <a:srgbClr val="C00000"/>
                </a:solidFill>
              </a:rPr>
              <a:t>islarte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de </a:t>
            </a:r>
            <a:r>
              <a:rPr lang="en-US" sz="2600" dirty="0" err="1"/>
              <a:t>tu</a:t>
            </a:r>
            <a:r>
              <a:rPr lang="en-US" sz="2600" dirty="0"/>
              <a:t> </a:t>
            </a:r>
            <a:r>
              <a:rPr lang="en-US" sz="2600" dirty="0" err="1"/>
              <a:t>familia</a:t>
            </a:r>
            <a:r>
              <a:rPr lang="en-US" sz="2600" dirty="0"/>
              <a:t> y amigos</a:t>
            </a:r>
          </a:p>
          <a:p>
            <a:pPr marL="628650" lvl="1" indent="-514350">
              <a:buFont typeface="+mj-lt"/>
              <a:buAutoNum type="arabicPeriod"/>
            </a:pPr>
            <a:r>
              <a:rPr lang="en-US" sz="2600" dirty="0"/>
              <a:t>Su </a:t>
            </a:r>
            <a:r>
              <a:rPr lang="en-US" sz="2600" dirty="0" err="1"/>
              <a:t>novio</a:t>
            </a:r>
            <a:r>
              <a:rPr lang="en-US" sz="2600" dirty="0"/>
              <a:t> </a:t>
            </a:r>
            <a:r>
              <a:rPr lang="en-US" sz="2600" dirty="0" err="1"/>
              <a:t>trata</a:t>
            </a:r>
            <a:r>
              <a:rPr lang="en-US" sz="2600" dirty="0"/>
              <a:t> de </a:t>
            </a:r>
            <a:r>
              <a:rPr lang="en-US" sz="2600" dirty="0" err="1">
                <a:solidFill>
                  <a:srgbClr val="C00000"/>
                </a:solidFill>
              </a:rPr>
              <a:t>destruir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tu</a:t>
            </a:r>
            <a:r>
              <a:rPr lang="en-US" sz="2600" dirty="0">
                <a:solidFill>
                  <a:srgbClr val="C00000"/>
                </a:solidFill>
              </a:rPr>
              <a:t> auto </a:t>
            </a:r>
            <a:r>
              <a:rPr lang="en-US" sz="2600" dirty="0" err="1">
                <a:solidFill>
                  <a:srgbClr val="C00000"/>
                </a:solidFill>
              </a:rPr>
              <a:t>estima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/>
              <a:t>y auto </a:t>
            </a:r>
            <a:r>
              <a:rPr lang="en-US" sz="2600" dirty="0" err="1"/>
              <a:t>confianza</a:t>
            </a:r>
            <a:r>
              <a:rPr lang="en-US" sz="2600" dirty="0"/>
              <a:t>. </a:t>
            </a:r>
            <a:endParaRPr lang="en-US" sz="2600" b="1" dirty="0">
              <a:solidFill>
                <a:srgbClr val="C0504D"/>
              </a:solidFill>
            </a:endParaRPr>
          </a:p>
          <a:p>
            <a:pPr marL="628650" lvl="1" indent="-514350">
              <a:buFont typeface="+mj-lt"/>
              <a:buAutoNum type="arabicPeriod"/>
            </a:pPr>
            <a:r>
              <a:rPr lang="en-US" sz="2600" dirty="0" err="1"/>
              <a:t>Piensas</a:t>
            </a:r>
            <a:r>
              <a:rPr lang="en-US" sz="2600" dirty="0"/>
              <a:t> que </a:t>
            </a:r>
            <a:r>
              <a:rPr lang="en-US" sz="2600" dirty="0" err="1"/>
              <a:t>tienes</a:t>
            </a:r>
            <a:r>
              <a:rPr lang="en-US" sz="2600" dirty="0"/>
              <a:t> que </a:t>
            </a:r>
            <a:r>
              <a:rPr lang="en-US" sz="2600" dirty="0" err="1">
                <a:solidFill>
                  <a:srgbClr val="C00000"/>
                </a:solidFill>
              </a:rPr>
              <a:t>rescatar</a:t>
            </a:r>
            <a:r>
              <a:rPr lang="en-US" sz="2600" dirty="0">
                <a:solidFill>
                  <a:srgbClr val="C00000"/>
                </a:solidFill>
              </a:rPr>
              <a:t> o </a:t>
            </a:r>
            <a:r>
              <a:rPr lang="en-US" sz="2600" dirty="0" err="1">
                <a:solidFill>
                  <a:srgbClr val="C00000"/>
                </a:solidFill>
              </a:rPr>
              <a:t>cambiar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tu</a:t>
            </a:r>
            <a:r>
              <a:rPr lang="en-US" sz="2600" dirty="0">
                <a:solidFill>
                  <a:srgbClr val="C00000"/>
                </a:solidFill>
              </a:rPr>
              <a:t> </a:t>
            </a:r>
            <a:r>
              <a:rPr lang="en-US" sz="2600" dirty="0" err="1">
                <a:solidFill>
                  <a:srgbClr val="C00000"/>
                </a:solidFill>
              </a:rPr>
              <a:t>novio</a:t>
            </a:r>
            <a:r>
              <a:rPr lang="en-US" sz="2600" dirty="0">
                <a:solidFill>
                  <a:srgbClr val="C00000"/>
                </a:solidFill>
              </a:rPr>
              <a:t>.</a:t>
            </a:r>
            <a:r>
              <a:rPr lang="en-US" sz="2600" dirty="0"/>
              <a:t> No </a:t>
            </a:r>
            <a:r>
              <a:rPr lang="en-US" sz="2600" dirty="0" err="1"/>
              <a:t>puedes</a:t>
            </a:r>
            <a:r>
              <a:rPr lang="en-US" sz="2600" dirty="0"/>
              <a:t>. </a:t>
            </a:r>
          </a:p>
          <a:p>
            <a:pPr marL="628650" indent="-514350">
              <a:buFont typeface="+mj-lt"/>
              <a:buAutoNum type="arabicPeriod"/>
            </a:pPr>
            <a:endParaRPr lang="en-US" sz="26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168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Noviazgo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624012"/>
            <a:ext cx="8229600" cy="4525963"/>
          </a:xfrm>
        </p:spPr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haces</a:t>
            </a:r>
            <a:r>
              <a:rPr lang="en-US" sz="3200" dirty="0"/>
              <a:t> </a:t>
            </a:r>
            <a:r>
              <a:rPr lang="en-US" sz="3200" dirty="0" err="1"/>
              <a:t>si</a:t>
            </a:r>
            <a:r>
              <a:rPr lang="en-US" sz="3200" dirty="0"/>
              <a:t> </a:t>
            </a:r>
            <a:r>
              <a:rPr lang="en-US" sz="3200" dirty="0" err="1"/>
              <a:t>estás</a:t>
            </a:r>
            <a:r>
              <a:rPr lang="en-US" sz="3200" dirty="0"/>
              <a:t> </a:t>
            </a: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relación</a:t>
            </a:r>
            <a:r>
              <a:rPr lang="en-US" sz="3200" dirty="0"/>
              <a:t> </a:t>
            </a:r>
            <a:r>
              <a:rPr lang="en-US" sz="3200" dirty="0" err="1"/>
              <a:t>abusiva</a:t>
            </a:r>
            <a:r>
              <a:rPr lang="en-US" sz="3200" dirty="0"/>
              <a:t>?</a:t>
            </a:r>
          </a:p>
          <a:p>
            <a:pPr marL="914400" lvl="2" indent="0"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Hablar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con </a:t>
            </a:r>
            <a:r>
              <a:rPr lang="en-US" sz="2800" dirty="0" err="1"/>
              <a:t>tus</a:t>
            </a:r>
            <a:r>
              <a:rPr lang="en-US" sz="2800" dirty="0"/>
              <a:t> </a:t>
            </a:r>
            <a:r>
              <a:rPr lang="en-US" sz="2800" dirty="0" err="1"/>
              <a:t>papás</a:t>
            </a:r>
            <a:r>
              <a:rPr lang="en-US" sz="2800" dirty="0"/>
              <a:t> o </a:t>
            </a:r>
            <a:r>
              <a:rPr lang="en-US" sz="2800" dirty="0" err="1"/>
              <a:t>otros</a:t>
            </a:r>
            <a:r>
              <a:rPr lang="en-US" sz="2800" dirty="0"/>
              <a:t> </a:t>
            </a:r>
            <a:r>
              <a:rPr lang="en-US" sz="2800" dirty="0" err="1"/>
              <a:t>adultos</a:t>
            </a:r>
            <a:r>
              <a:rPr lang="en-US" sz="2800" dirty="0"/>
              <a:t> de </a:t>
            </a:r>
            <a:r>
              <a:rPr lang="en-US" sz="2800" dirty="0" err="1"/>
              <a:t>confianza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Llamar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 la </a:t>
            </a:r>
            <a:r>
              <a:rPr lang="en-US" sz="2800" dirty="0" err="1"/>
              <a:t>linea</a:t>
            </a:r>
            <a:r>
              <a:rPr lang="en-US" sz="2800" dirty="0"/>
              <a:t> de </a:t>
            </a:r>
            <a:r>
              <a:rPr lang="en-US" sz="2800" dirty="0" err="1"/>
              <a:t>ayuda</a:t>
            </a:r>
            <a:r>
              <a:rPr lang="en-US" sz="2800" dirty="0"/>
              <a:t>: National Dating Abuse Helpline 1-866-331-9474 or 1-866-331-8453 (TTY)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01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ja-JP" altLang="en-US" sz="4100" dirty="0">
                <a:latin typeface="Arial" charset="0"/>
              </a:rPr>
              <a:t>“</a:t>
            </a:r>
            <a:r>
              <a:rPr lang="es-MX" altLang="ja-JP" sz="4100" dirty="0">
                <a:latin typeface="Arial" charset="0"/>
              </a:rPr>
              <a:t>Cuando Pido Ayuda</a:t>
            </a:r>
            <a:r>
              <a:rPr lang="ja-JP" altLang="en-US" sz="4100" dirty="0">
                <a:latin typeface="Arial" charset="0"/>
              </a:rPr>
              <a:t>”</a:t>
            </a:r>
            <a:br>
              <a:rPr lang="en-US" sz="4100" dirty="0">
                <a:latin typeface="Arial" charset="0"/>
              </a:rPr>
            </a:br>
            <a:r>
              <a:rPr lang="en-US" sz="4100" dirty="0">
                <a:latin typeface="Arial" charset="0"/>
              </a:rPr>
              <a:t> </a:t>
            </a:r>
            <a:r>
              <a:rPr lang="en-US" sz="2500" dirty="0">
                <a:latin typeface="Times New Roman" charset="0"/>
              </a:rPr>
              <a:t>Una </a:t>
            </a:r>
            <a:r>
              <a:rPr lang="en-US" sz="2500" dirty="0" err="1">
                <a:latin typeface="Times New Roman" charset="0"/>
              </a:rPr>
              <a:t>Respuesta</a:t>
            </a:r>
            <a:r>
              <a:rPr lang="en-US" sz="2500" dirty="0">
                <a:latin typeface="Times New Roman" charset="0"/>
              </a:rPr>
              <a:t> Pastoral a </a:t>
            </a:r>
            <a:r>
              <a:rPr lang="en-US" sz="2500" dirty="0" err="1">
                <a:latin typeface="Times New Roman" charset="0"/>
              </a:rPr>
              <a:t>Violencia</a:t>
            </a:r>
            <a:r>
              <a:rPr lang="en-US" sz="2500" dirty="0">
                <a:latin typeface="Times New Roman" charset="0"/>
              </a:rPr>
              <a:t> </a:t>
            </a:r>
            <a:r>
              <a:rPr lang="en-US" sz="2500" dirty="0" err="1">
                <a:latin typeface="Times New Roman" charset="0"/>
              </a:rPr>
              <a:t>Doméstica</a:t>
            </a:r>
            <a:r>
              <a:rPr lang="en-US" sz="2500" dirty="0">
                <a:latin typeface="Times New Roman" charset="0"/>
              </a:rPr>
              <a:t> contra </a:t>
            </a:r>
            <a:r>
              <a:rPr lang="en-US" sz="2500" dirty="0" err="1">
                <a:latin typeface="Times New Roman" charset="0"/>
              </a:rPr>
              <a:t>Mujeres</a:t>
            </a:r>
            <a:br>
              <a:rPr lang="en-US" sz="2500" dirty="0">
                <a:latin typeface="Times New Roman" charset="0"/>
              </a:rPr>
            </a:br>
            <a:endParaRPr lang="en-US" sz="2500" dirty="0">
              <a:latin typeface="Times New Roman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334000"/>
            <a:ext cx="6477000" cy="990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600" dirty="0">
                <a:latin typeface="Arial" charset="0"/>
              </a:rPr>
              <a:t>Una </a:t>
            </a:r>
            <a:r>
              <a:rPr lang="en-US" sz="1600" dirty="0" err="1">
                <a:latin typeface="Arial" charset="0"/>
              </a:rPr>
              <a:t>Declaración</a:t>
            </a:r>
            <a:r>
              <a:rPr lang="en-US" sz="1600" dirty="0">
                <a:latin typeface="Arial" charset="0"/>
              </a:rPr>
              <a:t> de </a:t>
            </a:r>
            <a:r>
              <a:rPr lang="en-US" sz="1600" dirty="0" err="1">
                <a:latin typeface="Arial" charset="0"/>
              </a:rPr>
              <a:t>los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Obispos</a:t>
            </a:r>
            <a:r>
              <a:rPr lang="en-US" sz="1600" dirty="0">
                <a:latin typeface="Arial" charset="0"/>
              </a:rPr>
              <a:t> </a:t>
            </a:r>
            <a:r>
              <a:rPr lang="en-US" sz="1600" dirty="0" err="1">
                <a:latin typeface="Arial" charset="0"/>
              </a:rPr>
              <a:t>Católicos</a:t>
            </a:r>
            <a:r>
              <a:rPr lang="en-US" sz="1600" dirty="0">
                <a:latin typeface="Arial" charset="0"/>
              </a:rPr>
              <a:t> de E</a:t>
            </a:r>
          </a:p>
          <a:p>
            <a:pPr eaLnBrk="1" hangingPunct="1">
              <a:lnSpc>
                <a:spcPct val="90000"/>
              </a:lnSpc>
            </a:pPr>
            <a:r>
              <a:rPr lang="en-US" sz="1600" b="1" dirty="0"/>
              <a:t>U.S. Conference of Catholic Bishops</a:t>
            </a:r>
            <a:r>
              <a:rPr lang="en-US" sz="1600" b="1" baseline="30000" dirty="0"/>
              <a:t>9</a:t>
            </a:r>
            <a:r>
              <a:rPr lang="en-US" sz="1600" b="1" dirty="0"/>
              <a:t>-The following is quoted</a:t>
            </a:r>
            <a:r>
              <a:rPr lang="en-US" sz="1400" b="1" dirty="0"/>
              <a:t>. </a:t>
            </a:r>
          </a:p>
          <a:p>
            <a:pPr algn="r" eaLnBrk="1" hangingPunct="1">
              <a:lnSpc>
                <a:spcPct val="90000"/>
              </a:lnSpc>
            </a:pPr>
            <a:endParaRPr lang="en-US" sz="1200" b="1" dirty="0"/>
          </a:p>
          <a:p>
            <a:pPr eaLnBrk="1" hangingPunct="1">
              <a:lnSpc>
                <a:spcPct val="90000"/>
              </a:lnSpc>
            </a:pPr>
            <a:endParaRPr lang="en-US" sz="1400" dirty="0">
              <a:latin typeface="Arial" charset="0"/>
            </a:endParaRPr>
          </a:p>
        </p:txBody>
      </p:sp>
      <p:pic>
        <p:nvPicPr>
          <p:cNvPr id="37892" name="Picture 4" descr="USC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1338263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 descr="j03029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13049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74463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2800" dirty="0"/>
              <a:t> La </a:t>
            </a:r>
            <a:r>
              <a:rPr lang="en-US" sz="2800" dirty="0" err="1"/>
              <a:t>Posición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Obispos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           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/>
              <a:t>“Como </a:t>
            </a:r>
            <a:r>
              <a:rPr lang="en-US" dirty="0" err="1"/>
              <a:t>pastores</a:t>
            </a:r>
            <a:r>
              <a:rPr lang="en-US" dirty="0"/>
              <a:t> de la </a:t>
            </a:r>
            <a:r>
              <a:rPr lang="en-US" dirty="0" err="1"/>
              <a:t>Iglesia</a:t>
            </a:r>
            <a:r>
              <a:rPr lang="en-US" dirty="0"/>
              <a:t> </a:t>
            </a:r>
            <a:r>
              <a:rPr lang="en-US" dirty="0" err="1"/>
              <a:t>Católica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Unidos</a:t>
            </a:r>
            <a:r>
              <a:rPr lang="en-US" dirty="0"/>
              <a:t>, </a:t>
            </a:r>
          </a:p>
          <a:p>
            <a:pPr lvl="2"/>
            <a:r>
              <a:rPr lang="en-US" sz="2800" dirty="0" err="1"/>
              <a:t>Declaramos</a:t>
            </a:r>
            <a:r>
              <a:rPr lang="en-US" sz="2800" dirty="0"/>
              <a:t> lo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clara</a:t>
            </a:r>
            <a:r>
              <a:rPr lang="en-US" sz="2800" dirty="0"/>
              <a:t> y </a:t>
            </a:r>
            <a:r>
              <a:rPr lang="en-US" sz="2800" dirty="0" err="1"/>
              <a:t>fuertemente</a:t>
            </a:r>
            <a:r>
              <a:rPr lang="en-US" sz="2800" dirty="0"/>
              <a:t> </a:t>
            </a:r>
            <a:r>
              <a:rPr lang="en-US" sz="2800" dirty="0" err="1"/>
              <a:t>posible</a:t>
            </a:r>
            <a:r>
              <a:rPr lang="en-US" sz="2800" dirty="0"/>
              <a:t> que </a:t>
            </a:r>
            <a:r>
              <a:rPr lang="en-US" sz="2800" dirty="0" err="1">
                <a:solidFill>
                  <a:srgbClr val="C00000"/>
                </a:solidFill>
              </a:rPr>
              <a:t>violencia</a:t>
            </a:r>
            <a:r>
              <a:rPr lang="en-US" sz="2800" dirty="0">
                <a:solidFill>
                  <a:srgbClr val="C00000"/>
                </a:solidFill>
              </a:rPr>
              <a:t> contra </a:t>
            </a:r>
            <a:r>
              <a:rPr lang="en-US" sz="2800" dirty="0" err="1">
                <a:solidFill>
                  <a:srgbClr val="C00000"/>
                </a:solidFill>
              </a:rPr>
              <a:t>mujeres</a:t>
            </a:r>
            <a:r>
              <a:rPr lang="en-US" sz="2800" dirty="0"/>
              <a:t>, </a:t>
            </a:r>
            <a:r>
              <a:rPr lang="en-US" sz="2800" dirty="0" err="1"/>
              <a:t>dentro</a:t>
            </a:r>
            <a:r>
              <a:rPr lang="en-US" sz="2800" dirty="0"/>
              <a:t> o </a:t>
            </a:r>
            <a:r>
              <a:rPr lang="en-US" sz="2800" dirty="0" err="1"/>
              <a:t>fuera</a:t>
            </a:r>
            <a:r>
              <a:rPr lang="en-US" sz="2800" dirty="0"/>
              <a:t> del </a:t>
            </a:r>
            <a:r>
              <a:rPr lang="en-US" sz="2800" dirty="0" err="1"/>
              <a:t>hogar</a:t>
            </a:r>
            <a:r>
              <a:rPr lang="en-US" sz="2800" dirty="0"/>
              <a:t>,</a:t>
            </a:r>
          </a:p>
          <a:p>
            <a:pPr lvl="2"/>
            <a:r>
              <a:rPr lang="en-US" sz="2800" dirty="0"/>
              <a:t> </a:t>
            </a:r>
            <a:r>
              <a:rPr lang="en-US" sz="2800" b="1" i="1" dirty="0" err="1">
                <a:solidFill>
                  <a:srgbClr val="C00000"/>
                </a:solidFill>
              </a:rPr>
              <a:t>nunca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justificada</a:t>
            </a:r>
            <a:r>
              <a:rPr lang="en-US" sz="2800" dirty="0"/>
              <a:t>.” </a:t>
            </a:r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400050" lvl="1" indent="0" algn="r">
              <a:buNone/>
            </a:pPr>
            <a:r>
              <a:rPr lang="en-US" sz="1600" dirty="0"/>
              <a:t>USCCB, 2002-quoted including the following slides in this section.</a:t>
            </a:r>
          </a:p>
          <a:p>
            <a:pPr marL="400050" lvl="1" indent="0" algn="r">
              <a:buNone/>
            </a:pPr>
            <a:endParaRPr lang="en-US" sz="1500" dirty="0"/>
          </a:p>
          <a:p>
            <a:pPr marL="800100" lvl="2" indent="0" algn="r">
              <a:buNone/>
            </a:pPr>
            <a:endParaRPr lang="en-US" sz="1200" dirty="0"/>
          </a:p>
          <a:p>
            <a:pPr marL="800100" lvl="2" indent="0" algn="r">
              <a:buNone/>
            </a:pPr>
            <a:endParaRPr lang="en-US" sz="1200" dirty="0"/>
          </a:p>
          <a:p>
            <a:pPr marL="800100" lvl="2" indent="0" algn="r">
              <a:buNone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8820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 err="1"/>
              <a:t>Religión</a:t>
            </a:r>
            <a:r>
              <a:rPr lang="en-US" sz="3200" dirty="0"/>
              <a:t>: </a:t>
            </a:r>
            <a:r>
              <a:rPr lang="en-US" sz="3200" dirty="0" err="1"/>
              <a:t>Recurso</a:t>
            </a:r>
            <a:r>
              <a:rPr lang="en-US" sz="3200" dirty="0"/>
              <a:t> o Barrera</a:t>
            </a:r>
          </a:p>
          <a:p>
            <a:pPr marL="914400" lvl="2" indent="0">
              <a:buNone/>
            </a:pPr>
            <a:r>
              <a:rPr lang="en-US" dirty="0"/>
              <a:t> </a:t>
            </a:r>
          </a:p>
          <a:p>
            <a:pPr lvl="2"/>
            <a:r>
              <a:rPr lang="en-US" sz="2800" dirty="0" err="1"/>
              <a:t>Recurso</a:t>
            </a:r>
            <a:r>
              <a:rPr lang="en-US" sz="2800" dirty="0"/>
              <a:t>: </a:t>
            </a:r>
          </a:p>
          <a:p>
            <a:pPr marL="1371600" lvl="3" indent="0">
              <a:buNone/>
            </a:pPr>
            <a:r>
              <a:rPr lang="en-US" sz="2800" dirty="0"/>
              <a:t>– la </a:t>
            </a:r>
            <a:r>
              <a:rPr lang="en-US" sz="2800" dirty="0" err="1">
                <a:solidFill>
                  <a:srgbClr val="00B050"/>
                </a:solidFill>
              </a:rPr>
              <a:t>religión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00B050"/>
                </a:solidFill>
              </a:rPr>
              <a:t>anima</a:t>
            </a:r>
            <a:r>
              <a:rPr lang="en-US" sz="2800" dirty="0"/>
              <a:t> a </a:t>
            </a:r>
            <a:r>
              <a:rPr lang="en-US" sz="2800" dirty="0" err="1"/>
              <a:t>mujeres</a:t>
            </a:r>
            <a:r>
              <a:rPr lang="en-US" sz="2800" dirty="0"/>
              <a:t> a </a:t>
            </a:r>
            <a:r>
              <a:rPr lang="en-US" sz="2800" dirty="0" err="1"/>
              <a:t>resistir</a:t>
            </a:r>
            <a:r>
              <a:rPr lang="en-US" sz="2800" dirty="0"/>
              <a:t> </a:t>
            </a:r>
            <a:r>
              <a:rPr lang="en-US" sz="2800" dirty="0" err="1"/>
              <a:t>maltrato</a:t>
            </a:r>
            <a:r>
              <a:rPr lang="en-US" sz="2800" dirty="0"/>
              <a:t>.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241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 err="1"/>
              <a:t>Religión</a:t>
            </a:r>
            <a:r>
              <a:rPr lang="en-US" sz="3200" dirty="0"/>
              <a:t>: </a:t>
            </a:r>
            <a:r>
              <a:rPr lang="en-US" sz="3200" dirty="0" err="1"/>
              <a:t>Resurso</a:t>
            </a:r>
            <a:r>
              <a:rPr lang="en-US" sz="3200" dirty="0"/>
              <a:t> o Barrera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Barrera:</a:t>
            </a:r>
          </a:p>
          <a:p>
            <a:pPr marL="1371600" lvl="3" indent="0">
              <a:buNone/>
            </a:pPr>
            <a:r>
              <a:rPr lang="en-US" dirty="0"/>
              <a:t>–  </a:t>
            </a:r>
            <a:r>
              <a:rPr lang="en-US" sz="2800" dirty="0" err="1">
                <a:solidFill>
                  <a:srgbClr val="C00000"/>
                </a:solidFill>
              </a:rPr>
              <a:t>su</a:t>
            </a:r>
            <a:r>
              <a:rPr lang="en-US" sz="2800" dirty="0">
                <a:solidFill>
                  <a:srgbClr val="C00000"/>
                </a:solidFill>
              </a:rPr>
              <a:t> mala </a:t>
            </a:r>
            <a:r>
              <a:rPr lang="en-US" sz="2800" dirty="0" err="1">
                <a:solidFill>
                  <a:srgbClr val="C00000"/>
                </a:solidFill>
              </a:rPr>
              <a:t>interpretación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contribuir</a:t>
            </a:r>
            <a:r>
              <a:rPr lang="en-US" sz="2800" dirty="0"/>
              <a:t> a auto </a:t>
            </a:r>
            <a:r>
              <a:rPr lang="en-US" sz="2800" dirty="0" err="1"/>
              <a:t>incriminación</a:t>
            </a:r>
            <a:r>
              <a:rPr lang="en-US" sz="2800" dirty="0"/>
              <a:t> y </a:t>
            </a:r>
            <a:r>
              <a:rPr lang="en-US" sz="2800" dirty="0" err="1"/>
              <a:t>sufrimiento</a:t>
            </a:r>
            <a:r>
              <a:rPr lang="en-US" sz="2800" dirty="0"/>
              <a:t> de la </a:t>
            </a:r>
            <a:r>
              <a:rPr lang="en-US" sz="2800" dirty="0" err="1"/>
              <a:t>víctima</a:t>
            </a:r>
            <a:r>
              <a:rPr lang="en-US" sz="2800" dirty="0"/>
              <a:t> </a:t>
            </a:r>
            <a:r>
              <a:rPr lang="en-US" sz="2800" dirty="0" err="1"/>
              <a:t>debido</a:t>
            </a:r>
            <a:r>
              <a:rPr lang="en-US" sz="2800" dirty="0"/>
              <a:t> a las </a:t>
            </a:r>
            <a:r>
              <a:rPr lang="en-US" sz="2800" dirty="0" err="1"/>
              <a:t>racionalizaciones</a:t>
            </a:r>
            <a:r>
              <a:rPr lang="en-US" sz="2800" dirty="0"/>
              <a:t> de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abusadores</a:t>
            </a:r>
            <a:r>
              <a:rPr lang="en-US" sz="2800" dirty="0"/>
              <a:t>.</a:t>
            </a:r>
          </a:p>
          <a:p>
            <a:pPr lvl="2"/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236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>
              <a:buFont typeface="Wingdings" charset="2"/>
              <a:buChar char="§"/>
            </a:pPr>
            <a:r>
              <a:rPr lang="en-US" sz="2800" dirty="0"/>
              <a:t>Una </a:t>
            </a:r>
            <a:r>
              <a:rPr lang="en-US" sz="2800" dirty="0" err="1"/>
              <a:t>lectura</a:t>
            </a:r>
            <a:r>
              <a:rPr lang="en-US" sz="2800" dirty="0"/>
              <a:t> </a:t>
            </a:r>
            <a:r>
              <a:rPr lang="en-US" sz="2800" dirty="0" err="1"/>
              <a:t>correcta</a:t>
            </a:r>
            <a:r>
              <a:rPr lang="en-US" sz="2800" dirty="0"/>
              <a:t> de la </a:t>
            </a:r>
            <a:r>
              <a:rPr lang="en-US" sz="2800" dirty="0" err="1"/>
              <a:t>Escritura</a:t>
            </a:r>
            <a:r>
              <a:rPr lang="en-US" sz="2800" dirty="0"/>
              <a:t>:</a:t>
            </a:r>
          </a:p>
          <a:p>
            <a:pPr marL="1371600" lvl="3" indent="0">
              <a:buNone/>
            </a:pPr>
            <a:r>
              <a:rPr lang="en-US" sz="2800" dirty="0"/>
              <a:t> </a:t>
            </a:r>
          </a:p>
          <a:p>
            <a:pPr lvl="3">
              <a:buFont typeface="Arial"/>
              <a:buChar char="•"/>
            </a:pPr>
            <a:r>
              <a:rPr lang="en-US" sz="2800" dirty="0" err="1"/>
              <a:t>Lleva</a:t>
            </a:r>
            <a:r>
              <a:rPr lang="en-US" sz="2800" dirty="0"/>
              <a:t> a un </a:t>
            </a:r>
            <a:r>
              <a:rPr lang="en-US" sz="2800" dirty="0" err="1"/>
              <a:t>entendimiento</a:t>
            </a:r>
            <a:r>
              <a:rPr lang="en-US" sz="2800" dirty="0"/>
              <a:t> de la </a:t>
            </a:r>
            <a:r>
              <a:rPr lang="en-US" sz="2800" dirty="0" err="1"/>
              <a:t>igual</a:t>
            </a:r>
            <a:r>
              <a:rPr lang="en-US" sz="2800" dirty="0"/>
              <a:t> </a:t>
            </a:r>
            <a:r>
              <a:rPr lang="en-US" sz="2800" dirty="0" err="1"/>
              <a:t>dignidad</a:t>
            </a:r>
            <a:r>
              <a:rPr lang="en-US" sz="2800" dirty="0"/>
              <a:t> de hombres y </a:t>
            </a:r>
            <a:r>
              <a:rPr lang="en-US" sz="2800" dirty="0" err="1"/>
              <a:t>mujeres</a:t>
            </a:r>
            <a:endParaRPr lang="en-US" sz="2800" dirty="0">
              <a:solidFill>
                <a:srgbClr val="00B050"/>
              </a:solidFill>
            </a:endParaRPr>
          </a:p>
          <a:p>
            <a:pPr marL="1371600" lvl="3" indent="0">
              <a:buNone/>
            </a:pPr>
            <a:endParaRPr lang="en-US" sz="2800" dirty="0"/>
          </a:p>
          <a:p>
            <a:pPr lvl="3">
              <a:buFont typeface="Arial"/>
              <a:buChar char="•"/>
            </a:pPr>
            <a:r>
              <a:rPr lang="en-US" sz="2800" dirty="0"/>
              <a:t>Y a las </a:t>
            </a:r>
            <a:r>
              <a:rPr lang="en-US" sz="2800" dirty="0" err="1"/>
              <a:t>relactiones</a:t>
            </a:r>
            <a:r>
              <a:rPr lang="en-US" sz="2800" dirty="0"/>
              <a:t> </a:t>
            </a:r>
            <a:r>
              <a:rPr lang="en-US" sz="2800" dirty="0" err="1"/>
              <a:t>basadas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B050"/>
                </a:solidFill>
              </a:rPr>
              <a:t>mutualidad</a:t>
            </a:r>
            <a:r>
              <a:rPr lang="en-US" sz="2800" dirty="0">
                <a:solidFill>
                  <a:srgbClr val="00B050"/>
                </a:solidFill>
              </a:rPr>
              <a:t> y </a:t>
            </a:r>
            <a:r>
              <a:rPr lang="en-US" sz="2800" dirty="0" err="1">
                <a:solidFill>
                  <a:srgbClr val="00B050"/>
                </a:solidFill>
              </a:rPr>
              <a:t>amor</a:t>
            </a:r>
            <a:r>
              <a:rPr lang="en-US" sz="2800" dirty="0"/>
              <a:t>.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marL="91440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2228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 err="1">
                <a:solidFill>
                  <a:srgbClr val="00B050"/>
                </a:solidFill>
              </a:rPr>
              <a:t>Esposos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deben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amar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esposas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/>
              <a:t>como</a:t>
            </a:r>
            <a:r>
              <a:rPr lang="en-US" sz="2800" dirty="0"/>
              <a:t> </a:t>
            </a:r>
            <a:r>
              <a:rPr lang="en-US" sz="2800" dirty="0" err="1"/>
              <a:t>quieren</a:t>
            </a:r>
            <a:r>
              <a:rPr lang="en-US" sz="2800" dirty="0"/>
              <a:t> a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propio</a:t>
            </a:r>
            <a:r>
              <a:rPr lang="en-US" sz="2800" dirty="0"/>
              <a:t> </a:t>
            </a:r>
            <a:r>
              <a:rPr lang="en-US" sz="2800" dirty="0" err="1"/>
              <a:t>cuerpo</a:t>
            </a:r>
            <a:r>
              <a:rPr lang="en-US" sz="2800" dirty="0"/>
              <a:t>, </a:t>
            </a:r>
            <a:r>
              <a:rPr lang="en-US" sz="2800" dirty="0" err="1"/>
              <a:t>como</a:t>
            </a:r>
            <a:r>
              <a:rPr lang="en-US" sz="2800" dirty="0"/>
              <a:t> Cristo </a:t>
            </a:r>
            <a:r>
              <a:rPr lang="en-US" sz="2800" dirty="0" err="1"/>
              <a:t>ama</a:t>
            </a:r>
            <a:r>
              <a:rPr lang="en-US" sz="2800" dirty="0"/>
              <a:t> a la </a:t>
            </a:r>
            <a:r>
              <a:rPr lang="en-US" sz="2800" dirty="0" err="1"/>
              <a:t>Iglesia</a:t>
            </a:r>
            <a:r>
              <a:rPr lang="en-US" sz="2800" dirty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El </a:t>
            </a:r>
            <a:r>
              <a:rPr lang="en-US" sz="2800" dirty="0" err="1">
                <a:solidFill>
                  <a:srgbClr val="C00000"/>
                </a:solidFill>
              </a:rPr>
              <a:t>perdón</a:t>
            </a:r>
            <a:r>
              <a:rPr lang="en-US" sz="2800" dirty="0">
                <a:solidFill>
                  <a:srgbClr val="C00000"/>
                </a:solidFill>
              </a:rPr>
              <a:t> no </a:t>
            </a:r>
            <a:r>
              <a:rPr lang="en-US" sz="2800" dirty="0" err="1">
                <a:solidFill>
                  <a:srgbClr val="C00000"/>
                </a:solidFill>
              </a:rPr>
              <a:t>quiere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decir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olvidarse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del </a:t>
            </a:r>
            <a:r>
              <a:rPr lang="en-US" sz="2800" dirty="0" err="1"/>
              <a:t>abuso</a:t>
            </a:r>
            <a:r>
              <a:rPr lang="en-US" sz="2800" dirty="0"/>
              <a:t> o pretender que no </a:t>
            </a:r>
            <a:r>
              <a:rPr lang="en-US" sz="2800" dirty="0" err="1"/>
              <a:t>ocurrió</a:t>
            </a:r>
            <a:r>
              <a:rPr lang="en-US" sz="2800" dirty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El </a:t>
            </a:r>
            <a:r>
              <a:rPr lang="en-US" sz="2800" dirty="0" err="1">
                <a:solidFill>
                  <a:srgbClr val="C00000"/>
                </a:solidFill>
              </a:rPr>
              <a:t>perdón</a:t>
            </a:r>
            <a:r>
              <a:rPr lang="en-US" sz="2800" dirty="0">
                <a:solidFill>
                  <a:srgbClr val="C00000"/>
                </a:solidFill>
              </a:rPr>
              <a:t> no </a:t>
            </a:r>
            <a:r>
              <a:rPr lang="en-US" sz="2800" dirty="0" err="1">
                <a:solidFill>
                  <a:srgbClr val="C00000"/>
                </a:solidFill>
              </a:rPr>
              <a:t>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permiso</a:t>
            </a:r>
            <a:r>
              <a:rPr lang="en-US" sz="2800" dirty="0">
                <a:solidFill>
                  <a:srgbClr val="C00000"/>
                </a:solidFill>
              </a:rPr>
              <a:t> para </a:t>
            </a:r>
            <a:r>
              <a:rPr lang="en-US" sz="2800" dirty="0" err="1">
                <a:solidFill>
                  <a:srgbClr val="C00000"/>
                </a:solidFill>
              </a:rPr>
              <a:t>repetir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el </a:t>
            </a:r>
            <a:r>
              <a:rPr lang="en-US" sz="2800" dirty="0" err="1"/>
              <a:t>abuso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  <a:p>
            <a:pPr lvl="2"/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lvl="2"/>
            <a:endParaRPr lang="en-US" sz="3200" dirty="0"/>
          </a:p>
          <a:p>
            <a:pPr marL="91440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0536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2800" dirty="0"/>
          </a:p>
          <a:p>
            <a:pPr lvl="2"/>
            <a:r>
              <a:rPr lang="en-US" sz="2800" dirty="0">
                <a:solidFill>
                  <a:srgbClr val="C00000"/>
                </a:solidFill>
              </a:rPr>
              <a:t>El </a:t>
            </a:r>
            <a:r>
              <a:rPr lang="en-US" sz="2800" dirty="0" err="1">
                <a:solidFill>
                  <a:srgbClr val="C00000"/>
                </a:solidFill>
              </a:rPr>
              <a:t>sufrimiento</a:t>
            </a:r>
            <a:r>
              <a:rPr lang="en-US" sz="2800" dirty="0">
                <a:solidFill>
                  <a:srgbClr val="C00000"/>
                </a:solidFill>
              </a:rPr>
              <a:t> de </a:t>
            </a:r>
            <a:r>
              <a:rPr lang="en-US" sz="2800" dirty="0" err="1">
                <a:solidFill>
                  <a:srgbClr val="C00000"/>
                </a:solidFill>
              </a:rPr>
              <a:t>una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mujera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abusada</a:t>
            </a:r>
            <a:r>
              <a:rPr lang="en-US" sz="2800" dirty="0">
                <a:solidFill>
                  <a:srgbClr val="C00000"/>
                </a:solidFill>
              </a:rPr>
              <a:t> no </a:t>
            </a:r>
            <a:r>
              <a:rPr lang="en-US" sz="2800" dirty="0" err="1">
                <a:solidFill>
                  <a:srgbClr val="C00000"/>
                </a:solidFill>
              </a:rPr>
              <a:t>es</a:t>
            </a:r>
            <a:r>
              <a:rPr lang="en-US" sz="2800" dirty="0">
                <a:solidFill>
                  <a:srgbClr val="C00000"/>
                </a:solidFill>
              </a:rPr>
              <a:t> un </a:t>
            </a:r>
            <a:r>
              <a:rPr lang="en-US" sz="2800" dirty="0" err="1">
                <a:solidFill>
                  <a:srgbClr val="C00000"/>
                </a:solidFill>
              </a:rPr>
              <a:t>castigo</a:t>
            </a:r>
            <a:r>
              <a:rPr lang="en-US" sz="2800" dirty="0">
                <a:solidFill>
                  <a:srgbClr val="C00000"/>
                </a:solidFill>
              </a:rPr>
              <a:t> de Dios. 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Esta</a:t>
            </a:r>
            <a:r>
              <a:rPr lang="en-US" sz="2800" dirty="0"/>
              <a:t> imagen de un Dios </a:t>
            </a:r>
            <a:r>
              <a:rPr lang="en-US" sz="2800" dirty="0" err="1"/>
              <a:t>duro</a:t>
            </a:r>
            <a:r>
              <a:rPr lang="en-US" sz="2800" dirty="0"/>
              <a:t> y cruel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contraria</a:t>
            </a:r>
            <a:r>
              <a:rPr lang="en-US" sz="2800" dirty="0"/>
              <a:t> la imagen </a:t>
            </a:r>
            <a:r>
              <a:rPr lang="en-US" sz="2800" dirty="0" err="1"/>
              <a:t>bíblica</a:t>
            </a:r>
            <a:r>
              <a:rPr lang="en-US" sz="2800" dirty="0"/>
              <a:t> de un Dios </a:t>
            </a:r>
            <a:r>
              <a:rPr lang="en-US" sz="2800" dirty="0" err="1"/>
              <a:t>tierno</a:t>
            </a:r>
            <a:r>
              <a:rPr lang="en-US" sz="2800" dirty="0"/>
              <a:t>, </a:t>
            </a:r>
            <a:r>
              <a:rPr lang="en-US" sz="2800" dirty="0" err="1"/>
              <a:t>misericordioso</a:t>
            </a:r>
            <a:r>
              <a:rPr lang="en-US" sz="2800" dirty="0"/>
              <a:t> y amoroso.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23067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 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3" indent="-457200">
              <a:buFont typeface="Arial"/>
              <a:buChar char="•"/>
            </a:pPr>
            <a:r>
              <a:rPr lang="en-US" sz="2800" dirty="0" err="1">
                <a:solidFill>
                  <a:srgbClr val="C00000"/>
                </a:solidFill>
              </a:rPr>
              <a:t>Consejería</a:t>
            </a:r>
            <a:r>
              <a:rPr lang="en-US" sz="2800" dirty="0">
                <a:solidFill>
                  <a:srgbClr val="C00000"/>
                </a:solidFill>
              </a:rPr>
              <a:t> de </a:t>
            </a:r>
            <a:r>
              <a:rPr lang="en-US" sz="2800" dirty="0" err="1">
                <a:solidFill>
                  <a:srgbClr val="C00000"/>
                </a:solidFill>
              </a:rPr>
              <a:t>parejas</a:t>
            </a:r>
            <a:r>
              <a:rPr lang="en-US" sz="2800" dirty="0">
                <a:solidFill>
                  <a:srgbClr val="C00000"/>
                </a:solidFill>
              </a:rPr>
              <a:t> no </a:t>
            </a:r>
            <a:r>
              <a:rPr lang="en-US" sz="2800" dirty="0" err="1">
                <a:solidFill>
                  <a:srgbClr val="C00000"/>
                </a:solidFill>
              </a:rPr>
              <a:t>es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apropriada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 </a:t>
            </a:r>
            <a:r>
              <a:rPr lang="en-US" sz="2800" dirty="0" err="1"/>
              <a:t>puede</a:t>
            </a:r>
            <a:r>
              <a:rPr lang="en-US" sz="2800" dirty="0"/>
              <a:t> </a:t>
            </a:r>
            <a:r>
              <a:rPr lang="en-US" sz="2800" dirty="0" err="1"/>
              <a:t>poner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peligro</a:t>
            </a:r>
            <a:r>
              <a:rPr lang="en-US" sz="2800" dirty="0"/>
              <a:t> a la </a:t>
            </a:r>
            <a:r>
              <a:rPr lang="en-US" sz="2800" dirty="0" err="1"/>
              <a:t>seguridad</a:t>
            </a:r>
            <a:r>
              <a:rPr lang="en-US" sz="2800" dirty="0"/>
              <a:t> de la </a:t>
            </a:r>
            <a:r>
              <a:rPr lang="en-US" sz="2800" dirty="0" err="1"/>
              <a:t>víctima</a:t>
            </a:r>
            <a:r>
              <a:rPr lang="en-US" sz="2800" dirty="0"/>
              <a:t>.</a:t>
            </a:r>
          </a:p>
          <a:p>
            <a:pPr marL="857250" lvl="3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5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Mantener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Trata</a:t>
            </a:r>
            <a:r>
              <a:rPr lang="en-US" dirty="0"/>
              <a:t> de absorber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conceptos</a:t>
            </a:r>
            <a:r>
              <a:rPr lang="en-US" dirty="0"/>
              <a:t> </a:t>
            </a:r>
            <a:r>
              <a:rPr lang="en-US" dirty="0" err="1"/>
              <a:t>mayores</a:t>
            </a:r>
            <a:r>
              <a:rPr lang="en-US" dirty="0"/>
              <a:t> de la </a:t>
            </a:r>
            <a:r>
              <a:rPr lang="en-US" dirty="0" err="1"/>
              <a:t>presentaci</a:t>
            </a:r>
            <a:r>
              <a:rPr lang="es-MX" dirty="0" err="1"/>
              <a:t>ón</a:t>
            </a:r>
            <a:r>
              <a:rPr lang="es-MX" dirty="0"/>
              <a:t>.  No se preocupe de tomar notas.</a:t>
            </a:r>
          </a:p>
          <a:p>
            <a:r>
              <a:rPr lang="es-MX" dirty="0"/>
              <a:t>Podemos enviar esta presentación por el correo electrónico.</a:t>
            </a:r>
          </a:p>
          <a:p>
            <a:r>
              <a:rPr lang="es-MX" dirty="0"/>
              <a:t>Las diapositivas están llenas de información. No las vamos a leer.</a:t>
            </a:r>
          </a:p>
          <a:p>
            <a:r>
              <a:rPr lang="es-MX" dirty="0"/>
              <a:t>El material se necesita estudiar más.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130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“No se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espera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que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una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persona se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quede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en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un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matrimonio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abusivo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.” </a:t>
            </a:r>
          </a:p>
          <a:p>
            <a:pPr lvl="2"/>
            <a:endParaRPr lang="en-US" sz="2800" dirty="0">
              <a:ea typeface="ＭＳ Ｐゴシック" charset="0"/>
            </a:endParaRPr>
          </a:p>
          <a:p>
            <a:pPr lvl="2"/>
            <a:r>
              <a:rPr lang="en-US" sz="2800" dirty="0" err="1">
                <a:ea typeface="ＭＳ Ｐゴシック" charset="0"/>
              </a:rPr>
              <a:t>Animamos</a:t>
            </a:r>
            <a:r>
              <a:rPr lang="en-US" sz="2800" dirty="0">
                <a:ea typeface="ＭＳ Ｐゴシック" charset="0"/>
              </a:rPr>
              <a:t> a personas </a:t>
            </a:r>
            <a:r>
              <a:rPr lang="en-US" sz="2800" dirty="0" err="1">
                <a:ea typeface="ＭＳ Ｐゴシック" charset="0"/>
              </a:rPr>
              <a:t>abusadas</a:t>
            </a:r>
            <a:r>
              <a:rPr lang="en-US" sz="2800" dirty="0">
                <a:ea typeface="ＭＳ Ｐゴシック" charset="0"/>
              </a:rPr>
              <a:t> que se </a:t>
            </a:r>
            <a:r>
              <a:rPr lang="en-US" sz="2800" dirty="0" err="1">
                <a:ea typeface="ＭＳ Ｐゴシック" charset="0"/>
              </a:rPr>
              <a:t>han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divorciadas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investigar</a:t>
            </a:r>
            <a:r>
              <a:rPr lang="en-US" sz="2800" dirty="0">
                <a:ea typeface="ＭＳ Ｐゴシック" charset="0"/>
              </a:rPr>
              <a:t> la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posibilidad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conseguir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 un </a:t>
            </a:r>
            <a:r>
              <a:rPr lang="en-US" sz="2800" dirty="0" err="1">
                <a:solidFill>
                  <a:srgbClr val="00B050"/>
                </a:solidFill>
                <a:ea typeface="ＭＳ Ｐゴシック" charset="0"/>
              </a:rPr>
              <a:t>anulamiento</a:t>
            </a:r>
            <a:r>
              <a:rPr lang="en-US" sz="2800" dirty="0">
                <a:solidFill>
                  <a:srgbClr val="00B050"/>
                </a:solidFill>
                <a:ea typeface="ＭＳ Ｐゴシック" charset="0"/>
              </a:rPr>
              <a:t>.</a:t>
            </a:r>
          </a:p>
          <a:p>
            <a:pPr marL="914400" lvl="2" indent="0">
              <a:buNone/>
            </a:pPr>
            <a:endParaRPr lang="en-US" sz="3200" dirty="0"/>
          </a:p>
          <a:p>
            <a:pPr lvl="2"/>
            <a:endParaRPr lang="en-US" sz="3200" dirty="0"/>
          </a:p>
          <a:p>
            <a:pPr marL="914400" lvl="2" indent="0">
              <a:buNone/>
            </a:pPr>
            <a:endParaRPr lang="en-US" sz="3200" dirty="0"/>
          </a:p>
          <a:p>
            <a:pPr marL="91440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9732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 La </a:t>
            </a:r>
            <a:r>
              <a:rPr lang="en-US" sz="3600" dirty="0" err="1"/>
              <a:t>Posición</a:t>
            </a:r>
            <a:r>
              <a:rPr lang="en-US" sz="3600" dirty="0"/>
              <a:t> de </a:t>
            </a:r>
            <a:r>
              <a:rPr lang="en-US" sz="3600" dirty="0" err="1"/>
              <a:t>los</a:t>
            </a:r>
            <a:r>
              <a:rPr lang="en-US" sz="3600" dirty="0"/>
              <a:t> </a:t>
            </a:r>
            <a:r>
              <a:rPr lang="en-US" sz="3600" dirty="0" err="1"/>
              <a:t>Obispos</a:t>
            </a:r>
            <a:r>
              <a:rPr lang="en-US" sz="3600" dirty="0"/>
              <a:t> </a:t>
            </a:r>
            <a:r>
              <a:rPr lang="en-US" sz="3600" dirty="0" err="1"/>
              <a:t>sobre</a:t>
            </a:r>
            <a:r>
              <a:rPr lang="en-US" sz="3600" dirty="0"/>
              <a:t>             </a:t>
            </a:r>
            <a:r>
              <a:rPr lang="en-US" sz="3600" dirty="0" err="1"/>
              <a:t>Violencia</a:t>
            </a:r>
            <a:r>
              <a:rPr lang="en-US" sz="3600" dirty="0"/>
              <a:t> </a:t>
            </a:r>
            <a:r>
              <a:rPr lang="en-US" sz="3600" dirty="0" err="1"/>
              <a:t>Doméstica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2" indent="-457200">
              <a:buFont typeface="Wingdings" charset="2"/>
              <a:buChar char="§"/>
            </a:pPr>
            <a:r>
              <a:rPr lang="en-US" sz="3200" dirty="0"/>
              <a:t>Para el </a:t>
            </a:r>
            <a:r>
              <a:rPr lang="en-US" sz="3200" dirty="0" err="1"/>
              <a:t>Párroco</a:t>
            </a:r>
            <a:r>
              <a:rPr lang="en-US" sz="3200" dirty="0"/>
              <a:t> y </a:t>
            </a:r>
            <a:r>
              <a:rPr lang="en-US" sz="3200" dirty="0" err="1"/>
              <a:t>Equipo</a:t>
            </a:r>
            <a:r>
              <a:rPr lang="en-US" sz="3200" dirty="0"/>
              <a:t> Pastoral</a:t>
            </a:r>
          </a:p>
          <a:p>
            <a:pPr lvl="2">
              <a:buClr>
                <a:schemeClr val="tx1"/>
              </a:buClr>
            </a:pPr>
            <a:endParaRPr lang="en-US" sz="2800" dirty="0"/>
          </a:p>
          <a:p>
            <a:pPr lvl="2">
              <a:buClr>
                <a:schemeClr val="tx1"/>
              </a:buClr>
            </a:pPr>
            <a:r>
              <a:rPr lang="en-US" sz="2800" dirty="0"/>
              <a:t>Hagan </a:t>
            </a:r>
            <a:r>
              <a:rPr lang="en-US" sz="2800" dirty="0" err="1"/>
              <a:t>preguntas</a:t>
            </a:r>
            <a:r>
              <a:rPr lang="en-US" sz="2800" dirty="0"/>
              <a:t> </a:t>
            </a:r>
            <a:r>
              <a:rPr lang="en-US" sz="2800" dirty="0" err="1"/>
              <a:t>directas</a:t>
            </a:r>
            <a:r>
              <a:rPr lang="en-US" sz="2800" dirty="0"/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sospechan</a:t>
            </a:r>
            <a:r>
              <a:rPr lang="en-US" sz="2800" dirty="0"/>
              <a:t> </a:t>
            </a:r>
            <a:r>
              <a:rPr lang="en-US" sz="2800" dirty="0" err="1"/>
              <a:t>abuso</a:t>
            </a:r>
            <a:r>
              <a:rPr lang="en-US" sz="2800" dirty="0"/>
              <a:t>.</a:t>
            </a:r>
          </a:p>
          <a:p>
            <a:pPr lvl="2">
              <a:buClr>
                <a:schemeClr val="tx1"/>
              </a:buClr>
            </a:pPr>
            <a:r>
              <a:rPr lang="en-US" sz="2800" dirty="0" err="1">
                <a:solidFill>
                  <a:srgbClr val="00B050"/>
                </a:solidFill>
              </a:rPr>
              <a:t>Tengan</a:t>
            </a:r>
            <a:r>
              <a:rPr lang="en-US" sz="2800" dirty="0">
                <a:solidFill>
                  <a:srgbClr val="00B050"/>
                </a:solidFill>
              </a:rPr>
              <a:t> un plan de </a:t>
            </a:r>
            <a:r>
              <a:rPr lang="en-US" sz="2800" dirty="0" err="1">
                <a:solidFill>
                  <a:srgbClr val="00B050"/>
                </a:solidFill>
              </a:rPr>
              <a:t>acción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desarrollada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caso</a:t>
            </a:r>
            <a:r>
              <a:rPr lang="en-US" sz="2800" dirty="0">
                <a:solidFill>
                  <a:srgbClr val="00B050"/>
                </a:solidFill>
              </a:rPr>
              <a:t> que </a:t>
            </a:r>
            <a:r>
              <a:rPr lang="en-US" sz="2800" dirty="0" err="1">
                <a:solidFill>
                  <a:srgbClr val="00B050"/>
                </a:solidFill>
              </a:rPr>
              <a:t>una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mujer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abusada</a:t>
            </a:r>
            <a:r>
              <a:rPr lang="en-US" sz="2800" dirty="0">
                <a:solidFill>
                  <a:srgbClr val="00B050"/>
                </a:solidFill>
              </a:rPr>
              <a:t> les llama </a:t>
            </a:r>
            <a:r>
              <a:rPr lang="en-US" sz="2800" dirty="0" err="1">
                <a:solidFill>
                  <a:srgbClr val="00B050"/>
                </a:solidFill>
              </a:rPr>
              <a:t>por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ayuda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  <a:p>
            <a:pPr lvl="2">
              <a:buClr>
                <a:schemeClr val="tx1"/>
              </a:buClr>
            </a:pPr>
            <a:r>
              <a:rPr lang="en-US" sz="2800" dirty="0" err="1"/>
              <a:t>Hablen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las </a:t>
            </a:r>
            <a:r>
              <a:rPr lang="en-US" sz="2800" dirty="0" err="1"/>
              <a:t>clases</a:t>
            </a:r>
            <a:r>
              <a:rPr lang="en-US" sz="2800" dirty="0"/>
              <a:t> </a:t>
            </a:r>
            <a:r>
              <a:rPr lang="en-US" sz="2800" dirty="0" err="1"/>
              <a:t>prematrimoniales</a:t>
            </a:r>
            <a:r>
              <a:rPr lang="en-US" sz="2800" dirty="0"/>
              <a:t>.</a:t>
            </a:r>
          </a:p>
          <a:p>
            <a:pPr marL="914400" lvl="2" indent="0" algn="r">
              <a:buClr>
                <a:schemeClr val="tx1"/>
              </a:buClr>
              <a:buNone/>
            </a:pPr>
            <a:endParaRPr lang="en-US" sz="1400" dirty="0"/>
          </a:p>
          <a:p>
            <a:pPr marL="1200150" lvl="3" indent="-342900">
              <a:buFont typeface="Wingdings" charset="2"/>
              <a:buChar char="v"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8086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Descano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82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Interactuando con 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Llamadas a la parroquia</a:t>
            </a:r>
          </a:p>
          <a:p>
            <a:pPr lvl="1"/>
            <a:r>
              <a:rPr lang="es-MX" dirty="0"/>
              <a:t>Para emergencias: Con el permiso de la persona llamando y después de haber conseguido el sitio de la persona, llame a 911.</a:t>
            </a:r>
          </a:p>
          <a:p>
            <a:pPr lvl="1"/>
            <a:r>
              <a:rPr lang="es-MX" dirty="0"/>
              <a:t>Para ayuda inmediata: Número de emergencia en Illinois 877-863-6338 o el número nacional 800-799-7233.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03217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Interactuando con 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Ser sensible a los comentarios o signos de la violencia doméstica.</a:t>
            </a:r>
          </a:p>
          <a:p>
            <a:r>
              <a:rPr lang="es-MX" dirty="0"/>
              <a:t>Hablar en un lugar privado.</a:t>
            </a:r>
          </a:p>
          <a:p>
            <a:r>
              <a:rPr lang="es-MX" dirty="0"/>
              <a:t>Respectar las decisiones de la víctima.</a:t>
            </a:r>
          </a:p>
          <a:p>
            <a:r>
              <a:rPr lang="es-MX" dirty="0"/>
              <a:t>Empoderar a la víctima.</a:t>
            </a:r>
          </a:p>
          <a:p>
            <a:r>
              <a:rPr lang="es-MX" dirty="0"/>
              <a:t>No puede rescatar a la víctima.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821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/>
              <a:t>Afirmar</a:t>
            </a:r>
            <a:r>
              <a:rPr lang="en-US" sz="3200" dirty="0"/>
              <a:t> </a:t>
            </a:r>
            <a:r>
              <a:rPr lang="en-US" sz="3200" dirty="0" err="1"/>
              <a:t>los</a:t>
            </a:r>
            <a:r>
              <a:rPr lang="en-US" sz="3200" dirty="0"/>
              <a:t> </a:t>
            </a:r>
            <a:r>
              <a:rPr lang="en-US" sz="3200" dirty="0" err="1"/>
              <a:t>sentimientos</a:t>
            </a:r>
            <a:r>
              <a:rPr lang="en-US" sz="3200" dirty="0"/>
              <a:t> de la </a:t>
            </a:r>
            <a:r>
              <a:rPr lang="en-US" sz="3200" dirty="0" err="1"/>
              <a:t>víctima</a:t>
            </a:r>
            <a:r>
              <a:rPr lang="en-US" sz="3200" dirty="0"/>
              <a:t>.</a:t>
            </a:r>
          </a:p>
          <a:p>
            <a:pPr lvl="2"/>
            <a:endParaRPr lang="en-US" sz="2800" dirty="0">
              <a:solidFill>
                <a:srgbClr val="00B050"/>
              </a:solidFill>
            </a:endParaRP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Creo</a:t>
            </a:r>
            <a:r>
              <a:rPr lang="en-US" sz="2800" dirty="0">
                <a:solidFill>
                  <a:srgbClr val="00B050"/>
                </a:solidFill>
              </a:rPr>
              <a:t> lo que me </a:t>
            </a:r>
            <a:r>
              <a:rPr lang="en-US" sz="2800" dirty="0" err="1">
                <a:solidFill>
                  <a:srgbClr val="00B050"/>
                </a:solidFill>
              </a:rPr>
              <a:t>estás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diciendo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 err="1"/>
              <a:t>Tu</a:t>
            </a:r>
            <a:r>
              <a:rPr lang="en-US" sz="2800" dirty="0"/>
              <a:t> no </a:t>
            </a:r>
            <a:r>
              <a:rPr lang="en-US" sz="2800" dirty="0" err="1"/>
              <a:t>estás</a:t>
            </a:r>
            <a:r>
              <a:rPr lang="en-US" sz="2800" dirty="0"/>
              <a:t> sola.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Puedo</a:t>
            </a:r>
            <a:r>
              <a:rPr lang="en-US" sz="2800" dirty="0"/>
              <a:t> </a:t>
            </a:r>
            <a:r>
              <a:rPr lang="en-US" sz="2800" dirty="0" err="1"/>
              <a:t>sentir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tal</a:t>
            </a:r>
            <a:r>
              <a:rPr lang="en-US" sz="2800" dirty="0"/>
              <a:t> </a:t>
            </a:r>
            <a:r>
              <a:rPr lang="en-US" sz="2800" dirty="0" err="1"/>
              <a:t>difícil</a:t>
            </a:r>
            <a:r>
              <a:rPr lang="en-US" sz="2800" dirty="0"/>
              <a:t>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para </a:t>
            </a:r>
            <a:r>
              <a:rPr lang="en-US" sz="2800" dirty="0" err="1"/>
              <a:t>tí</a:t>
            </a:r>
            <a:r>
              <a:rPr lang="en-US" sz="2800" dirty="0"/>
              <a:t>. </a:t>
            </a:r>
          </a:p>
          <a:p>
            <a:pPr marL="9144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99936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/>
              <a:t>Esté</a:t>
            </a:r>
            <a:r>
              <a:rPr lang="en-US" sz="3200" dirty="0"/>
              <a:t> </a:t>
            </a:r>
            <a:r>
              <a:rPr lang="en-US" sz="3200" dirty="0" err="1"/>
              <a:t>preparado</a:t>
            </a:r>
            <a:r>
              <a:rPr lang="en-US" sz="3200" dirty="0"/>
              <a:t> para </a:t>
            </a:r>
            <a:r>
              <a:rPr lang="en-US" sz="3200" dirty="0" err="1"/>
              <a:t>comentarios</a:t>
            </a:r>
            <a:r>
              <a:rPr lang="en-US" sz="3200" dirty="0"/>
              <a:t> </a:t>
            </a:r>
            <a:r>
              <a:rPr lang="en-US" sz="3200" dirty="0" err="1"/>
              <a:t>como</a:t>
            </a:r>
            <a:r>
              <a:rPr lang="en-US" sz="3200" dirty="0"/>
              <a:t>:</a:t>
            </a:r>
          </a:p>
          <a:p>
            <a:pPr lvl="2"/>
            <a:endParaRPr lang="fr-FR" sz="2800" dirty="0"/>
          </a:p>
          <a:p>
            <a:pPr lvl="2"/>
            <a:r>
              <a:rPr lang="fr-FR" sz="2800" dirty="0"/>
              <a:t>No </a:t>
            </a:r>
            <a:r>
              <a:rPr lang="fr-FR" sz="2800" dirty="0" err="1"/>
              <a:t>valgo</a:t>
            </a:r>
            <a:r>
              <a:rPr lang="fr-FR" sz="2800" dirty="0"/>
              <a:t> nada.</a:t>
            </a:r>
          </a:p>
          <a:p>
            <a:pPr lvl="2"/>
            <a:r>
              <a:rPr lang="en-US" sz="2800" dirty="0" err="1"/>
              <a:t>Estoy</a:t>
            </a:r>
            <a:r>
              <a:rPr lang="en-US" sz="2800" dirty="0"/>
              <a:t> </a:t>
            </a:r>
            <a:r>
              <a:rPr lang="en-US" sz="2800" dirty="0" err="1"/>
              <a:t>avergonzada</a:t>
            </a:r>
            <a:r>
              <a:rPr lang="en-US" sz="2800" dirty="0"/>
              <a:t>.  </a:t>
            </a:r>
          </a:p>
          <a:p>
            <a:pPr lvl="2"/>
            <a:r>
              <a:rPr lang="en-US" sz="2800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voy</a:t>
            </a:r>
            <a:r>
              <a:rPr lang="en-US" sz="2800" dirty="0"/>
              <a:t> a </a:t>
            </a:r>
            <a:r>
              <a:rPr lang="en-US" sz="2800" dirty="0" err="1"/>
              <a:t>confiar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o </a:t>
            </a:r>
            <a:r>
              <a:rPr lang="en-US" sz="2800" dirty="0" err="1"/>
              <a:t>amar</a:t>
            </a:r>
            <a:r>
              <a:rPr lang="en-US" sz="2800" dirty="0"/>
              <a:t> a </a:t>
            </a:r>
            <a:r>
              <a:rPr lang="en-US" sz="2800" dirty="0" err="1"/>
              <a:t>alguien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/>
              <a:t>Nunca</a:t>
            </a:r>
            <a:r>
              <a:rPr lang="en-US" sz="2800" dirty="0"/>
              <a:t> </a:t>
            </a:r>
            <a:r>
              <a:rPr lang="en-US" sz="2800" dirty="0" err="1"/>
              <a:t>voy</a:t>
            </a:r>
            <a:r>
              <a:rPr lang="en-US" sz="2800" dirty="0"/>
              <a:t> a </a:t>
            </a:r>
            <a:r>
              <a:rPr lang="en-US" sz="2800" dirty="0" err="1"/>
              <a:t>poder</a:t>
            </a:r>
            <a:r>
              <a:rPr lang="en-US" sz="2800" dirty="0"/>
              <a:t> </a:t>
            </a:r>
            <a:r>
              <a:rPr lang="en-US" sz="2800" dirty="0" err="1"/>
              <a:t>salir</a:t>
            </a:r>
            <a:r>
              <a:rPr lang="en-US" sz="2800" dirty="0"/>
              <a:t> de </a:t>
            </a:r>
            <a:r>
              <a:rPr lang="en-US" sz="2800" dirty="0" err="1"/>
              <a:t>esta</a:t>
            </a:r>
            <a:r>
              <a:rPr lang="en-US" sz="2800" dirty="0"/>
              <a:t> </a:t>
            </a:r>
            <a:r>
              <a:rPr lang="en-US" sz="2800" dirty="0" err="1"/>
              <a:t>relación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El me </a:t>
            </a:r>
            <a:r>
              <a:rPr lang="en-US" sz="2800" dirty="0" err="1"/>
              <a:t>va</a:t>
            </a:r>
            <a:r>
              <a:rPr lang="en-US" sz="2800" dirty="0"/>
              <a:t> a </a:t>
            </a:r>
            <a:r>
              <a:rPr lang="en-US" sz="2800" dirty="0" err="1"/>
              <a:t>matar</a:t>
            </a:r>
            <a:r>
              <a:rPr lang="en-US" sz="2800" dirty="0"/>
              <a:t>.</a:t>
            </a:r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557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2800" dirty="0"/>
              <a:t>¿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ocurre</a:t>
            </a:r>
            <a:r>
              <a:rPr lang="en-US" sz="2800" dirty="0"/>
              <a:t> </a:t>
            </a:r>
            <a:r>
              <a:rPr lang="en-US" sz="2800" dirty="0" err="1"/>
              <a:t>violencia</a:t>
            </a:r>
            <a:r>
              <a:rPr lang="en-US" sz="2800" dirty="0"/>
              <a:t> </a:t>
            </a:r>
            <a:r>
              <a:rPr lang="en-US" sz="2800" dirty="0" err="1"/>
              <a:t>doméstica</a:t>
            </a:r>
            <a:r>
              <a:rPr lang="en-US" sz="2800" dirty="0"/>
              <a:t>?</a:t>
            </a:r>
          </a:p>
          <a:p>
            <a:pPr lvl="2"/>
            <a:r>
              <a:rPr lang="en-US" sz="2800" dirty="0"/>
              <a:t>¿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Dios me ha </a:t>
            </a:r>
            <a:r>
              <a:rPr lang="en-US" sz="2800" dirty="0" err="1"/>
              <a:t>abandonado</a:t>
            </a:r>
            <a:r>
              <a:rPr lang="en-US" sz="2800" dirty="0"/>
              <a:t>?</a:t>
            </a:r>
          </a:p>
          <a:p>
            <a:pPr lvl="2"/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pecado</a:t>
            </a:r>
            <a:r>
              <a:rPr lang="en-US" sz="2800" dirty="0"/>
              <a:t> ha </a:t>
            </a:r>
            <a:r>
              <a:rPr lang="en-US" sz="2800" dirty="0" err="1"/>
              <a:t>causado</a:t>
            </a:r>
            <a:r>
              <a:rPr lang="en-US" sz="2800" dirty="0"/>
              <a:t> </a:t>
            </a:r>
            <a:r>
              <a:rPr lang="en-US" sz="2800" dirty="0" err="1"/>
              <a:t>todo</a:t>
            </a:r>
            <a:r>
              <a:rPr lang="en-US" sz="2800" dirty="0"/>
              <a:t> </a:t>
            </a:r>
            <a:r>
              <a:rPr lang="en-US" sz="2800" dirty="0" err="1"/>
              <a:t>esto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 err="1"/>
              <a:t>siento</a:t>
            </a:r>
            <a:r>
              <a:rPr lang="en-US" sz="2800" dirty="0"/>
              <a:t> la </a:t>
            </a:r>
            <a:r>
              <a:rPr lang="en-US" sz="2800" dirty="0" err="1"/>
              <a:t>presencia</a:t>
            </a:r>
            <a:r>
              <a:rPr lang="en-US" sz="2800" dirty="0"/>
              <a:t> de Dios.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 err="1"/>
              <a:t>creo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Dios</a:t>
            </a:r>
            <a:r>
              <a:rPr lang="fr-FR" sz="2800" dirty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823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00B050"/>
                </a:solidFill>
              </a:rPr>
              <a:t>Hay que </a:t>
            </a:r>
            <a:r>
              <a:rPr lang="en-US" sz="3200" dirty="0" err="1">
                <a:solidFill>
                  <a:srgbClr val="00B050"/>
                </a:solidFill>
              </a:rPr>
              <a:t>hacer</a:t>
            </a:r>
            <a:r>
              <a:rPr lang="en-US" sz="3200" dirty="0">
                <a:solidFill>
                  <a:srgbClr val="00B050"/>
                </a:solidFill>
              </a:rPr>
              <a:t>:</a:t>
            </a:r>
            <a:endParaRPr lang="en-US" sz="2800" dirty="0">
              <a:solidFill>
                <a:srgbClr val="00B050"/>
              </a:solidFill>
            </a:endParaRPr>
          </a:p>
          <a:p>
            <a:pPr marL="857250" lvl="2" indent="0">
              <a:buNone/>
            </a:pPr>
            <a:r>
              <a:rPr lang="en-US" sz="2800" dirty="0" err="1">
                <a:solidFill>
                  <a:srgbClr val="00B050"/>
                </a:solidFill>
              </a:rPr>
              <a:t>Acompañar</a:t>
            </a:r>
            <a:r>
              <a:rPr lang="en-US" sz="2800" dirty="0">
                <a:solidFill>
                  <a:srgbClr val="00B050"/>
                </a:solidFill>
              </a:rPr>
              <a:t> a la </a:t>
            </a:r>
            <a:r>
              <a:rPr lang="en-US" sz="2800" dirty="0" err="1">
                <a:solidFill>
                  <a:srgbClr val="00B050"/>
                </a:solidFill>
              </a:rPr>
              <a:t>víctima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por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los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pasos</a:t>
            </a:r>
            <a:r>
              <a:rPr lang="en-US" sz="2800" dirty="0">
                <a:solidFill>
                  <a:srgbClr val="00B050"/>
                </a:solidFill>
              </a:rPr>
              <a:t> que </a:t>
            </a:r>
            <a:r>
              <a:rPr lang="en-US" sz="2800" dirty="0" err="1">
                <a:solidFill>
                  <a:srgbClr val="00B050"/>
                </a:solidFill>
              </a:rPr>
              <a:t>ella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quiere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tomar</a:t>
            </a:r>
            <a:r>
              <a:rPr lang="en-US" sz="2800" dirty="0"/>
              <a:t>: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/>
              <a:t>Dar a la </a:t>
            </a:r>
            <a:r>
              <a:rPr lang="en-US" sz="2800" dirty="0" err="1"/>
              <a:t>víctima</a:t>
            </a:r>
            <a:r>
              <a:rPr lang="en-US" sz="2800" dirty="0"/>
              <a:t> la </a:t>
            </a:r>
            <a:r>
              <a:rPr lang="en-US" sz="2800" dirty="0" err="1"/>
              <a:t>información</a:t>
            </a:r>
            <a:r>
              <a:rPr lang="en-US" sz="2800" dirty="0"/>
              <a:t> para </a:t>
            </a:r>
            <a:r>
              <a:rPr lang="en-US" sz="2800" dirty="0" err="1"/>
              <a:t>servicios</a:t>
            </a:r>
            <a:r>
              <a:rPr lang="en-US" sz="2800" dirty="0"/>
              <a:t> y </a:t>
            </a:r>
            <a:r>
              <a:rPr lang="en-US" sz="2800" dirty="0" err="1"/>
              <a:t>recursos</a:t>
            </a:r>
            <a:r>
              <a:rPr lang="en-US" sz="2800" dirty="0"/>
              <a:t>. </a:t>
            </a:r>
          </a:p>
          <a:p>
            <a:pPr lvl="2"/>
            <a:r>
              <a:rPr lang="en-US" sz="2800" dirty="0" err="1"/>
              <a:t>Llamar</a:t>
            </a:r>
            <a:r>
              <a:rPr lang="en-US" sz="2800" dirty="0"/>
              <a:t> a un </a:t>
            </a:r>
            <a:r>
              <a:rPr lang="en-US" sz="2800" dirty="0" err="1"/>
              <a:t>asilo</a:t>
            </a:r>
            <a:endParaRPr lang="en-US" sz="2800" dirty="0"/>
          </a:p>
          <a:p>
            <a:pPr lvl="2"/>
            <a:r>
              <a:rPr lang="en-US" sz="2800" dirty="0" err="1"/>
              <a:t>Visitar</a:t>
            </a:r>
            <a:r>
              <a:rPr lang="en-US" sz="2800" dirty="0"/>
              <a:t> la </a:t>
            </a:r>
            <a:r>
              <a:rPr lang="en-US" sz="2800" dirty="0" err="1"/>
              <a:t>estación</a:t>
            </a:r>
            <a:r>
              <a:rPr lang="en-US" sz="2800" dirty="0"/>
              <a:t> de </a:t>
            </a:r>
            <a:r>
              <a:rPr lang="en-US" sz="2800" dirty="0" err="1"/>
              <a:t>policía</a:t>
            </a:r>
            <a:r>
              <a:rPr lang="is-IS" sz="2800" dirty="0"/>
              <a:t>…</a:t>
            </a:r>
            <a:endParaRPr lang="en-US" sz="2800" dirty="0"/>
          </a:p>
          <a:p>
            <a:pPr marL="457200" lvl="1" indent="0">
              <a:buNone/>
            </a:pPr>
            <a:endParaRPr lang="en-US" sz="3200" dirty="0"/>
          </a:p>
          <a:p>
            <a:pPr marL="914400" lvl="2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1364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No </a:t>
            </a:r>
            <a:r>
              <a:rPr lang="en-US" sz="3200" dirty="0" err="1">
                <a:solidFill>
                  <a:srgbClr val="C00000"/>
                </a:solidFill>
              </a:rPr>
              <a:t>hagas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n-US" sz="2800" dirty="0" err="1"/>
              <a:t>Invitar</a:t>
            </a:r>
            <a:r>
              <a:rPr lang="en-US" sz="2800" dirty="0"/>
              <a:t> que la </a:t>
            </a:r>
            <a:r>
              <a:rPr lang="en-US" sz="2800" dirty="0" err="1"/>
              <a:t>víctima</a:t>
            </a:r>
            <a:r>
              <a:rPr lang="en-US" sz="2800" dirty="0"/>
              <a:t> </a:t>
            </a:r>
            <a:r>
              <a:rPr lang="en-US" sz="2800" dirty="0" err="1"/>
              <a:t>esté</a:t>
            </a:r>
            <a:r>
              <a:rPr lang="en-US" sz="2800" dirty="0"/>
              <a:t> </a:t>
            </a:r>
            <a:r>
              <a:rPr lang="en-US" sz="2800" dirty="0" err="1"/>
              <a:t>dependiente</a:t>
            </a:r>
            <a:r>
              <a:rPr lang="en-US" sz="2800" dirty="0"/>
              <a:t> de </a:t>
            </a:r>
            <a:r>
              <a:rPr lang="en-US" sz="2800" dirty="0" err="1"/>
              <a:t>tí</a:t>
            </a:r>
            <a:r>
              <a:rPr lang="en-US" sz="2800" dirty="0"/>
              <a:t>. 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Reacciónar</a:t>
            </a:r>
            <a:r>
              <a:rPr lang="en-US" sz="2800" dirty="0"/>
              <a:t> con </a:t>
            </a:r>
            <a:r>
              <a:rPr lang="en-US" sz="2800" dirty="0" err="1"/>
              <a:t>dudas</a:t>
            </a:r>
            <a:r>
              <a:rPr lang="en-US" sz="2800" dirty="0"/>
              <a:t>, </a:t>
            </a:r>
            <a:r>
              <a:rPr lang="en-US" sz="2800" dirty="0" err="1"/>
              <a:t>disgusto</a:t>
            </a:r>
            <a:r>
              <a:rPr lang="en-US" sz="2800" dirty="0"/>
              <a:t> o </a:t>
            </a:r>
            <a:r>
              <a:rPr lang="en-US" sz="2800" dirty="0" err="1"/>
              <a:t>enojo</a:t>
            </a:r>
            <a:r>
              <a:rPr lang="en-US" sz="2800" dirty="0"/>
              <a:t> a lo que </a:t>
            </a:r>
            <a:r>
              <a:rPr lang="en-US" sz="2800" dirty="0" err="1"/>
              <a:t>ella</a:t>
            </a:r>
            <a:r>
              <a:rPr lang="en-US" sz="2800" dirty="0"/>
              <a:t> o el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cuenta</a:t>
            </a:r>
            <a:r>
              <a:rPr lang="en-US" sz="2800" dirty="0"/>
              <a:t>.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Minimizar</a:t>
            </a:r>
            <a:r>
              <a:rPr lang="en-US" sz="2800" dirty="0"/>
              <a:t> el </a:t>
            </a:r>
            <a:r>
              <a:rPr lang="en-US" sz="2800" dirty="0" err="1"/>
              <a:t>peligro</a:t>
            </a:r>
            <a:r>
              <a:rPr lang="en-US" sz="2800" dirty="0"/>
              <a:t>. 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Culpar</a:t>
            </a:r>
            <a:r>
              <a:rPr lang="en-US" sz="2800" dirty="0"/>
              <a:t> a la </a:t>
            </a:r>
            <a:r>
              <a:rPr lang="en-US" sz="2800" dirty="0" err="1"/>
              <a:t>víctima</a:t>
            </a:r>
            <a:r>
              <a:rPr lang="en-US" sz="2800" dirty="0"/>
              <a:t> </a:t>
            </a:r>
            <a:r>
              <a:rPr lang="en-US" sz="2800" dirty="0" err="1"/>
              <a:t>por</a:t>
            </a:r>
            <a:r>
              <a:rPr lang="en-US" sz="2800" dirty="0"/>
              <a:t> la </a:t>
            </a:r>
            <a:r>
              <a:rPr lang="en-US" sz="2800" dirty="0" err="1"/>
              <a:t>violencia</a:t>
            </a:r>
            <a:r>
              <a:rPr lang="en-US" sz="2800" dirty="0"/>
              <a:t>. 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048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  8:30 – </a:t>
            </a:r>
            <a:r>
              <a:rPr lang="en-US" dirty="0" err="1"/>
              <a:t>Presentaciones</a:t>
            </a:r>
            <a:r>
              <a:rPr lang="en-US" dirty="0"/>
              <a:t>, </a:t>
            </a:r>
            <a:r>
              <a:rPr lang="en-US" dirty="0" err="1"/>
              <a:t>Misión</a:t>
            </a:r>
            <a:r>
              <a:rPr lang="en-US" dirty="0"/>
              <a:t>, y </a:t>
            </a:r>
            <a:r>
              <a:rPr lang="en-US" dirty="0" err="1"/>
              <a:t>Metas</a:t>
            </a:r>
            <a:r>
              <a:rPr lang="en-US" dirty="0"/>
              <a:t> </a:t>
            </a:r>
            <a:r>
              <a:rPr lang="en-US" sz="1200" dirty="0"/>
              <a:t>[10]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  8:40 – </a:t>
            </a:r>
            <a:r>
              <a:rPr lang="en-US" dirty="0" err="1"/>
              <a:t>Historia</a:t>
            </a:r>
            <a:r>
              <a:rPr lang="en-US" dirty="0"/>
              <a:t> de Leslie: </a:t>
            </a:r>
            <a:r>
              <a:rPr lang="en-US" dirty="0" err="1"/>
              <a:t>Realmente</a:t>
            </a:r>
            <a:r>
              <a:rPr lang="en-US" dirty="0"/>
              <a:t>? </a:t>
            </a:r>
            <a:r>
              <a:rPr lang="en-US" sz="1200" dirty="0"/>
              <a:t>[20] </a:t>
            </a:r>
          </a:p>
          <a:p>
            <a:pPr>
              <a:buFont typeface="Wingdings" charset="2"/>
              <a:buChar char="§"/>
            </a:pPr>
            <a:r>
              <a:rPr lang="en-US" dirty="0"/>
              <a:t>  9:00 –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(DV) </a:t>
            </a:r>
            <a:r>
              <a:rPr lang="en-US" dirty="0" err="1"/>
              <a:t>Dinámicas</a:t>
            </a:r>
            <a:r>
              <a:rPr lang="en-US" dirty="0"/>
              <a:t> </a:t>
            </a:r>
            <a:r>
              <a:rPr lang="en-US" sz="1200" dirty="0"/>
              <a:t>[30] </a:t>
            </a:r>
          </a:p>
          <a:p>
            <a:pPr>
              <a:buFont typeface="Wingdings" charset="2"/>
              <a:buChar char="§"/>
            </a:pPr>
            <a:r>
              <a:rPr lang="en-US" dirty="0"/>
              <a:t>  9:30 – </a:t>
            </a:r>
            <a:r>
              <a:rPr lang="en-US" dirty="0" err="1"/>
              <a:t>Historia</a:t>
            </a:r>
            <a:r>
              <a:rPr lang="en-US" dirty="0"/>
              <a:t> de </a:t>
            </a:r>
            <a:r>
              <a:rPr lang="en-US" dirty="0" err="1"/>
              <a:t>Nicci</a:t>
            </a:r>
            <a:r>
              <a:rPr lang="en-US" dirty="0"/>
              <a:t>: </a:t>
            </a:r>
            <a:r>
              <a:rPr lang="en-US" dirty="0" err="1"/>
              <a:t>Violencia</a:t>
            </a:r>
            <a:r>
              <a:rPr lang="en-US" dirty="0"/>
              <a:t> de </a:t>
            </a:r>
            <a:r>
              <a:rPr lang="en-US" dirty="0" err="1"/>
              <a:t>Novios</a:t>
            </a:r>
            <a:r>
              <a:rPr lang="en-US" dirty="0"/>
              <a:t> </a:t>
            </a:r>
            <a:r>
              <a:rPr lang="en-US" sz="1200" dirty="0"/>
              <a:t>[20]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  9:50 – </a:t>
            </a:r>
            <a:r>
              <a:rPr lang="en-US" dirty="0" err="1"/>
              <a:t>Obispos</a:t>
            </a:r>
            <a:r>
              <a:rPr lang="en-US" dirty="0"/>
              <a:t> </a:t>
            </a:r>
            <a:r>
              <a:rPr lang="en-US" dirty="0" err="1"/>
              <a:t>Católicos</a:t>
            </a:r>
            <a:r>
              <a:rPr lang="en-US" dirty="0"/>
              <a:t> de EU </a:t>
            </a:r>
            <a:r>
              <a:rPr lang="en-US" dirty="0" err="1"/>
              <a:t>sobre</a:t>
            </a:r>
            <a:r>
              <a:rPr lang="en-US" dirty="0"/>
              <a:t> VD </a:t>
            </a:r>
            <a:r>
              <a:rPr lang="en-US" sz="1200" dirty="0"/>
              <a:t>[10]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10:00 – {</a:t>
            </a:r>
            <a:r>
              <a:rPr lang="en-US" dirty="0">
                <a:solidFill>
                  <a:srgbClr val="008000"/>
                </a:solidFill>
              </a:rPr>
              <a:t>Descanso</a:t>
            </a: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921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>
                <a:solidFill>
                  <a:srgbClr val="C00000"/>
                </a:solidFill>
              </a:rPr>
              <a:t>No </a:t>
            </a:r>
            <a:r>
              <a:rPr lang="en-US" sz="3200" dirty="0" err="1">
                <a:solidFill>
                  <a:srgbClr val="C00000"/>
                </a:solidFill>
              </a:rPr>
              <a:t>hagas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n-US" sz="2800" dirty="0" err="1"/>
              <a:t>Animar</a:t>
            </a:r>
            <a:r>
              <a:rPr lang="en-US" sz="2800" dirty="0"/>
              <a:t> a la </a:t>
            </a:r>
            <a:r>
              <a:rPr lang="en-US" sz="2800" dirty="0" err="1"/>
              <a:t>víctima</a:t>
            </a:r>
            <a:r>
              <a:rPr lang="en-US" sz="2800" dirty="0"/>
              <a:t> a </a:t>
            </a:r>
            <a:r>
              <a:rPr lang="en-US" sz="2800" dirty="0" err="1"/>
              <a:t>perdonar</a:t>
            </a:r>
            <a:r>
              <a:rPr lang="en-US" sz="2800" dirty="0"/>
              <a:t> al </a:t>
            </a:r>
            <a:r>
              <a:rPr lang="en-US" sz="2800" dirty="0" err="1"/>
              <a:t>abusador</a:t>
            </a:r>
            <a:r>
              <a:rPr lang="en-US" sz="2800" dirty="0"/>
              <a:t> o </a:t>
            </a:r>
            <a:r>
              <a:rPr lang="en-US" sz="2800" dirty="0" err="1"/>
              <a:t>pida</a:t>
            </a:r>
            <a:r>
              <a:rPr lang="en-US" sz="2800" dirty="0"/>
              <a:t> que </a:t>
            </a:r>
            <a:r>
              <a:rPr lang="en-US" sz="2800" dirty="0" err="1"/>
              <a:t>regrese</a:t>
            </a:r>
            <a:r>
              <a:rPr lang="en-US" sz="2800" dirty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r>
              <a:rPr lang="en-US" sz="2800" dirty="0" err="1"/>
              <a:t>Enviar</a:t>
            </a:r>
            <a:r>
              <a:rPr lang="en-US" sz="2800" dirty="0"/>
              <a:t> a la </a:t>
            </a:r>
            <a:r>
              <a:rPr lang="en-US" sz="2800" dirty="0" err="1"/>
              <a:t>víctima</a:t>
            </a:r>
            <a:r>
              <a:rPr lang="en-US" sz="2800" dirty="0"/>
              <a:t> a </a:t>
            </a:r>
            <a:r>
              <a:rPr lang="en-US" sz="2800" dirty="0" err="1"/>
              <a:t>su</a:t>
            </a:r>
            <a:r>
              <a:rPr lang="en-US" sz="2800" dirty="0"/>
              <a:t> casa</a:t>
            </a:r>
            <a:r>
              <a:rPr lang="en-US" sz="2800" dirty="0">
                <a:solidFill>
                  <a:srgbClr val="C00000"/>
                </a:solidFill>
              </a:rPr>
              <a:t> solo con </a:t>
            </a:r>
            <a:r>
              <a:rPr lang="en-US" sz="2800" dirty="0" err="1">
                <a:solidFill>
                  <a:srgbClr val="C00000"/>
                </a:solidFill>
              </a:rPr>
              <a:t>una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oración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y un </a:t>
            </a:r>
            <a:r>
              <a:rPr lang="en-US" sz="2800" dirty="0" err="1"/>
              <a:t>directivo</a:t>
            </a:r>
            <a:r>
              <a:rPr lang="en-US" sz="2800" dirty="0"/>
              <a:t> de </a:t>
            </a:r>
            <a:r>
              <a:rPr lang="en-US" sz="2800" dirty="0" err="1"/>
              <a:t>someterse</a:t>
            </a:r>
            <a:r>
              <a:rPr lang="en-US" sz="2800" dirty="0"/>
              <a:t> al </a:t>
            </a:r>
            <a:r>
              <a:rPr lang="en-US" sz="2800" dirty="0" err="1"/>
              <a:t>abusador</a:t>
            </a:r>
            <a:r>
              <a:rPr lang="en-US" sz="2800" dirty="0"/>
              <a:t>, </a:t>
            </a:r>
            <a:r>
              <a:rPr lang="en-US" sz="2800" dirty="0" err="1"/>
              <a:t>traer</a:t>
            </a:r>
            <a:r>
              <a:rPr lang="en-US" sz="2800" dirty="0"/>
              <a:t> al </a:t>
            </a:r>
            <a:r>
              <a:rPr lang="en-US" sz="2800" dirty="0" err="1"/>
              <a:t>abusador</a:t>
            </a:r>
            <a:r>
              <a:rPr lang="en-US" sz="2800" dirty="0"/>
              <a:t> a la </a:t>
            </a:r>
            <a:r>
              <a:rPr lang="en-US" sz="2800" dirty="0" err="1"/>
              <a:t>iglesia</a:t>
            </a:r>
            <a:r>
              <a:rPr lang="en-US" sz="2800" dirty="0"/>
              <a:t>, o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mejor</a:t>
            </a:r>
            <a:r>
              <a:rPr lang="en-US" sz="2800" dirty="0"/>
              <a:t> </a:t>
            </a:r>
            <a:r>
              <a:rPr lang="en-US" sz="2800" dirty="0" err="1"/>
              <a:t>esposo</a:t>
            </a:r>
            <a:r>
              <a:rPr lang="en-US" sz="2800" dirty="0"/>
              <a:t> o </a:t>
            </a:r>
            <a:r>
              <a:rPr lang="en-US" sz="2800" dirty="0" err="1"/>
              <a:t>esposa</a:t>
            </a:r>
            <a:r>
              <a:rPr lang="en-US" sz="2800" dirty="0"/>
              <a:t> </a:t>
            </a:r>
            <a:r>
              <a:rPr lang="en-US" sz="2800" dirty="0" err="1"/>
              <a:t>cristiana</a:t>
            </a:r>
            <a:r>
              <a:rPr lang="en-US" sz="2800" dirty="0"/>
              <a:t>. </a:t>
            </a:r>
          </a:p>
          <a:p>
            <a:pPr marL="914400" lvl="2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571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90000"/>
              </a:lnSpc>
              <a:buSzPct val="9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C00000"/>
                </a:solidFill>
              </a:rPr>
              <a:t>No </a:t>
            </a:r>
            <a:r>
              <a:rPr lang="en-US" sz="3200" dirty="0" err="1">
                <a:solidFill>
                  <a:srgbClr val="C00000"/>
                </a:solidFill>
              </a:rPr>
              <a:t>hagas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marL="914400" lvl="2" indent="0">
              <a:lnSpc>
                <a:spcPct val="90000"/>
              </a:lnSpc>
              <a:buSzPct val="90000"/>
              <a:buNone/>
              <a:defRPr/>
            </a:pP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Sentir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 que sea </a:t>
            </a: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necesario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escuchar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 las dos </a:t>
            </a: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versiones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 de la </a:t>
            </a: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historia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100" dirty="0" err="1">
                <a:solidFill>
                  <a:srgbClr val="171717"/>
                </a:solidFill>
                <a:cs typeface="ＭＳ Ｐゴシック" charset="0"/>
              </a:rPr>
              <a:t>porque</a:t>
            </a:r>
            <a:r>
              <a:rPr lang="en-US" sz="3100" dirty="0">
                <a:solidFill>
                  <a:srgbClr val="171717"/>
                </a:solidFill>
                <a:cs typeface="ＭＳ Ｐゴシック" charset="0"/>
              </a:rPr>
              <a:t>…</a:t>
            </a:r>
          </a:p>
          <a:p>
            <a:pPr lvl="2">
              <a:lnSpc>
                <a:spcPct val="90000"/>
              </a:lnSpc>
              <a:buSzPct val="90000"/>
              <a:defRPr/>
            </a:pP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Quieres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ser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justo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.</a:t>
            </a:r>
          </a:p>
          <a:p>
            <a:pPr lvl="2">
              <a:lnSpc>
                <a:spcPct val="90000"/>
              </a:lnSpc>
              <a:buSzPct val="90000"/>
              <a:defRPr/>
            </a:pP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Tienes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miedo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que la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víctima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pueda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estar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exagerando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o que la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víctima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pueda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ser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la causa del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problema</a:t>
            </a:r>
            <a:r>
              <a:rPr lang="en-US" sz="3000" dirty="0">
                <a:solidFill>
                  <a:srgbClr val="400080"/>
                </a:solidFill>
                <a:cs typeface="ＭＳ Ｐゴシック" charset="0"/>
              </a:rPr>
              <a:t>.</a:t>
            </a:r>
          </a:p>
          <a:p>
            <a:pPr lvl="2">
              <a:lnSpc>
                <a:spcPct val="90000"/>
              </a:lnSpc>
              <a:buSzPct val="90000"/>
              <a:defRPr/>
            </a:pP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Quieres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hacer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una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cita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con </a:t>
            </a:r>
            <a:r>
              <a:rPr lang="en-US" sz="3000" dirty="0" err="1">
                <a:solidFill>
                  <a:srgbClr val="171717"/>
                </a:solidFill>
                <a:cs typeface="ＭＳ Ｐゴシック" charset="0"/>
              </a:rPr>
              <a:t>los</a:t>
            </a:r>
            <a:r>
              <a:rPr lang="en-US" sz="3000" dirty="0">
                <a:solidFill>
                  <a:srgbClr val="171717"/>
                </a:solidFill>
                <a:cs typeface="ＭＳ Ｐゴシック" charset="0"/>
              </a:rPr>
              <a:t> dos. </a:t>
            </a:r>
          </a:p>
          <a:p>
            <a:pPr lvl="1">
              <a:lnSpc>
                <a:spcPct val="90000"/>
              </a:lnSpc>
              <a:buSzPct val="90000"/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C00000"/>
                </a:solidFill>
                <a:cs typeface="ＭＳ Ｐゴシック" charset="0"/>
              </a:rPr>
              <a:t>Mala idea. </a:t>
            </a:r>
            <a:r>
              <a:rPr lang="en-US" sz="3200" dirty="0" err="1">
                <a:solidFill>
                  <a:srgbClr val="C00000"/>
                </a:solidFill>
                <a:cs typeface="ＭＳ Ｐゴシック" charset="0"/>
              </a:rPr>
              <a:t>Todo</a:t>
            </a:r>
            <a:r>
              <a:rPr lang="en-US" sz="3200" dirty="0">
                <a:solidFill>
                  <a:srgbClr val="C00000"/>
                </a:solidFill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ＭＳ Ｐゴシック" charset="0"/>
              </a:rPr>
              <a:t>esto</a:t>
            </a:r>
            <a:r>
              <a:rPr lang="en-US" sz="3200" dirty="0">
                <a:solidFill>
                  <a:srgbClr val="C00000"/>
                </a:solidFill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ＭＳ Ｐゴシック" charset="0"/>
              </a:rPr>
              <a:t>es</a:t>
            </a:r>
            <a:r>
              <a:rPr lang="en-US" sz="3200" dirty="0">
                <a:solidFill>
                  <a:srgbClr val="C00000"/>
                </a:solidFill>
                <a:cs typeface="ＭＳ Ｐゴシック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cs typeface="ＭＳ Ｐゴシック" charset="0"/>
              </a:rPr>
              <a:t>peligros</a:t>
            </a:r>
            <a:r>
              <a:rPr lang="en-US" sz="3200" dirty="0">
                <a:solidFill>
                  <a:srgbClr val="C00000"/>
                </a:solidFill>
                <a:cs typeface="ＭＳ Ｐゴシック" charset="0"/>
              </a:rPr>
              <a:t>.</a:t>
            </a:r>
          </a:p>
          <a:p>
            <a:pPr marL="457200" lvl="1" indent="0">
              <a:lnSpc>
                <a:spcPct val="90000"/>
              </a:lnSpc>
              <a:buSzPct val="90000"/>
              <a:buNone/>
              <a:defRPr/>
            </a:pPr>
            <a:endParaRPr lang="en-US" sz="2200" dirty="0">
              <a:solidFill>
                <a:srgbClr val="171717"/>
              </a:solidFill>
              <a:cs typeface="ＭＳ Ｐゴシック" charset="0"/>
            </a:endParaRPr>
          </a:p>
          <a:p>
            <a:pPr marL="457200" lvl="1" indent="0">
              <a:lnSpc>
                <a:spcPct val="90000"/>
              </a:lnSpc>
              <a:buSzPct val="90000"/>
              <a:buNone/>
              <a:defRPr/>
            </a:pPr>
            <a:endParaRPr lang="en-US" sz="2200" dirty="0">
              <a:solidFill>
                <a:srgbClr val="171717"/>
              </a:solidFill>
              <a:cs typeface="ＭＳ Ｐゴシック" charset="0"/>
            </a:endParaRP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049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sz="3200" dirty="0">
                <a:solidFill>
                  <a:srgbClr val="C00000"/>
                </a:solidFill>
              </a:rPr>
              <a:t>No </a:t>
            </a:r>
            <a:r>
              <a:rPr lang="en-US" sz="3200" dirty="0" err="1">
                <a:solidFill>
                  <a:srgbClr val="C00000"/>
                </a:solidFill>
              </a:rPr>
              <a:t>hagas</a:t>
            </a:r>
            <a:r>
              <a:rPr lang="en-US" sz="3200" dirty="0">
                <a:solidFill>
                  <a:srgbClr val="C00000"/>
                </a:solidFill>
              </a:rPr>
              <a:t>:</a:t>
            </a:r>
          </a:p>
          <a:p>
            <a:pPr marL="857250" lvl="2" indent="0">
              <a:lnSpc>
                <a:spcPct val="90000"/>
              </a:lnSpc>
              <a:buNone/>
              <a:defRPr/>
            </a:pP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Pensar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que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tienes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que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salvar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el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matrimonio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.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Por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eso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:</a:t>
            </a:r>
          </a:p>
          <a:p>
            <a:pPr marL="857250" lvl="2" indent="0">
              <a:lnSpc>
                <a:spcPct val="90000"/>
              </a:lnSpc>
              <a:buNone/>
              <a:defRPr/>
            </a:pP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No animas a la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víctima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a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perdonar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al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abusador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No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recomiendes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a la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víctima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cómo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no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provocar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al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abusador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. </a:t>
            </a:r>
            <a:endParaRPr lang="en-US" altLang="ja-JP" sz="2800" dirty="0">
              <a:solidFill>
                <a:srgbClr val="171717"/>
              </a:solidFill>
              <a:cs typeface="ＭＳ Ｐゴシック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No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recomiendes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consejería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matrimonial.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No ores con la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víctima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para la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sanación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de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su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 </a:t>
            </a:r>
            <a:r>
              <a:rPr lang="en-US" sz="2800" dirty="0" err="1">
                <a:solidFill>
                  <a:srgbClr val="171717"/>
                </a:solidFill>
                <a:cs typeface="ＭＳ Ｐゴシック" charset="0"/>
              </a:rPr>
              <a:t>matrimonio</a:t>
            </a:r>
            <a:r>
              <a:rPr lang="en-US" sz="2800" dirty="0">
                <a:solidFill>
                  <a:srgbClr val="171717"/>
                </a:solidFill>
                <a:cs typeface="ＭＳ Ｐゴシック" charset="0"/>
              </a:rPr>
              <a:t>.</a:t>
            </a:r>
          </a:p>
          <a:p>
            <a:pPr lvl="1">
              <a:buFont typeface="Wingdings" charset="2"/>
              <a:buChar char="§"/>
            </a:pPr>
            <a:r>
              <a:rPr lang="en-US" sz="3200" dirty="0" err="1">
                <a:solidFill>
                  <a:srgbClr val="C00000"/>
                </a:solidFill>
              </a:rPr>
              <a:t>Malas</a:t>
            </a:r>
            <a:r>
              <a:rPr lang="en-US" sz="3200" dirty="0">
                <a:solidFill>
                  <a:srgbClr val="C00000"/>
                </a:solidFill>
              </a:rPr>
              <a:t> ideas. </a:t>
            </a:r>
            <a:r>
              <a:rPr lang="en-US" sz="3200" dirty="0" err="1">
                <a:solidFill>
                  <a:srgbClr val="C00000"/>
                </a:solidFill>
              </a:rPr>
              <a:t>Estas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acciones</a:t>
            </a:r>
            <a:r>
              <a:rPr lang="en-US" sz="3200" dirty="0">
                <a:solidFill>
                  <a:srgbClr val="C00000"/>
                </a:solidFill>
              </a:rPr>
              <a:t> no </a:t>
            </a:r>
            <a:r>
              <a:rPr lang="en-US" sz="3200" dirty="0" err="1">
                <a:solidFill>
                  <a:srgbClr val="C00000"/>
                </a:solidFill>
              </a:rPr>
              <a:t>ayudan</a:t>
            </a:r>
            <a:r>
              <a:rPr lang="en-US" sz="3200" dirty="0">
                <a:solidFill>
                  <a:srgbClr val="C00000"/>
                </a:solidFill>
              </a:rPr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762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4100" dirty="0" err="1">
                <a:solidFill>
                  <a:srgbClr val="00B050"/>
                </a:solidFill>
              </a:rPr>
              <a:t>Está</a:t>
            </a:r>
            <a:r>
              <a:rPr lang="en-US" sz="4100" dirty="0">
                <a:solidFill>
                  <a:srgbClr val="00B050"/>
                </a:solidFill>
              </a:rPr>
              <a:t> </a:t>
            </a:r>
            <a:r>
              <a:rPr lang="en-US" sz="4100" dirty="0" err="1">
                <a:solidFill>
                  <a:srgbClr val="00B050"/>
                </a:solidFill>
              </a:rPr>
              <a:t>preparado</a:t>
            </a:r>
            <a:r>
              <a:rPr lang="en-US" sz="4100" dirty="0"/>
              <a:t>:</a:t>
            </a:r>
          </a:p>
          <a:p>
            <a:pPr lvl="1">
              <a:buFont typeface="Arial"/>
              <a:buChar char="•"/>
            </a:pPr>
            <a:endParaRPr lang="en-US" sz="4000" dirty="0"/>
          </a:p>
          <a:p>
            <a:pPr lvl="1">
              <a:buFont typeface="Arial"/>
              <a:buChar char="•"/>
            </a:pPr>
            <a:r>
              <a:rPr lang="en-US" sz="4000" dirty="0" err="1"/>
              <a:t>Abusadores</a:t>
            </a:r>
            <a:r>
              <a:rPr lang="en-US" sz="4000" dirty="0"/>
              <a:t> </a:t>
            </a:r>
            <a:r>
              <a:rPr lang="en-US" sz="4000" dirty="0" err="1"/>
              <a:t>mienten</a:t>
            </a:r>
            <a:r>
              <a:rPr lang="en-US" sz="4000" dirty="0"/>
              <a:t> y son </a:t>
            </a:r>
            <a:r>
              <a:rPr lang="en-US" sz="4000" dirty="0" err="1"/>
              <a:t>concentrados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sí</a:t>
            </a:r>
            <a:r>
              <a:rPr lang="en-US" sz="4000" dirty="0"/>
              <a:t> </a:t>
            </a:r>
            <a:r>
              <a:rPr lang="en-US" sz="4000" dirty="0" err="1"/>
              <a:t>mismos</a:t>
            </a:r>
            <a:r>
              <a:rPr lang="en-US" sz="4000" dirty="0"/>
              <a:t>.</a:t>
            </a:r>
          </a:p>
          <a:p>
            <a:pPr lvl="1">
              <a:buFont typeface="Arial"/>
              <a:buChar char="•"/>
            </a:pPr>
            <a:endParaRPr lang="en-US" sz="4000" dirty="0"/>
          </a:p>
          <a:p>
            <a:pPr lvl="1">
              <a:buFont typeface="Arial"/>
              <a:buChar char="•"/>
            </a:pPr>
            <a:r>
              <a:rPr lang="en-US" sz="4000" dirty="0"/>
              <a:t>Son </a:t>
            </a:r>
            <a:r>
              <a:rPr lang="en-US" sz="4000" dirty="0" err="1"/>
              <a:t>justificados</a:t>
            </a:r>
            <a:r>
              <a:rPr lang="en-US" sz="4000" dirty="0"/>
              <a:t> con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conducta</a:t>
            </a:r>
            <a:r>
              <a:rPr lang="en-US" sz="4000" dirty="0"/>
              <a:t>, </a:t>
            </a:r>
            <a:r>
              <a:rPr lang="en-US" sz="4000" dirty="0" err="1"/>
              <a:t>arrogantes</a:t>
            </a:r>
            <a:r>
              <a:rPr lang="en-US" sz="4000" dirty="0"/>
              <a:t> y </a:t>
            </a:r>
            <a:r>
              <a:rPr lang="en-US" sz="4000" dirty="0" err="1"/>
              <a:t>narcisitas</a:t>
            </a:r>
            <a:r>
              <a:rPr lang="en-US" sz="40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4000" dirty="0"/>
              <a:t>Son </a:t>
            </a:r>
            <a:r>
              <a:rPr lang="en-US" sz="4000" dirty="0" err="1"/>
              <a:t>celosos</a:t>
            </a:r>
            <a:r>
              <a:rPr lang="en-US" sz="4000" dirty="0"/>
              <a:t> y </a:t>
            </a:r>
            <a:r>
              <a:rPr lang="en-US" sz="4000" dirty="0" err="1"/>
              <a:t>envidiosos</a:t>
            </a:r>
            <a:r>
              <a:rPr lang="en-US" sz="4000" dirty="0"/>
              <a:t>.</a:t>
            </a:r>
          </a:p>
          <a:p>
            <a:pPr marL="457200" lvl="1" indent="0">
              <a:buNone/>
            </a:pPr>
            <a:endParaRPr lang="en-US" sz="4000" dirty="0"/>
          </a:p>
          <a:p>
            <a:pPr lvl="1">
              <a:buFont typeface="Arial"/>
              <a:buChar char="•"/>
            </a:pPr>
            <a:r>
              <a:rPr lang="en-US" sz="4000" dirty="0"/>
              <a:t>Se </a:t>
            </a:r>
            <a:r>
              <a:rPr lang="en-US" sz="4000" dirty="0" err="1"/>
              <a:t>creen</a:t>
            </a:r>
            <a:r>
              <a:rPr lang="en-US" sz="4000" dirty="0"/>
              <a:t> que </a:t>
            </a:r>
            <a:r>
              <a:rPr lang="en-US" sz="4000" dirty="0" err="1"/>
              <a:t>siempre</a:t>
            </a:r>
            <a:r>
              <a:rPr lang="en-US" sz="4000" dirty="0"/>
              <a:t> </a:t>
            </a:r>
            <a:r>
              <a:rPr lang="en-US" sz="4000" dirty="0" err="1"/>
              <a:t>tienen</a:t>
            </a:r>
            <a:r>
              <a:rPr lang="en-US" sz="4000" dirty="0"/>
              <a:t> </a:t>
            </a:r>
            <a:r>
              <a:rPr lang="en-US" sz="4000" dirty="0" err="1"/>
              <a:t>razon</a:t>
            </a:r>
            <a:r>
              <a:rPr lang="en-US" sz="4000" dirty="0"/>
              <a:t> de </a:t>
            </a:r>
            <a:r>
              <a:rPr lang="en-US" sz="4000" dirty="0" err="1"/>
              <a:t>todo</a:t>
            </a:r>
            <a:r>
              <a:rPr lang="en-US" sz="4000" dirty="0"/>
              <a:t>.</a:t>
            </a:r>
          </a:p>
          <a:p>
            <a:pPr marL="914400" lvl="2" indent="0" algn="r">
              <a:buNone/>
            </a:pPr>
            <a:r>
              <a:rPr lang="en-US" sz="2000" dirty="0"/>
              <a:t>Fr. Charles W. Dahm, O.P.</a:t>
            </a:r>
            <a:r>
              <a:rPr lang="en-US" sz="2000" baseline="30000" dirty="0"/>
              <a:t>2</a:t>
            </a:r>
            <a:endParaRPr lang="en-US" sz="2000" dirty="0"/>
          </a:p>
          <a:p>
            <a:pPr marL="914400" lvl="2" indent="0" algn="r">
              <a:buNone/>
            </a:pPr>
            <a:endParaRPr lang="en-US" sz="15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9848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4012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3600" dirty="0" err="1">
                <a:solidFill>
                  <a:srgbClr val="00B050"/>
                </a:solidFill>
              </a:rPr>
              <a:t>Está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preparado</a:t>
            </a:r>
            <a:r>
              <a:rPr lang="en-US" sz="3600" dirty="0">
                <a:solidFill>
                  <a:srgbClr val="00B050"/>
                </a:solidFill>
              </a:rPr>
              <a:t>: </a:t>
            </a:r>
          </a:p>
          <a:p>
            <a:pPr lvl="1">
              <a:buFont typeface="Arial"/>
              <a:buChar char="•"/>
            </a:pPr>
            <a:r>
              <a:rPr lang="en-US" sz="3000" dirty="0" err="1"/>
              <a:t>En</a:t>
            </a:r>
            <a:r>
              <a:rPr lang="en-US" sz="3000" dirty="0"/>
              <a:t> </a:t>
            </a:r>
            <a:r>
              <a:rPr lang="en-US" sz="3000" dirty="0" err="1"/>
              <a:t>negación</a:t>
            </a:r>
            <a:r>
              <a:rPr lang="en-US" sz="3000" dirty="0"/>
              <a:t>.</a:t>
            </a:r>
          </a:p>
          <a:p>
            <a:pPr marL="457200" lvl="1" indent="0">
              <a:buNone/>
            </a:pPr>
            <a:endParaRPr lang="en-US" sz="3000" dirty="0"/>
          </a:p>
          <a:p>
            <a:pPr lvl="1">
              <a:buFont typeface="Arial"/>
              <a:buChar char="•"/>
            </a:pPr>
            <a:r>
              <a:rPr lang="en-US" sz="3000" dirty="0" err="1"/>
              <a:t>Enojados</a:t>
            </a:r>
            <a:r>
              <a:rPr lang="en-US" sz="3000" dirty="0"/>
              <a:t> y </a:t>
            </a:r>
            <a:r>
              <a:rPr lang="en-US" sz="3000" dirty="0" err="1"/>
              <a:t>explosivos</a:t>
            </a:r>
            <a:r>
              <a:rPr lang="en-US" sz="3000" dirty="0"/>
              <a:t>.</a:t>
            </a:r>
          </a:p>
          <a:p>
            <a:pPr lvl="1">
              <a:buFont typeface="Arial"/>
              <a:buChar char="•"/>
            </a:pPr>
            <a:endParaRPr lang="en-US" sz="3000" dirty="0"/>
          </a:p>
          <a:p>
            <a:pPr lvl="1">
              <a:buFont typeface="Arial"/>
              <a:buChar char="•"/>
            </a:pPr>
            <a:r>
              <a:rPr lang="en-US" sz="3000" dirty="0"/>
              <a:t>No </a:t>
            </a:r>
            <a:r>
              <a:rPr lang="en-US" sz="3000" dirty="0" err="1"/>
              <a:t>arrepentidos</a:t>
            </a:r>
            <a:r>
              <a:rPr lang="en-US" sz="3000" dirty="0"/>
              <a:t> y </a:t>
            </a:r>
            <a:r>
              <a:rPr lang="en-US" sz="3000" dirty="0" err="1"/>
              <a:t>reusan</a:t>
            </a:r>
            <a:r>
              <a:rPr lang="en-US" sz="3000" dirty="0"/>
              <a:t> </a:t>
            </a:r>
            <a:r>
              <a:rPr lang="en-US" sz="3000" dirty="0" err="1"/>
              <a:t>consejos</a:t>
            </a:r>
            <a:r>
              <a:rPr lang="en-US" sz="3000" dirty="0"/>
              <a:t>. </a:t>
            </a:r>
          </a:p>
          <a:p>
            <a:pPr lvl="1">
              <a:buFont typeface="Arial"/>
              <a:buChar char="•"/>
            </a:pPr>
            <a:endParaRPr lang="en-US" sz="3000" dirty="0"/>
          </a:p>
          <a:p>
            <a:pPr lvl="1">
              <a:buFont typeface="Arial"/>
              <a:buChar char="•"/>
            </a:pPr>
            <a:r>
              <a:rPr lang="en-US" sz="3000" dirty="0" err="1"/>
              <a:t>Probablemente</a:t>
            </a:r>
            <a:r>
              <a:rPr lang="en-US" sz="3000" dirty="0"/>
              <a:t> </a:t>
            </a:r>
            <a:r>
              <a:rPr lang="en-US" sz="3000" dirty="0" err="1"/>
              <a:t>muy</a:t>
            </a:r>
            <a:r>
              <a:rPr lang="en-US" sz="3000" dirty="0"/>
              <a:t> </a:t>
            </a:r>
            <a:r>
              <a:rPr lang="en-US" sz="3000" dirty="0" err="1"/>
              <a:t>amables</a:t>
            </a:r>
            <a:r>
              <a:rPr lang="en-US" sz="3000" dirty="0"/>
              <a:t>.</a:t>
            </a:r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marL="914400" lvl="2" indent="0" algn="r">
              <a:buNone/>
            </a:pPr>
            <a:endParaRPr lang="en-US" sz="15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8314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Está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claro</a:t>
            </a:r>
            <a:r>
              <a:rPr lang="en-US" dirty="0">
                <a:solidFill>
                  <a:srgbClr val="00B050"/>
                </a:solidFill>
              </a:rPr>
              <a:t> con el </a:t>
            </a:r>
            <a:r>
              <a:rPr lang="en-US" dirty="0" err="1">
                <a:solidFill>
                  <a:srgbClr val="00B050"/>
                </a:solidFill>
              </a:rPr>
              <a:t>abusador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viene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por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su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cuenta</a:t>
            </a:r>
            <a:r>
              <a:rPr lang="en-US" dirty="0">
                <a:solidFill>
                  <a:srgbClr val="4F81BD"/>
                </a:solidFill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US" dirty="0" err="1"/>
              <a:t>Clases</a:t>
            </a:r>
            <a:r>
              <a:rPr lang="en-US" dirty="0"/>
              <a:t> de </a:t>
            </a:r>
            <a:r>
              <a:rPr lang="en-US" dirty="0" err="1"/>
              <a:t>manejo</a:t>
            </a:r>
            <a:r>
              <a:rPr lang="en-US" dirty="0"/>
              <a:t> de </a:t>
            </a:r>
            <a:r>
              <a:rPr lang="en-US" dirty="0" err="1"/>
              <a:t>enojo</a:t>
            </a:r>
            <a:r>
              <a:rPr lang="en-US" dirty="0"/>
              <a:t> no </a:t>
            </a:r>
            <a:r>
              <a:rPr lang="en-US" dirty="0" err="1"/>
              <a:t>sustituye</a:t>
            </a:r>
            <a:r>
              <a:rPr lang="en-US" dirty="0"/>
              <a:t> </a:t>
            </a:r>
            <a:r>
              <a:rPr lang="en-US" dirty="0" err="1"/>
              <a:t>cosejería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r>
              <a:rPr lang="en-US" dirty="0"/>
              <a:t>Si alcohol </a:t>
            </a:r>
            <a:r>
              <a:rPr lang="en-US" dirty="0" err="1"/>
              <a:t>es</a:t>
            </a:r>
            <a:r>
              <a:rPr lang="en-US" dirty="0"/>
              <a:t> un </a:t>
            </a:r>
            <a:r>
              <a:rPr lang="en-US" dirty="0" err="1"/>
              <a:t>problema</a:t>
            </a:r>
            <a:r>
              <a:rPr lang="en-US" dirty="0"/>
              <a:t>, se </a:t>
            </a:r>
            <a:r>
              <a:rPr lang="en-US" dirty="0" err="1"/>
              <a:t>debería</a:t>
            </a:r>
            <a:r>
              <a:rPr lang="en-US" dirty="0"/>
              <a:t> </a:t>
            </a:r>
            <a:r>
              <a:rPr lang="en-US" dirty="0" err="1"/>
              <a:t>tratar</a:t>
            </a:r>
            <a:r>
              <a:rPr lang="en-US" dirty="0"/>
              <a:t> </a:t>
            </a:r>
            <a:r>
              <a:rPr lang="en-US" dirty="0" err="1"/>
              <a:t>separadamente</a:t>
            </a:r>
            <a:r>
              <a:rPr lang="en-US" dirty="0"/>
              <a:t> de la </a:t>
            </a:r>
            <a:r>
              <a:rPr lang="en-US" dirty="0" err="1"/>
              <a:t>consejería</a:t>
            </a:r>
            <a:r>
              <a:rPr lang="en-US" dirty="0"/>
              <a:t> para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. </a:t>
            </a:r>
          </a:p>
          <a:p>
            <a:pPr lvl="1">
              <a:buFont typeface="Arial"/>
              <a:buChar char="•"/>
            </a:pPr>
            <a:r>
              <a:rPr lang="en-US" dirty="0" err="1"/>
              <a:t>Remordimiento</a:t>
            </a:r>
            <a:r>
              <a:rPr lang="en-US" dirty="0"/>
              <a:t>  y </a:t>
            </a:r>
            <a:r>
              <a:rPr lang="en-US" dirty="0" err="1"/>
              <a:t>tristeza</a:t>
            </a:r>
            <a:r>
              <a:rPr lang="en-US" dirty="0"/>
              <a:t> no son lo </a:t>
            </a:r>
            <a:r>
              <a:rPr lang="en-US" dirty="0" err="1"/>
              <a:t>mismo</a:t>
            </a:r>
            <a:r>
              <a:rPr lang="en-US" dirty="0"/>
              <a:t> que </a:t>
            </a:r>
            <a:r>
              <a:rPr lang="en-US" dirty="0" err="1"/>
              <a:t>arrepentamiento</a:t>
            </a:r>
            <a:r>
              <a:rPr lang="en-US" dirty="0"/>
              <a:t> y </a:t>
            </a:r>
            <a:r>
              <a:rPr lang="en-US" dirty="0" err="1"/>
              <a:t>cambio</a:t>
            </a:r>
            <a:r>
              <a:rPr lang="en-US" dirty="0"/>
              <a:t> de </a:t>
            </a:r>
            <a:r>
              <a:rPr lang="en-US" dirty="0" err="1"/>
              <a:t>conducta</a:t>
            </a:r>
            <a:r>
              <a:rPr lang="en-US" dirty="0"/>
              <a:t>. </a:t>
            </a:r>
          </a:p>
          <a:p>
            <a:pPr lvl="1">
              <a:buFont typeface="Arial"/>
              <a:buChar char="•"/>
            </a:pPr>
            <a:r>
              <a:rPr lang="en-US" dirty="0"/>
              <a:t>No </a:t>
            </a:r>
            <a:r>
              <a:rPr lang="en-US" dirty="0" err="1"/>
              <a:t>presionar</a:t>
            </a:r>
            <a:r>
              <a:rPr lang="en-US" dirty="0"/>
              <a:t> a la </a:t>
            </a:r>
            <a:r>
              <a:rPr lang="en-US" dirty="0" err="1"/>
              <a:t>víctima</a:t>
            </a:r>
            <a:r>
              <a:rPr lang="en-US" dirty="0"/>
              <a:t> </a:t>
            </a:r>
            <a:r>
              <a:rPr lang="en-US" dirty="0" err="1"/>
              <a:t>perdonar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abusador</a:t>
            </a:r>
            <a:r>
              <a:rPr lang="en-US" dirty="0"/>
              <a:t>. </a:t>
            </a:r>
            <a:r>
              <a:rPr lang="en-US" dirty="0" err="1"/>
              <a:t>Esto</a:t>
            </a:r>
            <a:r>
              <a:rPr lang="en-US" dirty="0"/>
              <a:t> </a:t>
            </a:r>
            <a:r>
              <a:rPr lang="en-US" dirty="0" err="1"/>
              <a:t>vendrá</a:t>
            </a:r>
            <a:r>
              <a:rPr lang="en-US" dirty="0"/>
              <a:t> con </a:t>
            </a:r>
            <a:r>
              <a:rPr lang="en-US" dirty="0" err="1"/>
              <a:t>tiempo</a:t>
            </a:r>
            <a:r>
              <a:rPr lang="en-US" dirty="0"/>
              <a:t> </a:t>
            </a:r>
            <a:r>
              <a:rPr lang="en-US" dirty="0" err="1"/>
              <a:t>según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propia</a:t>
            </a:r>
            <a:r>
              <a:rPr lang="en-US" dirty="0"/>
              <a:t> </a:t>
            </a:r>
            <a:r>
              <a:rPr lang="en-US" dirty="0" err="1"/>
              <a:t>capacidad</a:t>
            </a:r>
            <a:r>
              <a:rPr lang="en-US" dirty="0"/>
              <a:t>.</a:t>
            </a:r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5895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Identificar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servicios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apoyo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abusadores</a:t>
            </a:r>
            <a:endParaRPr lang="en-US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>
              <a:buFont typeface="Wingdings" charset="2"/>
              <a:buChar char="§"/>
            </a:pPr>
            <a:r>
              <a:rPr lang="en-US" dirty="0" err="1"/>
              <a:t>Recomendar</a:t>
            </a:r>
            <a:r>
              <a:rPr lang="en-US" dirty="0"/>
              <a:t> </a:t>
            </a:r>
            <a:r>
              <a:rPr lang="en-US" dirty="0" err="1"/>
              <a:t>consejería</a:t>
            </a:r>
            <a:r>
              <a:rPr lang="en-US" dirty="0"/>
              <a:t> individual.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veinte</a:t>
            </a:r>
            <a:r>
              <a:rPr lang="en-US" dirty="0"/>
              <a:t> </a:t>
            </a:r>
            <a:r>
              <a:rPr lang="en-US" dirty="0" err="1"/>
              <a:t>siete</a:t>
            </a:r>
            <a:r>
              <a:rPr lang="en-US" dirty="0"/>
              <a:t> </a:t>
            </a:r>
            <a:r>
              <a:rPr lang="en-US" dirty="0" err="1"/>
              <a:t>clases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Guiarlos</a:t>
            </a:r>
            <a:r>
              <a:rPr lang="en-US" dirty="0"/>
              <a:t> a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apropiados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comunidad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marL="914400" lvl="2" indent="0">
              <a:buNone/>
            </a:pPr>
            <a:endParaRPr lang="en-US" sz="3200" dirty="0"/>
          </a:p>
          <a:p>
            <a:pPr lvl="2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1384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§"/>
            </a:pPr>
            <a:r>
              <a:rPr lang="en-US" dirty="0" err="1">
                <a:solidFill>
                  <a:srgbClr val="00B050"/>
                </a:solidFill>
              </a:rPr>
              <a:t>Proveer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dirección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espiritual</a:t>
            </a:r>
            <a:r>
              <a:rPr lang="en-US" dirty="0">
                <a:solidFill>
                  <a:srgbClr val="00B050"/>
                </a:solidFill>
              </a:rPr>
              <a:t>. </a:t>
            </a:r>
          </a:p>
          <a:p>
            <a:pPr lvl="1">
              <a:buFont typeface="Arial"/>
              <a:buChar char="•"/>
            </a:pPr>
            <a:r>
              <a:rPr lang="en-US" dirty="0"/>
              <a:t>No </a:t>
            </a:r>
            <a:r>
              <a:rPr lang="en-US" dirty="0" err="1"/>
              <a:t>aceptes</a:t>
            </a:r>
            <a:r>
              <a:rPr lang="en-US" dirty="0"/>
              <a:t> </a:t>
            </a:r>
            <a:r>
              <a:rPr lang="en-US" dirty="0" err="1"/>
              <a:t>racionalizaciones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 err="1"/>
              <a:t>Todos</a:t>
            </a:r>
            <a:r>
              <a:rPr lang="en-US" dirty="0"/>
              <a:t> </a:t>
            </a:r>
            <a:r>
              <a:rPr lang="en-US" dirty="0" err="1"/>
              <a:t>somos</a:t>
            </a:r>
            <a:r>
              <a:rPr lang="en-US" dirty="0"/>
              <a:t> </a:t>
            </a:r>
            <a:r>
              <a:rPr lang="en-US" dirty="0" err="1"/>
              <a:t>responsables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nuestras</a:t>
            </a:r>
            <a:r>
              <a:rPr lang="en-US" dirty="0"/>
              <a:t> </a:t>
            </a:r>
            <a:r>
              <a:rPr lang="en-US" dirty="0" err="1"/>
              <a:t>acciones</a:t>
            </a:r>
            <a:r>
              <a:rPr lang="en-US" dirty="0"/>
              <a:t>. </a:t>
            </a:r>
            <a:r>
              <a:rPr lang="en-US" dirty="0" err="1"/>
              <a:t>Orar</a:t>
            </a:r>
            <a:r>
              <a:rPr lang="en-US" dirty="0"/>
              <a:t> con </a:t>
            </a:r>
            <a:r>
              <a:rPr lang="en-US" dirty="0" err="1"/>
              <a:t>él</a:t>
            </a:r>
            <a:r>
              <a:rPr lang="en-US" dirty="0"/>
              <a:t>. 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No hay </a:t>
            </a:r>
            <a:r>
              <a:rPr lang="en-US" dirty="0" err="1"/>
              <a:t>excusa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El </a:t>
            </a:r>
            <a:r>
              <a:rPr lang="en-US" dirty="0" err="1"/>
              <a:t>abuso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pararse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618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Abusadores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1">
              <a:buFont typeface="Wingdings" charset="2"/>
              <a:buChar char="§"/>
            </a:pPr>
            <a:r>
              <a:rPr lang="en-US" sz="5100" dirty="0">
                <a:solidFill>
                  <a:srgbClr val="C00000"/>
                </a:solidFill>
              </a:rPr>
              <a:t>No </a:t>
            </a:r>
            <a:r>
              <a:rPr lang="en-US" sz="5100" dirty="0" err="1">
                <a:solidFill>
                  <a:srgbClr val="C00000"/>
                </a:solidFill>
              </a:rPr>
              <a:t>hagas</a:t>
            </a:r>
            <a:r>
              <a:rPr lang="en-US" sz="5100" dirty="0">
                <a:solidFill>
                  <a:srgbClr val="C00000"/>
                </a:solidFill>
              </a:rPr>
              <a:t>:</a:t>
            </a:r>
          </a:p>
          <a:p>
            <a:pPr lvl="2"/>
            <a:r>
              <a:rPr lang="en-US" sz="4700" dirty="0"/>
              <a:t>Dar al </a:t>
            </a:r>
            <a:r>
              <a:rPr lang="en-US" sz="4700" dirty="0" err="1"/>
              <a:t>abusador</a:t>
            </a:r>
            <a:r>
              <a:rPr lang="en-US" sz="4700" dirty="0"/>
              <a:t> </a:t>
            </a:r>
            <a:r>
              <a:rPr lang="en-US" sz="4700" dirty="0" err="1"/>
              <a:t>información</a:t>
            </a:r>
            <a:r>
              <a:rPr lang="en-US" sz="4700" dirty="0"/>
              <a:t> </a:t>
            </a:r>
            <a:r>
              <a:rPr lang="en-US" sz="4700" dirty="0" err="1"/>
              <a:t>sobre</a:t>
            </a:r>
            <a:r>
              <a:rPr lang="en-US" sz="4700" dirty="0"/>
              <a:t> la </a:t>
            </a:r>
            <a:r>
              <a:rPr lang="en-US" sz="4700" dirty="0" err="1"/>
              <a:t>víctima</a:t>
            </a:r>
            <a:r>
              <a:rPr lang="en-US" sz="4700" dirty="0"/>
              <a:t> o </a:t>
            </a:r>
            <a:r>
              <a:rPr lang="en-US" sz="4700" dirty="0" err="1"/>
              <a:t>donde</a:t>
            </a:r>
            <a:r>
              <a:rPr lang="en-US" sz="4700" dirty="0"/>
              <a:t> </a:t>
            </a:r>
            <a:r>
              <a:rPr lang="en-US" sz="4700" dirty="0" err="1"/>
              <a:t>esté</a:t>
            </a:r>
            <a:r>
              <a:rPr lang="en-US" sz="4700" dirty="0"/>
              <a:t>. </a:t>
            </a:r>
          </a:p>
          <a:p>
            <a:pPr lvl="2"/>
            <a:endParaRPr lang="en-US" sz="4700" dirty="0"/>
          </a:p>
          <a:p>
            <a:pPr lvl="2"/>
            <a:r>
              <a:rPr lang="en-US" sz="4700" dirty="0" err="1"/>
              <a:t>Abogar</a:t>
            </a:r>
            <a:r>
              <a:rPr lang="en-US" sz="4700" dirty="0"/>
              <a:t> </a:t>
            </a:r>
            <a:r>
              <a:rPr lang="en-US" sz="4700" dirty="0" err="1"/>
              <a:t>por</a:t>
            </a:r>
            <a:r>
              <a:rPr lang="en-US" sz="4700" dirty="0"/>
              <a:t> el </a:t>
            </a:r>
            <a:r>
              <a:rPr lang="en-US" sz="4700" dirty="0" err="1"/>
              <a:t>abusador</a:t>
            </a:r>
            <a:r>
              <a:rPr lang="en-US" sz="4700" dirty="0"/>
              <a:t> para que evite las </a:t>
            </a:r>
            <a:r>
              <a:rPr lang="en-US" sz="4700" dirty="0" err="1"/>
              <a:t>consecuencias</a:t>
            </a:r>
            <a:r>
              <a:rPr lang="en-US" sz="4700" dirty="0"/>
              <a:t> de </a:t>
            </a:r>
            <a:r>
              <a:rPr lang="en-US" sz="4700" dirty="0" err="1"/>
              <a:t>su</a:t>
            </a:r>
            <a:r>
              <a:rPr lang="en-US" sz="4700" dirty="0"/>
              <a:t> </a:t>
            </a:r>
            <a:r>
              <a:rPr lang="en-US" sz="4700" dirty="0" err="1"/>
              <a:t>violencia</a:t>
            </a:r>
            <a:r>
              <a:rPr lang="en-US" sz="4700" dirty="0"/>
              <a:t>. </a:t>
            </a:r>
          </a:p>
          <a:p>
            <a:pPr lvl="2"/>
            <a:endParaRPr lang="en-US" sz="4700" dirty="0"/>
          </a:p>
          <a:p>
            <a:pPr lvl="2"/>
            <a:r>
              <a:rPr lang="en-US" sz="4700" dirty="0"/>
              <a:t>Dar </a:t>
            </a:r>
            <a:r>
              <a:rPr lang="en-US" sz="4700" dirty="0" err="1"/>
              <a:t>testimonio</a:t>
            </a:r>
            <a:r>
              <a:rPr lang="en-US" sz="4700" dirty="0"/>
              <a:t> de </a:t>
            </a:r>
            <a:r>
              <a:rPr lang="en-US" sz="4700" dirty="0" err="1"/>
              <a:t>su</a:t>
            </a:r>
            <a:r>
              <a:rPr lang="en-US" sz="4700" dirty="0"/>
              <a:t> </a:t>
            </a:r>
            <a:r>
              <a:rPr lang="en-US" sz="4700" dirty="0" err="1"/>
              <a:t>carácter</a:t>
            </a:r>
            <a:r>
              <a:rPr lang="en-US" sz="4700" dirty="0"/>
              <a:t> para </a:t>
            </a:r>
            <a:r>
              <a:rPr lang="en-US" sz="4700" dirty="0" err="1"/>
              <a:t>cualquier</a:t>
            </a:r>
            <a:r>
              <a:rPr lang="en-US" sz="4700" dirty="0"/>
              <a:t> </a:t>
            </a:r>
            <a:r>
              <a:rPr lang="en-US" sz="4700" dirty="0" err="1"/>
              <a:t>procedimiento</a:t>
            </a:r>
            <a:r>
              <a:rPr lang="en-US" sz="4700" dirty="0"/>
              <a:t> legal.</a:t>
            </a:r>
          </a:p>
          <a:p>
            <a:pPr lvl="2"/>
            <a:endParaRPr lang="en-US" sz="4700" dirty="0"/>
          </a:p>
          <a:p>
            <a:pPr lvl="2"/>
            <a:r>
              <a:rPr lang="en-US" sz="4700" dirty="0" err="1"/>
              <a:t>Enviar</a:t>
            </a:r>
            <a:r>
              <a:rPr lang="en-US" sz="4700" dirty="0"/>
              <a:t> al </a:t>
            </a:r>
            <a:r>
              <a:rPr lang="en-US" sz="4700" dirty="0" err="1"/>
              <a:t>abusador</a:t>
            </a:r>
            <a:r>
              <a:rPr lang="en-US" sz="4700" dirty="0"/>
              <a:t> a la casa solo con </a:t>
            </a:r>
            <a:r>
              <a:rPr lang="en-US" sz="4700" dirty="0" err="1"/>
              <a:t>una</a:t>
            </a:r>
            <a:r>
              <a:rPr lang="en-US" sz="4700" dirty="0"/>
              <a:t> </a:t>
            </a:r>
            <a:r>
              <a:rPr lang="en-US" sz="4700" dirty="0" err="1"/>
              <a:t>oración</a:t>
            </a:r>
            <a:r>
              <a:rPr lang="en-US" sz="4700" dirty="0"/>
              <a:t>.</a:t>
            </a:r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87585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charset="2"/>
              <a:buChar char="§"/>
            </a:pPr>
            <a:r>
              <a:rPr lang="en-US" dirty="0" err="1"/>
              <a:t>Niños</a:t>
            </a:r>
            <a:r>
              <a:rPr lang="en-US" dirty="0"/>
              <a:t> que </a:t>
            </a:r>
            <a:r>
              <a:rPr lang="en-US" dirty="0" err="1"/>
              <a:t>viven</a:t>
            </a:r>
            <a:r>
              <a:rPr lang="en-US" dirty="0"/>
              <a:t> con </a:t>
            </a:r>
            <a:r>
              <a:rPr lang="en-US" dirty="0" err="1"/>
              <a:t>violencia</a:t>
            </a:r>
            <a:r>
              <a:rPr lang="en-US" dirty="0"/>
              <a:t> </a:t>
            </a:r>
            <a:r>
              <a:rPr lang="en-US" dirty="0" err="1"/>
              <a:t>doméstica</a:t>
            </a:r>
            <a:r>
              <a:rPr lang="en-US" dirty="0"/>
              <a:t> </a:t>
            </a:r>
            <a:r>
              <a:rPr lang="en-US" dirty="0" err="1"/>
              <a:t>sienten</a:t>
            </a:r>
            <a:r>
              <a:rPr lang="en-US" dirty="0"/>
              <a:t>: 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Impotent: </a:t>
            </a:r>
            <a:r>
              <a:rPr lang="en-US" sz="2400" dirty="0"/>
              <a:t>No </a:t>
            </a:r>
            <a:r>
              <a:rPr lang="en-US" sz="2400" dirty="0" err="1"/>
              <a:t>pueden</a:t>
            </a:r>
            <a:r>
              <a:rPr lang="en-US" sz="2400" dirty="0"/>
              <a:t> para la </a:t>
            </a:r>
            <a:r>
              <a:rPr lang="en-US" sz="2400" dirty="0" err="1"/>
              <a:t>violencia</a:t>
            </a:r>
            <a:endParaRPr lang="en-US" sz="2400" dirty="0">
              <a:solidFill>
                <a:srgbClr val="C00000"/>
              </a:solidFill>
            </a:endParaRPr>
          </a:p>
          <a:p>
            <a:pPr lvl="1">
              <a:buFont typeface="Arial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Confundidos</a:t>
            </a:r>
            <a:r>
              <a:rPr lang="en-US" sz="2400" dirty="0">
                <a:solidFill>
                  <a:srgbClr val="C00000"/>
                </a:solidFill>
              </a:rPr>
              <a:t>:  </a:t>
            </a:r>
            <a:r>
              <a:rPr lang="en-US" sz="2400" dirty="0"/>
              <a:t>Nada </a:t>
            </a:r>
            <a:r>
              <a:rPr lang="en-US" sz="2400" dirty="0" err="1"/>
              <a:t>tiene</a:t>
            </a:r>
            <a:r>
              <a:rPr lang="en-US" sz="2400" dirty="0"/>
              <a:t> </a:t>
            </a:r>
            <a:r>
              <a:rPr lang="en-US" sz="2400" dirty="0" err="1"/>
              <a:t>sentido</a:t>
            </a:r>
            <a:r>
              <a:rPr lang="en-US" sz="24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Enojo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debe</a:t>
            </a:r>
            <a:r>
              <a:rPr lang="en-US" sz="2400" dirty="0"/>
              <a:t> </a:t>
            </a:r>
            <a:r>
              <a:rPr lang="en-US" sz="2400" dirty="0" err="1"/>
              <a:t>estar</a:t>
            </a:r>
            <a:r>
              <a:rPr lang="en-US" sz="2400" dirty="0"/>
              <a:t> </a:t>
            </a:r>
            <a:r>
              <a:rPr lang="en-US" sz="2400" dirty="0" err="1"/>
              <a:t>pasando</a:t>
            </a:r>
            <a:r>
              <a:rPr lang="en-US" sz="24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Culpa: </a:t>
            </a:r>
            <a:r>
              <a:rPr lang="en-US" sz="2400" dirty="0" err="1"/>
              <a:t>Piensan</a:t>
            </a:r>
            <a:r>
              <a:rPr lang="en-US" sz="2400" dirty="0"/>
              <a:t> que </a:t>
            </a:r>
            <a:r>
              <a:rPr lang="en-US" sz="2400" dirty="0" err="1"/>
              <a:t>hicieron</a:t>
            </a:r>
            <a:r>
              <a:rPr lang="en-US" sz="2400" dirty="0"/>
              <a:t> </a:t>
            </a:r>
            <a:r>
              <a:rPr lang="en-US" sz="2400" dirty="0" err="1"/>
              <a:t>algo</a:t>
            </a:r>
            <a:r>
              <a:rPr lang="en-US" sz="2400" dirty="0"/>
              <a:t> mal.</a:t>
            </a:r>
          </a:p>
          <a:p>
            <a:pPr lvl="1">
              <a:buFont typeface="Arial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Tristeza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una</a:t>
            </a:r>
            <a:r>
              <a:rPr lang="en-US" sz="2400" dirty="0"/>
              <a:t> </a:t>
            </a:r>
            <a:r>
              <a:rPr lang="en-US" sz="2400" dirty="0" err="1"/>
              <a:t>pérdida</a:t>
            </a:r>
            <a:r>
              <a:rPr lang="en-US" sz="24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 err="1">
                <a:solidFill>
                  <a:srgbClr val="C00000"/>
                </a:solidFill>
              </a:rPr>
              <a:t>Miedo</a:t>
            </a:r>
            <a:r>
              <a:rPr lang="en-US" sz="2400" dirty="0">
                <a:solidFill>
                  <a:srgbClr val="C00000"/>
                </a:solidFill>
              </a:rPr>
              <a:t>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Se </a:t>
            </a:r>
            <a:r>
              <a:rPr lang="en-US" sz="2400" dirty="0" err="1"/>
              <a:t>pueden</a:t>
            </a:r>
            <a:r>
              <a:rPr lang="en-US" sz="2400" dirty="0"/>
              <a:t> </a:t>
            </a:r>
            <a:r>
              <a:rPr lang="en-US" sz="2400" dirty="0" err="1"/>
              <a:t>sentir</a:t>
            </a:r>
            <a:r>
              <a:rPr lang="en-US" sz="2400" dirty="0"/>
              <a:t> </a:t>
            </a:r>
            <a:r>
              <a:rPr lang="en-US" sz="2400" dirty="0" err="1"/>
              <a:t>lastimados</a:t>
            </a:r>
            <a:r>
              <a:rPr lang="en-US" sz="2400" dirty="0"/>
              <a:t>, </a:t>
            </a:r>
            <a:r>
              <a:rPr lang="en-US" sz="2400" dirty="0" err="1"/>
              <a:t>perdieron</a:t>
            </a:r>
            <a:r>
              <a:rPr lang="en-US" sz="2400" dirty="0"/>
              <a:t> </a:t>
            </a:r>
            <a:r>
              <a:rPr lang="en-US" sz="2400" dirty="0" err="1"/>
              <a:t>alguien</a:t>
            </a:r>
            <a:r>
              <a:rPr lang="en-US" sz="2400" dirty="0"/>
              <a:t> a </a:t>
            </a:r>
            <a:r>
              <a:rPr lang="en-US" sz="2400" dirty="0" err="1"/>
              <a:t>quien</a:t>
            </a:r>
            <a:r>
              <a:rPr lang="en-US" sz="2400" dirty="0"/>
              <a:t> </a:t>
            </a:r>
            <a:r>
              <a:rPr lang="en-US" sz="2400" dirty="0" err="1"/>
              <a:t>aman</a:t>
            </a:r>
            <a:r>
              <a:rPr lang="en-US" sz="2400" dirty="0"/>
              <a:t>, o </a:t>
            </a:r>
            <a:r>
              <a:rPr lang="en-US" sz="2400" dirty="0" err="1"/>
              <a:t>otros</a:t>
            </a:r>
            <a:r>
              <a:rPr lang="en-US" sz="2400" dirty="0"/>
              <a:t> se van a </a:t>
            </a:r>
            <a:r>
              <a:rPr lang="en-US" sz="2400" dirty="0" err="1"/>
              <a:t>enterar</a:t>
            </a:r>
            <a:r>
              <a:rPr lang="en-US" sz="2400" dirty="0"/>
              <a:t>.</a:t>
            </a:r>
          </a:p>
          <a:p>
            <a:pPr lvl="1">
              <a:buFont typeface="Arial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Soledad: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Piensan</a:t>
            </a:r>
            <a:r>
              <a:rPr lang="en-US" sz="2400" dirty="0"/>
              <a:t> que </a:t>
            </a:r>
            <a:r>
              <a:rPr lang="en-US" sz="2400" dirty="0" err="1"/>
              <a:t>esto</a:t>
            </a:r>
            <a:r>
              <a:rPr lang="en-US" sz="2400" dirty="0"/>
              <a:t> </a:t>
            </a:r>
            <a:r>
              <a:rPr lang="en-US" sz="2400" dirty="0" err="1"/>
              <a:t>pasa</a:t>
            </a:r>
            <a:r>
              <a:rPr lang="en-US" sz="2400" dirty="0"/>
              <a:t> </a:t>
            </a:r>
            <a:r>
              <a:rPr lang="en-US" sz="2400" dirty="0" err="1"/>
              <a:t>solamente</a:t>
            </a:r>
            <a:r>
              <a:rPr lang="en-US" sz="2400" dirty="0"/>
              <a:t> a </a:t>
            </a:r>
            <a:r>
              <a:rPr lang="en-US" sz="2400" dirty="0" err="1"/>
              <a:t>ellos</a:t>
            </a:r>
            <a:r>
              <a:rPr lang="en-US" sz="2400" dirty="0"/>
              <a:t>.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r">
              <a:buNone/>
            </a:pPr>
            <a:r>
              <a:rPr lang="en-US" sz="1400" dirty="0"/>
              <a:t>ADVA (Against DV &amp; Abuse), Devon County Council, UK</a:t>
            </a:r>
            <a:r>
              <a:rPr lang="en-US" sz="1400" baseline="30000" dirty="0"/>
              <a:t>10</a:t>
            </a:r>
            <a:r>
              <a:rPr lang="en-US" sz="1400" dirty="0"/>
              <a:t>–quoted</a:t>
            </a:r>
          </a:p>
          <a:p>
            <a:pPr lvl="1">
              <a:buFont typeface="Arial"/>
              <a:buChar char="•"/>
            </a:pPr>
            <a:endParaRPr lang="en-US" sz="1200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29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/>
              <a:t>10:10 – </a:t>
            </a:r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Víctimas</a:t>
            </a:r>
            <a:r>
              <a:rPr lang="en-US" dirty="0"/>
              <a:t>, </a:t>
            </a:r>
            <a:r>
              <a:rPr lang="en-US" dirty="0" err="1"/>
              <a:t>Abusadores</a:t>
            </a:r>
            <a:r>
              <a:rPr lang="en-US" dirty="0"/>
              <a:t> y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sz="1200" dirty="0"/>
              <a:t>[20]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10:30 – “El </a:t>
            </a:r>
            <a:r>
              <a:rPr lang="en-US" dirty="0" err="1"/>
              <a:t>Pecado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Silencio</a:t>
            </a:r>
            <a:r>
              <a:rPr lang="en-US" dirty="0"/>
              <a:t>”: Auto </a:t>
            </a:r>
            <a:r>
              <a:rPr lang="en-US" dirty="0" err="1"/>
              <a:t>Defensa</a:t>
            </a:r>
            <a:r>
              <a:rPr lang="en-US" dirty="0"/>
              <a:t>? </a:t>
            </a:r>
            <a:r>
              <a:rPr lang="en-US" sz="1200" dirty="0"/>
              <a:t>[60]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11:30 – {</a:t>
            </a:r>
            <a:r>
              <a:rPr lang="en-US" dirty="0">
                <a:solidFill>
                  <a:srgbClr val="008000"/>
                </a:solidFill>
              </a:rPr>
              <a:t>Descanso</a:t>
            </a:r>
            <a:r>
              <a:rPr lang="en-US" dirty="0"/>
              <a:t>}</a:t>
            </a:r>
          </a:p>
          <a:p>
            <a:pPr>
              <a:buFont typeface="Wingdings" charset="2"/>
              <a:buChar char="§"/>
            </a:pPr>
            <a:r>
              <a:rPr lang="en-US" dirty="0"/>
              <a:t>11:40 – </a:t>
            </a:r>
            <a:r>
              <a:rPr lang="en-US" dirty="0" err="1"/>
              <a:t>Conciencia</a:t>
            </a:r>
            <a:r>
              <a:rPr lang="en-US" dirty="0"/>
              <a:t>, </a:t>
            </a:r>
            <a:r>
              <a:rPr lang="en-US" dirty="0" err="1"/>
              <a:t>Servicios</a:t>
            </a:r>
            <a:r>
              <a:rPr lang="en-US" dirty="0"/>
              <a:t> y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sz="1200" dirty="0"/>
              <a:t>[40]</a:t>
            </a:r>
          </a:p>
          <a:p>
            <a:pPr>
              <a:buFont typeface="Wingdings" charset="2"/>
              <a:buChar char="§"/>
            </a:pPr>
            <a:r>
              <a:rPr lang="en-US" dirty="0"/>
              <a:t>12:20 – </a:t>
            </a:r>
            <a:r>
              <a:rPr lang="en-US" dirty="0" err="1"/>
              <a:t>Prequntas</a:t>
            </a:r>
            <a:r>
              <a:rPr lang="en-US" dirty="0"/>
              <a:t> y </a:t>
            </a:r>
            <a:r>
              <a:rPr lang="en-US" dirty="0" err="1"/>
              <a:t>Evaluación</a:t>
            </a:r>
            <a:r>
              <a:rPr lang="en-US" dirty="0"/>
              <a:t> </a:t>
            </a:r>
            <a:r>
              <a:rPr lang="en-US" sz="1200" dirty="0"/>
              <a:t>10] </a:t>
            </a:r>
          </a:p>
          <a:p>
            <a:pPr>
              <a:buFont typeface="Wingdings" charset="2"/>
              <a:buChar char="§"/>
            </a:pPr>
            <a:r>
              <a:rPr lang="en-US" dirty="0"/>
              <a:t>12:30 – Gracias!</a:t>
            </a:r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1935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Interactuando</a:t>
            </a:r>
            <a:r>
              <a:rPr lang="en-US" dirty="0"/>
              <a:t> con </a:t>
            </a:r>
            <a:r>
              <a:rPr lang="en-US" dirty="0" err="1"/>
              <a:t>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charset="2"/>
              <a:buChar char="§"/>
            </a:pPr>
            <a:r>
              <a:rPr lang="en-US" sz="3000" dirty="0"/>
              <a:t>Este </a:t>
            </a:r>
            <a:r>
              <a:rPr lang="en-US" sz="3000" dirty="0" err="1"/>
              <a:t>consejo</a:t>
            </a:r>
            <a:r>
              <a:rPr lang="en-US" sz="3000" dirty="0"/>
              <a:t> </a:t>
            </a:r>
            <a:r>
              <a:rPr lang="en-US" sz="3000" dirty="0" err="1"/>
              <a:t>es</a:t>
            </a:r>
            <a:r>
              <a:rPr lang="en-US" sz="3000" dirty="0"/>
              <a:t> para padres, </a:t>
            </a:r>
            <a:r>
              <a:rPr lang="en-US" sz="3000" dirty="0" err="1"/>
              <a:t>guardianes</a:t>
            </a:r>
            <a:r>
              <a:rPr lang="en-US" sz="3000" dirty="0"/>
              <a:t>, y </a:t>
            </a:r>
            <a:r>
              <a:rPr lang="en-US" sz="3000" dirty="0" err="1"/>
              <a:t>miembros</a:t>
            </a:r>
            <a:r>
              <a:rPr lang="en-US" sz="3000" dirty="0"/>
              <a:t> del </a:t>
            </a:r>
            <a:r>
              <a:rPr lang="en-US" sz="3000" dirty="0" err="1"/>
              <a:t>ministerio</a:t>
            </a:r>
            <a:r>
              <a:rPr lang="en-US" sz="3000" dirty="0"/>
              <a:t> de </a:t>
            </a:r>
            <a:r>
              <a:rPr lang="en-US" sz="3000" dirty="0" err="1"/>
              <a:t>violencia</a:t>
            </a:r>
            <a:r>
              <a:rPr lang="en-US" sz="3000" dirty="0"/>
              <a:t> </a:t>
            </a:r>
            <a:r>
              <a:rPr lang="en-US" sz="3000" dirty="0" err="1"/>
              <a:t>doméstica</a:t>
            </a:r>
            <a:r>
              <a:rPr lang="en-US" sz="3000" dirty="0"/>
              <a:t>. </a:t>
            </a:r>
            <a:r>
              <a:rPr lang="en-US" sz="3000" dirty="0" err="1"/>
              <a:t>Niños</a:t>
            </a:r>
            <a:r>
              <a:rPr lang="en-US" sz="3000" dirty="0"/>
              <a:t> </a:t>
            </a:r>
            <a:r>
              <a:rPr lang="en-US" sz="3000" dirty="0" err="1"/>
              <a:t>necesitan</a:t>
            </a:r>
            <a:r>
              <a:rPr lang="en-US" sz="3000" dirty="0"/>
              <a:t> </a:t>
            </a:r>
            <a:r>
              <a:rPr lang="en-US" sz="3000" dirty="0" err="1"/>
              <a:t>oir</a:t>
            </a:r>
            <a:r>
              <a:rPr lang="en-US" sz="3000" dirty="0"/>
              <a:t> que </a:t>
            </a:r>
            <a:r>
              <a:rPr lang="en-US" sz="3000" dirty="0" err="1"/>
              <a:t>violencia</a:t>
            </a:r>
            <a:r>
              <a:rPr lang="en-US" sz="3000" dirty="0"/>
              <a:t> </a:t>
            </a:r>
            <a:r>
              <a:rPr lang="en-US" sz="3000" dirty="0" err="1"/>
              <a:t>doméstica</a:t>
            </a:r>
            <a:r>
              <a:rPr lang="en-US" sz="3000" dirty="0"/>
              <a:t>: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 err="1"/>
              <a:t>está</a:t>
            </a:r>
            <a:r>
              <a:rPr lang="en-US" sz="2800" dirty="0"/>
              <a:t> </a:t>
            </a:r>
            <a:r>
              <a:rPr lang="en-US" sz="2800" dirty="0" err="1"/>
              <a:t>bien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 err="1"/>
              <a:t>es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culpa.</a:t>
            </a:r>
          </a:p>
          <a:p>
            <a:pPr lvl="2"/>
            <a:r>
              <a:rPr lang="en-US" sz="2800" dirty="0" err="1"/>
              <a:t>Debe</a:t>
            </a:r>
            <a:r>
              <a:rPr lang="en-US" sz="2800" dirty="0"/>
              <a:t> se </a:t>
            </a:r>
            <a:r>
              <a:rPr lang="en-US" sz="2800" dirty="0" err="1"/>
              <a:t>asustante</a:t>
            </a:r>
            <a:r>
              <a:rPr lang="en-US" sz="2800" dirty="0"/>
              <a:t> para </a:t>
            </a:r>
            <a:r>
              <a:rPr lang="en-US" sz="2800" dirty="0" err="1"/>
              <a:t>tí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/>
              <a:t>Yo</a:t>
            </a:r>
            <a:r>
              <a:rPr lang="en-US" sz="2800" dirty="0"/>
              <a:t>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voy</a:t>
            </a:r>
            <a:r>
              <a:rPr lang="en-US" sz="2800" dirty="0"/>
              <a:t> a </a:t>
            </a:r>
            <a:r>
              <a:rPr lang="en-US" sz="2800" dirty="0" err="1"/>
              <a:t>escuchar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/>
              <a:t>Puedes</a:t>
            </a:r>
            <a:r>
              <a:rPr lang="en-US" sz="2800" dirty="0"/>
              <a:t> </a:t>
            </a:r>
            <a:r>
              <a:rPr lang="en-US" sz="2800" dirty="0" err="1"/>
              <a:t>decirme</a:t>
            </a:r>
            <a:r>
              <a:rPr lang="en-US" sz="2800" dirty="0"/>
              <a:t> que </a:t>
            </a:r>
            <a:r>
              <a:rPr lang="en-US" sz="2800" dirty="0" err="1"/>
              <a:t>te</a:t>
            </a:r>
            <a:r>
              <a:rPr lang="en-US" sz="2800" dirty="0"/>
              <a:t> </a:t>
            </a:r>
            <a:r>
              <a:rPr lang="en-US" sz="2800" dirty="0" err="1"/>
              <a:t>sientes</a:t>
            </a:r>
            <a:r>
              <a:rPr lang="en-US" sz="2800" dirty="0"/>
              <a:t>. </a:t>
            </a:r>
          </a:p>
          <a:p>
            <a:pPr lvl="2"/>
            <a:r>
              <a:rPr lang="en-US" sz="2800" dirty="0"/>
              <a:t>Lo </a:t>
            </a:r>
            <a:r>
              <a:rPr lang="en-US" sz="2800" dirty="0" err="1"/>
              <a:t>siento</a:t>
            </a:r>
            <a:r>
              <a:rPr lang="en-US" sz="2800" dirty="0"/>
              <a:t> lo que </a:t>
            </a:r>
            <a:r>
              <a:rPr lang="en-US" sz="2800" dirty="0" err="1"/>
              <a:t>tenías</a:t>
            </a:r>
            <a:r>
              <a:rPr lang="en-US" sz="2800" dirty="0"/>
              <a:t> que </a:t>
            </a:r>
            <a:r>
              <a:rPr lang="en-US" sz="2800" dirty="0" err="1"/>
              <a:t>ver</a:t>
            </a:r>
            <a:r>
              <a:rPr lang="en-US" sz="2800" dirty="0"/>
              <a:t> y </a:t>
            </a:r>
            <a:r>
              <a:rPr lang="en-US" sz="2800" dirty="0" err="1"/>
              <a:t>escuchar</a:t>
            </a:r>
            <a:r>
              <a:rPr lang="en-US" sz="2800" dirty="0"/>
              <a:t>.</a:t>
            </a:r>
          </a:p>
          <a:p>
            <a:pPr lvl="2"/>
            <a:r>
              <a:rPr lang="en-US" sz="2800" dirty="0"/>
              <a:t>No </a:t>
            </a:r>
            <a:r>
              <a:rPr lang="en-US" sz="2800" dirty="0" err="1"/>
              <a:t>mereces</a:t>
            </a:r>
            <a:r>
              <a:rPr lang="en-US" sz="2800" dirty="0"/>
              <a:t> </a:t>
            </a:r>
            <a:r>
              <a:rPr lang="en-US" sz="2800" dirty="0" err="1"/>
              <a:t>tener</a:t>
            </a:r>
            <a:r>
              <a:rPr lang="en-US" sz="2800" dirty="0"/>
              <a:t> </a:t>
            </a:r>
            <a:r>
              <a:rPr lang="en-US" sz="2800" dirty="0" err="1"/>
              <a:t>esto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familia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/>
              <a:t>Voy</a:t>
            </a:r>
            <a:r>
              <a:rPr lang="en-US" sz="2800" dirty="0"/>
              <a:t> a </a:t>
            </a:r>
            <a:r>
              <a:rPr lang="en-US" sz="2800" dirty="0" err="1"/>
              <a:t>ayudarte</a:t>
            </a:r>
            <a:r>
              <a:rPr lang="en-US" sz="2800" dirty="0"/>
              <a:t> </a:t>
            </a:r>
            <a:r>
              <a:rPr lang="en-US" sz="2800" dirty="0" err="1"/>
              <a:t>ser</a:t>
            </a:r>
            <a:r>
              <a:rPr lang="en-US" sz="2800" dirty="0"/>
              <a:t> </a:t>
            </a:r>
            <a:r>
              <a:rPr lang="en-US" sz="2800" dirty="0" err="1"/>
              <a:t>seguro</a:t>
            </a:r>
            <a:r>
              <a:rPr lang="en-US" sz="2800" dirty="0"/>
              <a:t>.</a:t>
            </a:r>
            <a:endParaRPr lang="en-US" sz="1200" dirty="0"/>
          </a:p>
          <a:p>
            <a:pPr marL="914400" lvl="2" indent="0" algn="r">
              <a:buNone/>
            </a:pPr>
            <a:endParaRPr lang="en-US" sz="14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952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2" algn="ctr" defTabSz="457200" rtl="0">
              <a:spcBef>
                <a:spcPct val="0"/>
              </a:spcBef>
            </a:pPr>
            <a:r>
              <a:rPr lang="en-US" sz="4000" dirty="0" err="1"/>
              <a:t>Interactuando</a:t>
            </a:r>
            <a:r>
              <a:rPr lang="en-US" sz="4000" dirty="0"/>
              <a:t> con </a:t>
            </a:r>
            <a:r>
              <a:rPr lang="en-US" sz="4000" dirty="0" err="1"/>
              <a:t>Niños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/>
              <a:t>Ideas para </a:t>
            </a:r>
            <a:r>
              <a:rPr lang="en-US" sz="3200" dirty="0" err="1"/>
              <a:t>ayudar</a:t>
            </a:r>
            <a:r>
              <a:rPr lang="en-US" sz="3200" dirty="0"/>
              <a:t> a </a:t>
            </a:r>
            <a:r>
              <a:rPr lang="en-US" sz="3200" dirty="0" err="1"/>
              <a:t>niños</a:t>
            </a:r>
            <a:r>
              <a:rPr lang="en-US" sz="3200" dirty="0"/>
              <a:t> </a:t>
            </a:r>
            <a:r>
              <a:rPr lang="en-US" sz="3200" dirty="0" err="1"/>
              <a:t>cuando</a:t>
            </a:r>
            <a:r>
              <a:rPr lang="en-US" sz="3200" dirty="0"/>
              <a:t> </a:t>
            </a:r>
            <a:r>
              <a:rPr lang="en-US" sz="3200" dirty="0" err="1"/>
              <a:t>han</a:t>
            </a:r>
            <a:r>
              <a:rPr lang="en-US" sz="3200" dirty="0"/>
              <a:t> </a:t>
            </a:r>
            <a:r>
              <a:rPr lang="en-US" sz="3200" dirty="0" err="1"/>
              <a:t>visto</a:t>
            </a:r>
            <a:r>
              <a:rPr lang="en-US" sz="3200" dirty="0"/>
              <a:t> </a:t>
            </a:r>
            <a:r>
              <a:rPr lang="en-US" sz="3200" dirty="0" err="1"/>
              <a:t>violencia</a:t>
            </a:r>
            <a:r>
              <a:rPr lang="en-US" sz="3200" dirty="0"/>
              <a:t> </a:t>
            </a:r>
            <a:r>
              <a:rPr lang="en-US" sz="3200" dirty="0" err="1"/>
              <a:t>doméstica</a:t>
            </a:r>
            <a:r>
              <a:rPr lang="en-US" sz="3200" dirty="0"/>
              <a:t>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Dejarles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hablar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/>
              <a:t>si</a:t>
            </a:r>
            <a:r>
              <a:rPr lang="en-US" sz="2800" dirty="0"/>
              <a:t> </a:t>
            </a:r>
            <a:r>
              <a:rPr lang="en-US" sz="2800" dirty="0" err="1"/>
              <a:t>quieren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Aceptar</a:t>
            </a:r>
            <a:r>
              <a:rPr lang="en-US" sz="2800" dirty="0"/>
              <a:t> que no </a:t>
            </a:r>
            <a:r>
              <a:rPr lang="en-US" sz="2800" dirty="0" err="1"/>
              <a:t>estén</a:t>
            </a:r>
            <a:r>
              <a:rPr lang="en-US" sz="2800" dirty="0"/>
              <a:t> </a:t>
            </a:r>
            <a:r>
              <a:rPr lang="en-US" sz="2800" dirty="0" err="1"/>
              <a:t>dispuestos</a:t>
            </a:r>
            <a:r>
              <a:rPr lang="en-US" sz="2800" dirty="0"/>
              <a:t> o </a:t>
            </a:r>
            <a:r>
              <a:rPr lang="en-US" sz="2800" dirty="0" err="1"/>
              <a:t>capaces</a:t>
            </a:r>
            <a:r>
              <a:rPr lang="en-US" sz="2800" dirty="0"/>
              <a:t> de </a:t>
            </a:r>
            <a:r>
              <a:rPr lang="en-US" sz="2800" dirty="0" err="1"/>
              <a:t>hablar</a:t>
            </a:r>
            <a:r>
              <a:rPr lang="en-US" sz="2800" dirty="0"/>
              <a:t> pronto.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Escucharles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endParaRPr lang="en-US" sz="2800" dirty="0"/>
          </a:p>
          <a:p>
            <a:pPr lvl="2"/>
            <a:r>
              <a:rPr lang="en-US" sz="2800" dirty="0" err="1"/>
              <a:t>Hablar</a:t>
            </a:r>
            <a:r>
              <a:rPr lang="en-US" sz="2800" dirty="0"/>
              <a:t> </a:t>
            </a:r>
            <a:r>
              <a:rPr lang="en-US" sz="2800" dirty="0" err="1"/>
              <a:t>sobre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00B050"/>
                </a:solidFill>
              </a:rPr>
              <a:t>sus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sentimientos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Mostrar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entendimiento</a:t>
            </a:r>
            <a:r>
              <a:rPr lang="en-US" sz="2800" dirty="0">
                <a:solidFill>
                  <a:srgbClr val="00B050"/>
                </a:solidFill>
              </a:rPr>
              <a:t> y </a:t>
            </a:r>
            <a:r>
              <a:rPr lang="en-US" sz="2800" dirty="0" err="1">
                <a:solidFill>
                  <a:srgbClr val="00B050"/>
                </a:solidFill>
              </a:rPr>
              <a:t>compasión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>
                <a:solidFill>
                  <a:srgbClr val="00B050"/>
                </a:solidFill>
              </a:rPr>
              <a:t>Hacer</a:t>
            </a:r>
            <a:r>
              <a:rPr lang="en-US" sz="2800" dirty="0">
                <a:solidFill>
                  <a:srgbClr val="00B050"/>
                </a:solidFill>
              </a:rPr>
              <a:t> saber que no </a:t>
            </a:r>
            <a:r>
              <a:rPr lang="en-US" sz="2800" dirty="0" err="1">
                <a:solidFill>
                  <a:srgbClr val="00B050"/>
                </a:solidFill>
              </a:rPr>
              <a:t>es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su</a:t>
            </a:r>
            <a:r>
              <a:rPr lang="en-US" sz="2800" dirty="0">
                <a:solidFill>
                  <a:srgbClr val="00B050"/>
                </a:solidFill>
              </a:rPr>
              <a:t> culpa.</a:t>
            </a:r>
          </a:p>
          <a:p>
            <a:pPr marL="914400" lvl="2" indent="0" algn="r">
              <a:buNone/>
            </a:pPr>
            <a:endParaRPr lang="en-US" sz="1400" dirty="0"/>
          </a:p>
          <a:p>
            <a:pPr marL="914400" lvl="2" indent="0" algn="r">
              <a:buNone/>
            </a:pPr>
            <a:endParaRPr lang="en-US" sz="1400" dirty="0"/>
          </a:p>
          <a:p>
            <a:pPr lvl="2" algn="r"/>
            <a:endParaRPr lang="en-US" dirty="0"/>
          </a:p>
          <a:p>
            <a:pPr marL="457200" lvl="1" indent="0" algn="r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  <a:p>
            <a:pPr lvl="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7818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Interactuando con Niños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4800" dirty="0"/>
              <a:t>Los niños necesitan consejería.</a:t>
            </a:r>
            <a:endParaRPr lang="en-US" sz="4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8816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Interacción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14450" lvl="2" indent="-514350">
              <a:buFont typeface="Wingdings" charset="2"/>
              <a:buChar char="§"/>
            </a:pPr>
            <a:r>
              <a:rPr lang="en-US" sz="3600" dirty="0"/>
              <a:t>Si no </a:t>
            </a:r>
            <a:r>
              <a:rPr lang="en-US" sz="3600" dirty="0" err="1"/>
              <a:t>estás</a:t>
            </a:r>
            <a:r>
              <a:rPr lang="en-US" sz="3600" dirty="0"/>
              <a:t> </a:t>
            </a:r>
            <a:r>
              <a:rPr lang="en-US" sz="3600" dirty="0" err="1"/>
              <a:t>seguro</a:t>
            </a:r>
            <a:r>
              <a:rPr lang="en-US" sz="3600" dirty="0"/>
              <a:t> de </a:t>
            </a:r>
            <a:r>
              <a:rPr lang="en-US" sz="3600" dirty="0" err="1"/>
              <a:t>qué</a:t>
            </a:r>
            <a:r>
              <a:rPr lang="en-US" sz="3600" dirty="0"/>
              <a:t> </a:t>
            </a:r>
            <a:r>
              <a:rPr lang="en-US" sz="3600" dirty="0" err="1"/>
              <a:t>hacer</a:t>
            </a:r>
            <a:r>
              <a:rPr lang="en-US" sz="3600" dirty="0"/>
              <a:t>, </a:t>
            </a:r>
            <a:r>
              <a:rPr lang="en-US" sz="3600" dirty="0" err="1"/>
              <a:t>habla</a:t>
            </a:r>
            <a:r>
              <a:rPr lang="en-US" sz="3600" dirty="0"/>
              <a:t> con un </a:t>
            </a:r>
            <a:r>
              <a:rPr lang="en-US" sz="3600" dirty="0" err="1"/>
              <a:t>profesional</a:t>
            </a:r>
            <a:r>
              <a:rPr lang="en-US" sz="3600" dirty="0"/>
              <a:t>.</a:t>
            </a:r>
          </a:p>
          <a:p>
            <a:pPr marL="800100" lvl="2" indent="0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¡No </a:t>
            </a:r>
            <a:r>
              <a:rPr lang="en-US" sz="4400" dirty="0" err="1">
                <a:solidFill>
                  <a:srgbClr val="C00000"/>
                </a:solidFill>
              </a:rPr>
              <a:t>hagas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r>
              <a:rPr lang="en-US" sz="4400" dirty="0" err="1">
                <a:solidFill>
                  <a:srgbClr val="C00000"/>
                </a:solidFill>
              </a:rPr>
              <a:t>daño</a:t>
            </a:r>
            <a:r>
              <a:rPr lang="en-US" sz="4400" dirty="0">
                <a:solidFill>
                  <a:srgbClr val="C00000"/>
                </a:solidFill>
              </a:rPr>
              <a:t>!</a:t>
            </a:r>
          </a:p>
          <a:p>
            <a:pPr marL="800100" lvl="2" indent="0" algn="ctr">
              <a:buNone/>
            </a:pPr>
            <a:endParaRPr lang="en-US" sz="3600" dirty="0"/>
          </a:p>
          <a:p>
            <a:pPr marL="1314450" lvl="2" indent="-514350">
              <a:buFont typeface="Wingdings" charset="2"/>
              <a:buChar char="§"/>
            </a:pPr>
            <a:endParaRPr lang="en-US" sz="4800" dirty="0"/>
          </a:p>
          <a:p>
            <a:pPr marL="1314450" lvl="2" indent="-514350">
              <a:buFont typeface="Courier New"/>
              <a:buChar char="o"/>
            </a:pPr>
            <a:endParaRPr lang="en-US" sz="3200" dirty="0"/>
          </a:p>
          <a:p>
            <a:pPr marL="1314450" lvl="2" indent="-514350">
              <a:buFont typeface="Courier New"/>
              <a:buChar char="o"/>
            </a:pPr>
            <a:endParaRPr lang="en-US" sz="3200" dirty="0"/>
          </a:p>
          <a:p>
            <a:pPr marL="1314450" lvl="2" indent="-514350">
              <a:buFont typeface="Courier New"/>
              <a:buChar char="o"/>
            </a:pPr>
            <a:endParaRPr lang="en-US" sz="3200" dirty="0"/>
          </a:p>
          <a:p>
            <a:pPr marL="1314450" lvl="2" indent="-514350">
              <a:buFont typeface="Courier New"/>
              <a:buChar char="o"/>
            </a:pPr>
            <a:endParaRPr lang="en-US" sz="3200" dirty="0"/>
          </a:p>
          <a:p>
            <a:pPr marL="800100" lvl="2" indent="0" algn="r">
              <a:buNone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4214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Testimonios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257300" lvl="2" indent="-457200">
              <a:buFont typeface="Wingdings" charset="2"/>
              <a:buChar char="§"/>
            </a:pPr>
            <a:r>
              <a:rPr lang="en-US" sz="3200" dirty="0">
                <a:solidFill>
                  <a:srgbClr val="00B050"/>
                </a:solidFill>
              </a:rPr>
              <a:t>“Sin by Silence”</a:t>
            </a:r>
            <a:r>
              <a:rPr lang="en-US" sz="2800" baseline="30000" dirty="0">
                <a:solidFill>
                  <a:srgbClr val="00B050"/>
                </a:solidFill>
              </a:rPr>
              <a:t>11</a:t>
            </a:r>
            <a:r>
              <a:rPr lang="en-US" sz="3200" dirty="0">
                <a:solidFill>
                  <a:srgbClr val="00B050"/>
                </a:solidFill>
              </a:rPr>
              <a:t>: Self Defense? </a:t>
            </a:r>
            <a:endParaRPr lang="en-US" sz="1400" dirty="0">
              <a:solidFill>
                <a:srgbClr val="00B050"/>
              </a:solidFill>
            </a:endParaRPr>
          </a:p>
          <a:p>
            <a:pPr marL="1257300" lvl="2" indent="-457200">
              <a:buFont typeface="Wingdings" charset="2"/>
              <a:buChar char="§"/>
            </a:pPr>
            <a:endParaRPr lang="en-US" sz="1400" dirty="0"/>
          </a:p>
          <a:p>
            <a:pPr marL="800100" lvl="2" indent="0">
              <a:buNone/>
            </a:pPr>
            <a:r>
              <a:rPr lang="en-US" sz="2800" dirty="0" err="1"/>
              <a:t>Preguntas</a:t>
            </a:r>
            <a:r>
              <a:rPr lang="en-US" sz="2800" dirty="0"/>
              <a:t> para </a:t>
            </a:r>
            <a:r>
              <a:rPr lang="en-US" sz="2800" dirty="0" err="1"/>
              <a:t>considerar</a:t>
            </a:r>
            <a:r>
              <a:rPr lang="en-US" sz="2800" dirty="0"/>
              <a:t> </a:t>
            </a:r>
            <a:r>
              <a:rPr lang="en-US" sz="2800" dirty="0" err="1"/>
              <a:t>mientras</a:t>
            </a:r>
            <a:r>
              <a:rPr lang="en-US" sz="2800" dirty="0"/>
              <a:t> que </a:t>
            </a:r>
            <a:r>
              <a:rPr lang="en-US" sz="2800" dirty="0" err="1"/>
              <a:t>ven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video: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impulsó</a:t>
            </a:r>
            <a:r>
              <a:rPr lang="en-US" sz="2800" dirty="0"/>
              <a:t> a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mujeres</a:t>
            </a:r>
            <a:r>
              <a:rPr lang="en-US" sz="2800" dirty="0"/>
              <a:t> a </a:t>
            </a:r>
            <a:r>
              <a:rPr lang="en-US" sz="2800" dirty="0" err="1"/>
              <a:t>una</a:t>
            </a:r>
            <a:r>
              <a:rPr lang="en-US" sz="2800" dirty="0"/>
              <a:t> </a:t>
            </a:r>
            <a:r>
              <a:rPr lang="en-US" sz="2800" dirty="0" err="1"/>
              <a:t>acción</a:t>
            </a:r>
            <a:r>
              <a:rPr lang="en-US" sz="2800" dirty="0"/>
              <a:t> tan </a:t>
            </a:r>
            <a:r>
              <a:rPr lang="en-US" sz="2800" dirty="0" err="1"/>
              <a:t>desesperada</a:t>
            </a:r>
            <a:r>
              <a:rPr lang="en-US" sz="2800" dirty="0"/>
              <a:t>?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Por</a:t>
            </a:r>
            <a:r>
              <a:rPr lang="en-US" sz="2800" dirty="0"/>
              <a:t> 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estas</a:t>
            </a:r>
            <a:r>
              <a:rPr lang="en-US" sz="2800" dirty="0"/>
              <a:t> </a:t>
            </a:r>
            <a:r>
              <a:rPr lang="en-US" sz="2800" dirty="0" err="1"/>
              <a:t>mujeres</a:t>
            </a:r>
            <a:r>
              <a:rPr lang="en-US" sz="2800" dirty="0"/>
              <a:t> se </a:t>
            </a:r>
            <a:r>
              <a:rPr lang="en-US" sz="2800" dirty="0" err="1"/>
              <a:t>quedaron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relación</a:t>
            </a:r>
            <a:r>
              <a:rPr lang="en-US" sz="2800" dirty="0"/>
              <a:t> </a:t>
            </a:r>
            <a:r>
              <a:rPr lang="en-US" sz="2800" dirty="0" err="1"/>
              <a:t>abusiva</a:t>
            </a:r>
            <a:r>
              <a:rPr lang="en-US" sz="2800" dirty="0"/>
              <a:t>?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¿Hay </a:t>
            </a:r>
            <a:r>
              <a:rPr lang="en-US" sz="2800" dirty="0" err="1"/>
              <a:t>algunas</a:t>
            </a:r>
            <a:r>
              <a:rPr lang="en-US" sz="2800" dirty="0"/>
              <a:t> </a:t>
            </a:r>
            <a:r>
              <a:rPr lang="en-US" sz="2800" dirty="0" err="1"/>
              <a:t>relaciones</a:t>
            </a:r>
            <a:r>
              <a:rPr lang="en-US" sz="2800" dirty="0"/>
              <a:t> entre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tres</a:t>
            </a:r>
            <a:r>
              <a:rPr lang="en-US" sz="2800" dirty="0"/>
              <a:t> videos?</a:t>
            </a:r>
          </a:p>
          <a:p>
            <a:pPr marL="0" indent="0" algn="r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lvl="2"/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100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Pecado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Silencio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Brenda Culbine 2008 - </a:t>
            </a:r>
            <a:r>
              <a:rPr lang="en-US" dirty="0" err="1"/>
              <a:t>Libre</a:t>
            </a:r>
            <a:endParaRPr lang="en-US" dirty="0"/>
          </a:p>
          <a:p>
            <a:r>
              <a:rPr lang="en-US" dirty="0"/>
              <a:t>Glenda Virgil 2013 - </a:t>
            </a:r>
            <a:r>
              <a:rPr lang="en-US" dirty="0" err="1"/>
              <a:t>Libre</a:t>
            </a:r>
            <a:endParaRPr lang="en-US" dirty="0"/>
          </a:p>
          <a:p>
            <a:r>
              <a:rPr lang="en-US" dirty="0"/>
              <a:t>Brenda Crosley 2013    +</a:t>
            </a:r>
          </a:p>
          <a:p>
            <a:r>
              <a:rPr lang="en-US" dirty="0"/>
              <a:t>Rosemary Dyer [IIII]</a:t>
            </a:r>
          </a:p>
          <a:p>
            <a:r>
              <a:rPr lang="en-US" dirty="0"/>
              <a:t>Joanne Marchette[IIII]</a:t>
            </a:r>
          </a:p>
          <a:p>
            <a:r>
              <a:rPr lang="en-US" dirty="0"/>
              <a:t>La Velma Byrd [IIII]</a:t>
            </a:r>
          </a:p>
          <a:p>
            <a:r>
              <a:rPr lang="en-US" dirty="0"/>
              <a:t>Dr. Elizabeth Leonard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err="1"/>
              <a:t>Investigadora</a:t>
            </a:r>
            <a:endParaRPr lang="en-US" dirty="0"/>
          </a:p>
          <a:p>
            <a:r>
              <a:rPr lang="en-US" dirty="0"/>
              <a:t>Oliva Klaus - Director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2201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Involver a la </a:t>
            </a:r>
            <a:r>
              <a:rPr lang="en-US" dirty="0" err="1"/>
              <a:t>Comunidad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Conciencia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Servicios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Prevención</a:t>
            </a:r>
            <a:endParaRPr lang="en-US" sz="3200" dirty="0"/>
          </a:p>
          <a:p>
            <a:pPr lvl="1">
              <a:buFont typeface="Wingdings" charset="2"/>
              <a:buChar char="ü"/>
            </a:pPr>
            <a:r>
              <a:rPr lang="en-US" sz="3200" dirty="0"/>
              <a:t>¿</a:t>
            </a:r>
            <a:r>
              <a:rPr lang="en-US" sz="3200" dirty="0" err="1"/>
              <a:t>Qué</a:t>
            </a:r>
            <a:r>
              <a:rPr lang="en-US" sz="3200" dirty="0"/>
              <a:t> </a:t>
            </a:r>
            <a:r>
              <a:rPr lang="en-US" sz="3200" dirty="0" err="1"/>
              <a:t>puedes</a:t>
            </a:r>
            <a:r>
              <a:rPr lang="en-US" sz="3200" dirty="0"/>
              <a:t> </a:t>
            </a:r>
            <a:r>
              <a:rPr lang="en-US" sz="3200" dirty="0" err="1"/>
              <a:t>hacer</a:t>
            </a:r>
            <a:r>
              <a:rPr lang="en-US" sz="3200" dirty="0"/>
              <a:t>?</a:t>
            </a:r>
          </a:p>
          <a:p>
            <a:pPr lvl="1">
              <a:buFont typeface="Wingdings" charset="2"/>
              <a:buChar char="ü"/>
            </a:pPr>
            <a:r>
              <a:rPr lang="en-US" sz="3200" dirty="0" err="1"/>
              <a:t>Problemas</a:t>
            </a:r>
            <a:r>
              <a:rPr lang="en-US" sz="3200" dirty="0"/>
              <a:t> </a:t>
            </a:r>
            <a:r>
              <a:rPr lang="en-US" sz="3200" dirty="0" err="1"/>
              <a:t>relacionadas</a:t>
            </a: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814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Conciencia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857250" lvl="2" indent="-457200">
              <a:buClr>
                <a:schemeClr val="tx1"/>
              </a:buClr>
              <a:buFont typeface="Wingdings" charset="2"/>
              <a:buChar char="§"/>
            </a:pPr>
            <a:r>
              <a:rPr lang="en-US" sz="3200" dirty="0" err="1"/>
              <a:t>Conciencia</a:t>
            </a:r>
            <a:r>
              <a:rPr lang="en-US" sz="3200" dirty="0"/>
              <a:t> </a:t>
            </a:r>
            <a:r>
              <a:rPr lang="en-US" sz="3200" dirty="0" err="1"/>
              <a:t>es</a:t>
            </a:r>
            <a:r>
              <a:rPr lang="en-US" sz="3200" dirty="0"/>
              <a:t> </a:t>
            </a:r>
            <a:r>
              <a:rPr lang="en-US" sz="3200" dirty="0" err="1"/>
              <a:t>crítica</a:t>
            </a:r>
            <a:r>
              <a:rPr lang="en-US" sz="3200" dirty="0"/>
              <a:t> para </a:t>
            </a:r>
            <a:r>
              <a:rPr lang="en-US" sz="3200" dirty="0" err="1"/>
              <a:t>combatir</a:t>
            </a:r>
            <a:r>
              <a:rPr lang="en-US" sz="3200" dirty="0"/>
              <a:t> violence </a:t>
            </a:r>
            <a:r>
              <a:rPr lang="en-US" sz="3200" dirty="0" err="1"/>
              <a:t>doméstica</a:t>
            </a:r>
            <a:r>
              <a:rPr lang="en-US" sz="3200" dirty="0"/>
              <a:t> y de </a:t>
            </a:r>
            <a:r>
              <a:rPr lang="en-US" sz="3200" dirty="0" err="1"/>
              <a:t>noviazgo</a:t>
            </a:r>
            <a:r>
              <a:rPr lang="en-US" sz="3200" dirty="0"/>
              <a:t>:</a:t>
            </a:r>
          </a:p>
          <a:p>
            <a:pPr marL="1314450" lvl="3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 err="1">
                <a:solidFill>
                  <a:srgbClr val="00B050"/>
                </a:solidFill>
              </a:rPr>
              <a:t>Poner</a:t>
            </a:r>
            <a:r>
              <a:rPr lang="en-US" sz="2800" dirty="0">
                <a:solidFill>
                  <a:srgbClr val="00B050"/>
                </a:solidFill>
              </a:rPr>
              <a:t> la luz </a:t>
            </a:r>
            <a:r>
              <a:rPr lang="en-US" sz="2800" dirty="0" err="1"/>
              <a:t>en</a:t>
            </a:r>
            <a:r>
              <a:rPr lang="en-US" sz="2800" dirty="0"/>
              <a:t> las </a:t>
            </a:r>
            <a:r>
              <a:rPr lang="en-US" sz="2800" dirty="0" err="1"/>
              <a:t>realidades</a:t>
            </a:r>
            <a:r>
              <a:rPr lang="en-US" sz="2800" dirty="0"/>
              <a:t> que las </a:t>
            </a:r>
            <a:r>
              <a:rPr lang="en-US" sz="2800" dirty="0" err="1"/>
              <a:t>víctimas</a:t>
            </a:r>
            <a:r>
              <a:rPr lang="en-US" sz="2800" dirty="0"/>
              <a:t> y </a:t>
            </a:r>
            <a:r>
              <a:rPr lang="en-US" sz="2800" dirty="0" err="1"/>
              <a:t>testigos</a:t>
            </a:r>
            <a:r>
              <a:rPr lang="en-US" sz="2800" dirty="0"/>
              <a:t> </a:t>
            </a:r>
            <a:r>
              <a:rPr lang="en-US" sz="2800" dirty="0" err="1"/>
              <a:t>enfrentan</a:t>
            </a:r>
            <a:r>
              <a:rPr lang="en-US" sz="2800" dirty="0"/>
              <a:t>.</a:t>
            </a:r>
          </a:p>
          <a:p>
            <a:pPr marL="1314450" lvl="3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>
                <a:solidFill>
                  <a:srgbClr val="00B050"/>
                </a:solidFill>
              </a:rPr>
              <a:t>Dar </a:t>
            </a:r>
            <a:r>
              <a:rPr lang="en-US" sz="2800" dirty="0" err="1">
                <a:solidFill>
                  <a:srgbClr val="00B050"/>
                </a:solidFill>
              </a:rPr>
              <a:t>voz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/>
              <a:t>al </a:t>
            </a:r>
            <a:r>
              <a:rPr lang="en-US" sz="2800" dirty="0" err="1"/>
              <a:t>silencio</a:t>
            </a:r>
            <a:r>
              <a:rPr lang="en-US" sz="2800" dirty="0"/>
              <a:t> de las </a:t>
            </a:r>
            <a:r>
              <a:rPr lang="en-US" sz="2800" dirty="0" err="1"/>
              <a:t>víctimas</a:t>
            </a:r>
            <a:r>
              <a:rPr lang="en-US" sz="2800" dirty="0"/>
              <a:t>.</a:t>
            </a:r>
          </a:p>
          <a:p>
            <a:pPr marL="1314450" lvl="3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 err="1">
                <a:solidFill>
                  <a:srgbClr val="00B050"/>
                </a:solidFill>
              </a:rPr>
              <a:t>Educar</a:t>
            </a:r>
            <a:r>
              <a:rPr lang="en-US" sz="2800" dirty="0">
                <a:solidFill>
                  <a:srgbClr val="00B050"/>
                </a:solidFill>
              </a:rPr>
              <a:t> a </a:t>
            </a:r>
            <a:r>
              <a:rPr lang="en-US" sz="2800" dirty="0" err="1">
                <a:solidFill>
                  <a:srgbClr val="00B050"/>
                </a:solidFill>
              </a:rPr>
              <a:t>los</a:t>
            </a:r>
            <a:r>
              <a:rPr lang="en-US" sz="2800" dirty="0">
                <a:solidFill>
                  <a:srgbClr val="00B050"/>
                </a:solidFill>
              </a:rPr>
              <a:t> abusers</a:t>
            </a:r>
            <a:r>
              <a:rPr lang="en-US" sz="2800" dirty="0"/>
              <a:t>. </a:t>
            </a:r>
            <a:r>
              <a:rPr lang="en-US" sz="2800" dirty="0" err="1"/>
              <a:t>Abuso</a:t>
            </a:r>
            <a:r>
              <a:rPr lang="en-US" sz="2800" dirty="0"/>
              <a:t> </a:t>
            </a:r>
            <a:r>
              <a:rPr lang="en-US" sz="2800" dirty="0" err="1"/>
              <a:t>es</a:t>
            </a:r>
            <a:r>
              <a:rPr lang="en-US" sz="2800" dirty="0"/>
              <a:t> un </a:t>
            </a:r>
            <a:r>
              <a:rPr lang="en-US" sz="2800" dirty="0" err="1"/>
              <a:t>pecado</a:t>
            </a:r>
            <a:r>
              <a:rPr lang="en-US" sz="2800" dirty="0"/>
              <a:t> y </a:t>
            </a:r>
            <a:r>
              <a:rPr lang="en-US" sz="2800" dirty="0" err="1"/>
              <a:t>muchas</a:t>
            </a:r>
            <a:r>
              <a:rPr lang="en-US" sz="2800" dirty="0"/>
              <a:t> </a:t>
            </a:r>
            <a:r>
              <a:rPr lang="en-US" sz="2800" dirty="0" err="1"/>
              <a:t>veces</a:t>
            </a:r>
            <a:r>
              <a:rPr lang="en-US" sz="2800" dirty="0"/>
              <a:t> un </a:t>
            </a:r>
            <a:r>
              <a:rPr lang="en-US" sz="2800" dirty="0" err="1"/>
              <a:t>crimen</a:t>
            </a:r>
            <a:r>
              <a:rPr lang="en-US" sz="2800" dirty="0"/>
              <a:t>.</a:t>
            </a:r>
          </a:p>
          <a:p>
            <a:pPr marL="1314450" lvl="3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 err="1">
                <a:solidFill>
                  <a:srgbClr val="00B050"/>
                </a:solidFill>
              </a:rPr>
              <a:t>Proveer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esperanza</a:t>
            </a:r>
            <a:r>
              <a:rPr lang="en-US" sz="2800" dirty="0"/>
              <a:t>. </a:t>
            </a:r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comunidad</a:t>
            </a:r>
            <a:r>
              <a:rPr lang="en-US" sz="2800" dirty="0"/>
              <a:t> </a:t>
            </a:r>
            <a:r>
              <a:rPr lang="en-US" sz="2800" dirty="0" err="1"/>
              <a:t>sabe</a:t>
            </a:r>
            <a:r>
              <a:rPr lang="en-US" sz="2800" dirty="0"/>
              <a:t>. </a:t>
            </a:r>
            <a:r>
              <a:rPr lang="en-US" sz="2800" dirty="0" err="1"/>
              <a:t>Mi</a:t>
            </a:r>
            <a:r>
              <a:rPr lang="en-US" sz="2800" dirty="0"/>
              <a:t> </a:t>
            </a:r>
            <a:r>
              <a:rPr lang="en-US" sz="2800" dirty="0" err="1"/>
              <a:t>comunidad</a:t>
            </a:r>
            <a:r>
              <a:rPr lang="en-US" sz="2800" dirty="0"/>
              <a:t> se </a:t>
            </a:r>
            <a:r>
              <a:rPr lang="en-US" sz="2800" dirty="0" err="1"/>
              <a:t>preocupa</a:t>
            </a:r>
            <a:r>
              <a:rPr lang="en-US" sz="2800" dirty="0"/>
              <a:t>. </a:t>
            </a:r>
          </a:p>
          <a:p>
            <a:pPr marL="1314450" lvl="3" indent="-457200">
              <a:buClr>
                <a:schemeClr val="tx1"/>
              </a:buClr>
              <a:buFont typeface="Arial"/>
              <a:buChar char="•"/>
            </a:pPr>
            <a:r>
              <a:rPr lang="en-US" sz="2800" dirty="0" err="1">
                <a:solidFill>
                  <a:srgbClr val="00B050"/>
                </a:solidFill>
              </a:rPr>
              <a:t>Violencia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doméstica</a:t>
            </a:r>
            <a:r>
              <a:rPr lang="en-US" sz="2800" dirty="0">
                <a:solidFill>
                  <a:srgbClr val="00B050"/>
                </a:solidFill>
              </a:rPr>
              <a:t> no </a:t>
            </a:r>
            <a:r>
              <a:rPr lang="en-US" sz="2800" dirty="0" err="1">
                <a:solidFill>
                  <a:srgbClr val="00B050"/>
                </a:solidFill>
              </a:rPr>
              <a:t>tiene</a:t>
            </a:r>
            <a:r>
              <a:rPr lang="en-US" sz="2800" dirty="0">
                <a:solidFill>
                  <a:srgbClr val="00B050"/>
                </a:solidFill>
              </a:rPr>
              <a:t> que </a:t>
            </a:r>
            <a:r>
              <a:rPr lang="en-US" sz="2800" dirty="0" err="1"/>
              <a:t>ser</a:t>
            </a:r>
            <a:r>
              <a:rPr lang="en-US" sz="2800" dirty="0"/>
              <a:t> la </a:t>
            </a:r>
            <a:r>
              <a:rPr lang="en-US" sz="2800" dirty="0" err="1"/>
              <a:t>manera</a:t>
            </a:r>
            <a:r>
              <a:rPr lang="en-US" sz="2800" dirty="0"/>
              <a:t> de </a:t>
            </a:r>
            <a:r>
              <a:rPr lang="en-US" sz="2800" dirty="0" err="1"/>
              <a:t>vivir</a:t>
            </a:r>
            <a:r>
              <a:rPr lang="en-US" sz="2800" dirty="0"/>
              <a:t>.</a:t>
            </a:r>
            <a:endParaRPr lang="en-US" dirty="0"/>
          </a:p>
          <a:p>
            <a:pPr marL="400050" lvl="2" indent="0">
              <a:buClr>
                <a:schemeClr val="tx1"/>
              </a:buClr>
              <a:buNone/>
            </a:pPr>
            <a:endParaRPr lang="en-US" sz="10400" dirty="0"/>
          </a:p>
          <a:p>
            <a:pPr marL="400050" lvl="2" indent="0" algn="r">
              <a:buNone/>
            </a:pPr>
            <a:endParaRPr lang="en-US" sz="1400" dirty="0"/>
          </a:p>
          <a:p>
            <a:pPr marL="400050" lvl="2" indent="0" algn="r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1391" y="2444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52169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dirty="0"/>
              <a:t>¿Qué puede hacer su ministerio?</a:t>
            </a:r>
            <a:br>
              <a:rPr lang="es-MX" dirty="0"/>
            </a:br>
            <a:r>
              <a:rPr lang="en-US" dirty="0" err="1"/>
              <a:t>Servicios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600" dirty="0"/>
              <a:t>Los </a:t>
            </a:r>
            <a:r>
              <a:rPr lang="en-US" sz="3600" dirty="0" err="1"/>
              <a:t>servicios</a:t>
            </a:r>
            <a:r>
              <a:rPr lang="en-US" sz="3600" dirty="0"/>
              <a:t> </a:t>
            </a:r>
            <a:r>
              <a:rPr lang="en-US" sz="3600" dirty="0" err="1"/>
              <a:t>proveen</a:t>
            </a:r>
            <a:r>
              <a:rPr lang="en-US" sz="3600" dirty="0"/>
              <a:t> </a:t>
            </a:r>
            <a:r>
              <a:rPr lang="en-US" sz="3600" dirty="0" err="1"/>
              <a:t>apoyo</a:t>
            </a:r>
            <a:r>
              <a:rPr lang="en-US" sz="3600" dirty="0"/>
              <a:t>, </a:t>
            </a:r>
            <a:r>
              <a:rPr lang="en-US" sz="3600" dirty="0" err="1"/>
              <a:t>sanación</a:t>
            </a:r>
            <a:r>
              <a:rPr lang="en-US" sz="3600" dirty="0"/>
              <a:t> y un </a:t>
            </a:r>
            <a:r>
              <a:rPr lang="en-US" sz="3600" dirty="0" err="1"/>
              <a:t>camino</a:t>
            </a:r>
            <a:r>
              <a:rPr lang="en-US" sz="3600" dirty="0"/>
              <a:t> a la </a:t>
            </a:r>
            <a:r>
              <a:rPr lang="en-US" sz="3600" dirty="0" err="1"/>
              <a:t>libertad</a:t>
            </a:r>
            <a:r>
              <a:rPr lang="en-US" dirty="0">
                <a:solidFill>
                  <a:srgbClr val="4F81BD"/>
                </a:solidFill>
              </a:rPr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lvl="2">
              <a:buFont typeface="Arial" charset="0"/>
              <a:buChar char="•"/>
            </a:pPr>
            <a:r>
              <a:rPr lang="en-US" sz="3200" dirty="0" err="1"/>
              <a:t>Grupos</a:t>
            </a:r>
            <a:r>
              <a:rPr lang="en-US" sz="3200" dirty="0"/>
              <a:t> de </a:t>
            </a:r>
            <a:r>
              <a:rPr lang="en-US" sz="3200" dirty="0" err="1"/>
              <a:t>Apoyo</a:t>
            </a:r>
            <a:r>
              <a:rPr lang="en-US" sz="3200" dirty="0"/>
              <a:t> y </a:t>
            </a:r>
            <a:r>
              <a:rPr lang="en-US" sz="3200" dirty="0" err="1"/>
              <a:t>Consejería</a:t>
            </a:r>
            <a:endParaRPr lang="en-US" sz="3200" dirty="0"/>
          </a:p>
          <a:p>
            <a:pPr lvl="2">
              <a:buFont typeface="Arial" charset="0"/>
              <a:buChar char="•"/>
            </a:pPr>
            <a:r>
              <a:rPr lang="en-US" sz="3200" dirty="0" err="1"/>
              <a:t>Ordenes</a:t>
            </a:r>
            <a:r>
              <a:rPr lang="en-US" sz="3200" dirty="0"/>
              <a:t> de </a:t>
            </a:r>
            <a:r>
              <a:rPr lang="en-US" sz="3200" dirty="0" err="1"/>
              <a:t>Protección</a:t>
            </a:r>
            <a:endParaRPr lang="en-US" sz="3200" dirty="0"/>
          </a:p>
          <a:p>
            <a:pPr lvl="2">
              <a:buFont typeface="Arial" charset="0"/>
              <a:buChar char="•"/>
            </a:pPr>
            <a:r>
              <a:rPr lang="en-US" sz="3200" dirty="0" err="1"/>
              <a:t>Planificación</a:t>
            </a:r>
            <a:r>
              <a:rPr lang="en-US" sz="3200" dirty="0"/>
              <a:t> para la </a:t>
            </a:r>
            <a:r>
              <a:rPr lang="en-US" sz="3200" dirty="0" err="1"/>
              <a:t>seguridad</a:t>
            </a:r>
            <a:endParaRPr lang="en-US" sz="3200" dirty="0"/>
          </a:p>
          <a:p>
            <a:pPr marL="1371600" lvl="2" indent="-514350">
              <a:buFont typeface="+mj-lt"/>
              <a:buAutoNum type="arabicPeriod"/>
            </a:pPr>
            <a:endParaRPr lang="en-US" sz="2800" dirty="0"/>
          </a:p>
          <a:p>
            <a:pPr marL="1371600" lvl="2" indent="-514350">
              <a:buFont typeface="+mj-lt"/>
              <a:buAutoNum type="arabicPeriod"/>
            </a:pPr>
            <a:endParaRPr lang="en-US" sz="28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4229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dirty="0" err="1"/>
              <a:t>Grupos</a:t>
            </a:r>
            <a:r>
              <a:rPr lang="en-US" sz="4400" dirty="0"/>
              <a:t> de </a:t>
            </a:r>
            <a:r>
              <a:rPr lang="en-US" sz="4400" dirty="0" err="1"/>
              <a:t>Apoyo</a:t>
            </a:r>
            <a:r>
              <a:rPr lang="en-US" sz="4400" dirty="0"/>
              <a:t> y </a:t>
            </a:r>
            <a:r>
              <a:rPr lang="en-US" sz="4400" dirty="0" err="1"/>
              <a:t>Consejería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Requisitos</a:t>
            </a:r>
            <a:r>
              <a:rPr lang="en-US" sz="3200" dirty="0"/>
              <a:t> para </a:t>
            </a:r>
            <a:r>
              <a:rPr lang="en-US" sz="3200" dirty="0" err="1"/>
              <a:t>Facilitadores</a:t>
            </a:r>
            <a:r>
              <a:rPr lang="en-US" sz="3200" dirty="0"/>
              <a:t> de </a:t>
            </a:r>
            <a:r>
              <a:rPr lang="en-US" sz="3200" dirty="0" err="1"/>
              <a:t>Grupos</a:t>
            </a:r>
            <a:r>
              <a:rPr lang="en-US" sz="3200" dirty="0"/>
              <a:t> de </a:t>
            </a:r>
            <a:r>
              <a:rPr lang="en-US" sz="3200" dirty="0" err="1"/>
              <a:t>Apoyo</a:t>
            </a:r>
            <a:endParaRPr lang="en-US" sz="2800" dirty="0"/>
          </a:p>
          <a:p>
            <a:pPr lvl="2"/>
            <a:r>
              <a:rPr lang="en-US" sz="2800" dirty="0" err="1"/>
              <a:t>Entrenamiento</a:t>
            </a:r>
            <a:r>
              <a:rPr lang="en-US" sz="2800" dirty="0"/>
              <a:t> de 40 horas </a:t>
            </a:r>
          </a:p>
          <a:p>
            <a:pPr lvl="2"/>
            <a:r>
              <a:rPr lang="en-US" sz="2800" dirty="0" err="1"/>
              <a:t>Experiencia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el </a:t>
            </a:r>
            <a:r>
              <a:rPr lang="en-US" sz="2800" dirty="0" err="1"/>
              <a:t>trabajo</a:t>
            </a:r>
            <a:r>
              <a:rPr lang="en-US" sz="2800" dirty="0"/>
              <a:t> de violence </a:t>
            </a:r>
            <a:r>
              <a:rPr lang="en-US" sz="2800" dirty="0" err="1"/>
              <a:t>doméstica</a:t>
            </a:r>
            <a:endParaRPr lang="en-US" sz="2800" dirty="0"/>
          </a:p>
          <a:p>
            <a:pPr lvl="2"/>
            <a:r>
              <a:rPr lang="en-US" sz="2800" dirty="0" err="1"/>
              <a:t>Entrevistas</a:t>
            </a:r>
            <a:r>
              <a:rPr lang="en-US" sz="2800" dirty="0"/>
              <a:t> y </a:t>
            </a:r>
            <a:r>
              <a:rPr lang="en-US" sz="2800" dirty="0" err="1"/>
              <a:t>selección</a:t>
            </a:r>
            <a:r>
              <a:rPr lang="en-US" sz="2800" dirty="0"/>
              <a:t> de </a:t>
            </a:r>
            <a:r>
              <a:rPr lang="en-US" sz="2800" dirty="0" err="1"/>
              <a:t>candidatas</a:t>
            </a:r>
            <a:endParaRPr lang="en-US" sz="2800" dirty="0"/>
          </a:p>
          <a:p>
            <a:pPr lvl="2"/>
            <a:r>
              <a:rPr lang="en-US" sz="2800" dirty="0" err="1"/>
              <a:t>Entendimiento</a:t>
            </a:r>
            <a:r>
              <a:rPr lang="en-US" sz="2800" dirty="0"/>
              <a:t> de </a:t>
            </a:r>
            <a:r>
              <a:rPr lang="en-US" sz="2800" dirty="0" err="1"/>
              <a:t>técnicas</a:t>
            </a:r>
            <a:r>
              <a:rPr lang="en-US" sz="2800" dirty="0"/>
              <a:t> y </a:t>
            </a:r>
            <a:r>
              <a:rPr lang="en-US" sz="2800" dirty="0" err="1"/>
              <a:t>guias</a:t>
            </a:r>
            <a:r>
              <a:rPr lang="en-US" sz="2800" dirty="0"/>
              <a:t> para </a:t>
            </a:r>
            <a:r>
              <a:rPr lang="en-US" sz="2800" dirty="0" err="1"/>
              <a:t>facilitar</a:t>
            </a:r>
            <a:r>
              <a:rPr lang="en-US" sz="2800" dirty="0"/>
              <a:t> un </a:t>
            </a:r>
            <a:r>
              <a:rPr lang="en-US" sz="2800" dirty="0" err="1"/>
              <a:t>grupo</a:t>
            </a:r>
            <a:r>
              <a:rPr lang="en-US" sz="2800" dirty="0"/>
              <a:t>.</a:t>
            </a:r>
          </a:p>
          <a:p>
            <a:pPr lvl="2"/>
            <a:r>
              <a:rPr lang="en-US" sz="2800" dirty="0" err="1"/>
              <a:t>Supervisión</a:t>
            </a:r>
            <a:r>
              <a:rPr lang="en-US" sz="2800" dirty="0"/>
              <a:t> y </a:t>
            </a:r>
            <a:r>
              <a:rPr lang="en-US" sz="2800" dirty="0" err="1"/>
              <a:t>consultación</a:t>
            </a:r>
            <a:r>
              <a:rPr lang="en-US" sz="2800" dirty="0"/>
              <a:t> </a:t>
            </a:r>
            <a:r>
              <a:rPr lang="en-US" sz="2800" dirty="0" err="1"/>
              <a:t>profesional</a:t>
            </a:r>
            <a:r>
              <a:rPr lang="en-US" sz="2800" dirty="0"/>
              <a:t> de un </a:t>
            </a:r>
            <a:r>
              <a:rPr lang="en-US" sz="2800" dirty="0" err="1"/>
              <a:t>consejero</a:t>
            </a:r>
            <a:r>
              <a:rPr lang="en-US" sz="2800" dirty="0"/>
              <a:t> con </a:t>
            </a:r>
            <a:r>
              <a:rPr lang="en-US" sz="2800" dirty="0" err="1"/>
              <a:t>licensia</a:t>
            </a:r>
            <a:r>
              <a:rPr lang="en-US" sz="2800" dirty="0"/>
              <a:t>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marL="1371600" lvl="2" indent="-514350">
              <a:buFont typeface="+mj-lt"/>
              <a:buAutoNum type="arabicPeriod"/>
            </a:pPr>
            <a:endParaRPr lang="en-US" sz="2800" dirty="0"/>
          </a:p>
          <a:p>
            <a:pPr marL="1371600" lvl="2" indent="-514350">
              <a:buFont typeface="+mj-lt"/>
              <a:buAutoNum type="arabicPeriod"/>
            </a:pPr>
            <a:endParaRPr lang="en-US" sz="28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62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Testimonios</a:t>
            </a:r>
            <a:r>
              <a:rPr lang="en-US" dirty="0"/>
              <a:t> </a:t>
            </a:r>
            <a:r>
              <a:rPr lang="en-US" dirty="0" err="1"/>
              <a:t>Personales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57300" lvl="2" indent="-457200">
              <a:buFont typeface="Wingdings" charset="2"/>
              <a:buChar char="§"/>
            </a:pPr>
            <a:r>
              <a:rPr lang="en-US" sz="3200" dirty="0">
                <a:solidFill>
                  <a:srgbClr val="00B050"/>
                </a:solidFill>
              </a:rPr>
              <a:t>Leslie Morgan Steiner - “El Amor Loco”</a:t>
            </a:r>
            <a:r>
              <a:rPr lang="en-US" sz="2000" baseline="30000" dirty="0">
                <a:solidFill>
                  <a:srgbClr val="00B050"/>
                </a:solidFill>
              </a:rPr>
              <a:t> 1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</a:p>
          <a:p>
            <a:pPr marL="800100" lvl="2" indent="0">
              <a:buNone/>
            </a:pPr>
            <a:endParaRPr lang="en-US" sz="2800" dirty="0"/>
          </a:p>
          <a:p>
            <a:pPr marL="800100" lvl="2" indent="0">
              <a:buNone/>
            </a:pPr>
            <a:r>
              <a:rPr lang="en-US" sz="2800" dirty="0" err="1"/>
              <a:t>Preguntas</a:t>
            </a:r>
            <a:r>
              <a:rPr lang="en-US" sz="2800" dirty="0"/>
              <a:t> para </a:t>
            </a:r>
            <a:r>
              <a:rPr lang="en-US" sz="2800" dirty="0" err="1"/>
              <a:t>considerar</a:t>
            </a:r>
            <a:r>
              <a:rPr lang="en-US" sz="2800" dirty="0"/>
              <a:t> </a:t>
            </a:r>
            <a:r>
              <a:rPr lang="en-US" sz="2800" dirty="0" err="1"/>
              <a:t>cuando</a:t>
            </a:r>
            <a:r>
              <a:rPr lang="en-US" sz="2800" dirty="0"/>
              <a:t> </a:t>
            </a:r>
            <a:r>
              <a:rPr lang="en-US" sz="2800" dirty="0" err="1"/>
              <a:t>mirando</a:t>
            </a:r>
            <a:r>
              <a:rPr lang="en-US" sz="2800" dirty="0"/>
              <a:t> </a:t>
            </a:r>
            <a:r>
              <a:rPr lang="en-US" sz="2800" dirty="0" err="1"/>
              <a:t>este</a:t>
            </a:r>
            <a:r>
              <a:rPr lang="en-US" sz="2800" dirty="0"/>
              <a:t> video:</a:t>
            </a:r>
          </a:p>
          <a:p>
            <a:pPr marL="1714500" lvl="3" indent="-457200">
              <a:buFont typeface="Arial"/>
              <a:buChar char="•"/>
            </a:pPr>
            <a:endParaRPr lang="en-US" sz="2800" dirty="0"/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¿´</a:t>
            </a:r>
            <a:r>
              <a:rPr lang="en-US" sz="2800" dirty="0" err="1"/>
              <a:t>Qué</a:t>
            </a:r>
            <a:r>
              <a:rPr lang="en-US" sz="2800" dirty="0"/>
              <a:t> </a:t>
            </a:r>
            <a:r>
              <a:rPr lang="en-US" sz="2800" dirty="0" err="1"/>
              <a:t>entrapó</a:t>
            </a:r>
            <a:r>
              <a:rPr lang="en-US" sz="2800" dirty="0"/>
              <a:t> a Leslie?</a:t>
            </a:r>
          </a:p>
          <a:p>
            <a:pPr marL="1714500" lvl="3" indent="-457200">
              <a:buFont typeface="Arial"/>
              <a:buChar char="•"/>
            </a:pPr>
            <a:r>
              <a:rPr lang="en-US" sz="2800" dirty="0"/>
              <a:t>¿</a:t>
            </a:r>
            <a:r>
              <a:rPr lang="en-US" sz="2800" dirty="0" err="1"/>
              <a:t>Cómo</a:t>
            </a:r>
            <a:r>
              <a:rPr lang="en-US" sz="2800" dirty="0"/>
              <a:t> </a:t>
            </a:r>
            <a:r>
              <a:rPr lang="en-US" sz="2800" dirty="0" err="1"/>
              <a:t>ella</a:t>
            </a:r>
            <a:r>
              <a:rPr lang="en-US" sz="2800" dirty="0"/>
              <a:t> </a:t>
            </a:r>
            <a:r>
              <a:rPr lang="en-US" sz="2800" dirty="0" err="1"/>
              <a:t>solucionó</a:t>
            </a:r>
            <a:r>
              <a:rPr lang="en-US" sz="2800" dirty="0"/>
              <a:t> </a:t>
            </a:r>
            <a:r>
              <a:rPr lang="en-US" sz="2800" dirty="0" err="1"/>
              <a:t>su</a:t>
            </a:r>
            <a:r>
              <a:rPr lang="en-US" sz="2800" dirty="0"/>
              <a:t> </a:t>
            </a:r>
            <a:r>
              <a:rPr lang="en-US" sz="2800" dirty="0" err="1"/>
              <a:t>problema</a:t>
            </a:r>
            <a:r>
              <a:rPr lang="en-US" sz="2800" dirty="0"/>
              <a:t>?</a:t>
            </a:r>
          </a:p>
          <a:p>
            <a:pPr marL="1257300" lvl="2" indent="-457200">
              <a:buFont typeface="Wingdings" charset="2"/>
              <a:buChar char="§"/>
            </a:pPr>
            <a:endParaRPr lang="en-US" sz="1400" dirty="0"/>
          </a:p>
          <a:p>
            <a:pPr marL="0" indent="0" algn="r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6083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Grupos</a:t>
            </a:r>
            <a:r>
              <a:rPr lang="en-US" dirty="0"/>
              <a:t> de </a:t>
            </a:r>
            <a:r>
              <a:rPr lang="en-US" dirty="0" err="1"/>
              <a:t>Apoyo</a:t>
            </a:r>
            <a:r>
              <a:rPr lang="en-US" dirty="0"/>
              <a:t> y </a:t>
            </a:r>
            <a:r>
              <a:rPr lang="en-US" dirty="0" err="1"/>
              <a:t>Consejería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r>
              <a:rPr lang="en-US" sz="3200" dirty="0" err="1"/>
              <a:t>Consejería</a:t>
            </a:r>
            <a:r>
              <a:rPr lang="en-US" sz="3200" dirty="0"/>
              <a:t> </a:t>
            </a:r>
            <a:r>
              <a:rPr lang="en-US" sz="3200" dirty="0" err="1"/>
              <a:t>Profesional</a:t>
            </a:r>
            <a:r>
              <a:rPr lang="en-US" sz="3200" dirty="0"/>
              <a:t> </a:t>
            </a:r>
          </a:p>
          <a:p>
            <a:pPr lvl="2"/>
            <a:endParaRPr lang="en-US" sz="2800" dirty="0"/>
          </a:p>
          <a:p>
            <a:pPr lvl="2"/>
            <a:r>
              <a:rPr lang="en-US" sz="2800" dirty="0" err="1"/>
              <a:t>Supervisión</a:t>
            </a:r>
            <a:r>
              <a:rPr lang="en-US" sz="2800" dirty="0"/>
              <a:t> de un </a:t>
            </a:r>
            <a:r>
              <a:rPr lang="en-US" sz="2800" dirty="0" err="1"/>
              <a:t>profesional</a:t>
            </a:r>
            <a:r>
              <a:rPr lang="en-US" sz="2800" dirty="0"/>
              <a:t> con </a:t>
            </a:r>
            <a:r>
              <a:rPr lang="en-US" sz="2800" dirty="0" err="1"/>
              <a:t>licensia</a:t>
            </a:r>
            <a:r>
              <a:rPr lang="en-US" sz="2800" dirty="0"/>
              <a:t> o </a:t>
            </a:r>
            <a:r>
              <a:rPr lang="en-US" sz="2800" dirty="0" err="1"/>
              <a:t>título</a:t>
            </a:r>
            <a:r>
              <a:rPr lang="en-US" sz="2800" dirty="0"/>
              <a:t> de </a:t>
            </a:r>
            <a:r>
              <a:rPr lang="en-US" sz="2800" dirty="0" err="1"/>
              <a:t>maestría</a:t>
            </a:r>
            <a:r>
              <a:rPr lang="en-US" sz="2800" dirty="0"/>
              <a:t> </a:t>
            </a:r>
            <a:r>
              <a:rPr lang="en-US" sz="2800" dirty="0" err="1"/>
              <a:t>relevante</a:t>
            </a:r>
            <a:r>
              <a:rPr lang="en-US" sz="2800" dirty="0"/>
              <a:t>. 				</a:t>
            </a:r>
          </a:p>
          <a:p>
            <a:pPr lvl="2"/>
            <a:r>
              <a:rPr lang="en-US" sz="2800" dirty="0" err="1"/>
              <a:t>Entrenamineto</a:t>
            </a:r>
            <a:r>
              <a:rPr lang="en-US" sz="2800" dirty="0"/>
              <a:t> de 40 horas - </a:t>
            </a:r>
            <a:r>
              <a:rPr lang="en-US" sz="2800" dirty="0" err="1"/>
              <a:t>Víctimas</a:t>
            </a:r>
            <a:endParaRPr lang="en-US" sz="2800" dirty="0"/>
          </a:p>
          <a:p>
            <a:pPr lvl="2"/>
            <a:r>
              <a:rPr lang="en-US" sz="2800" dirty="0" err="1"/>
              <a:t>Entrenamiento</a:t>
            </a:r>
            <a:r>
              <a:rPr lang="en-US" sz="2800" dirty="0"/>
              <a:t> de 20 horas - </a:t>
            </a:r>
            <a:r>
              <a:rPr lang="en-US" sz="2800" dirty="0" err="1"/>
              <a:t>Abusadores</a:t>
            </a:r>
            <a:endParaRPr lang="en-US" sz="2800" dirty="0"/>
          </a:p>
          <a:p>
            <a:pPr marL="800100" lvl="2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2593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Ordenes</a:t>
            </a:r>
            <a:r>
              <a:rPr lang="en-US" dirty="0"/>
              <a:t> de </a:t>
            </a:r>
            <a:r>
              <a:rPr lang="en-US" dirty="0" err="1"/>
              <a:t>Proteccíon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dirty="0"/>
              <a:t>Un </a:t>
            </a:r>
            <a:r>
              <a:rPr lang="en-US" dirty="0" err="1"/>
              <a:t>órden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o no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efectivo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prevenir</a:t>
            </a:r>
            <a:r>
              <a:rPr lang="en-US" dirty="0"/>
              <a:t> </a:t>
            </a:r>
            <a:r>
              <a:rPr lang="en-US" dirty="0" err="1"/>
              <a:t>abuso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futuro</a:t>
            </a:r>
            <a:r>
              <a:rPr lang="en-US" dirty="0"/>
              <a:t>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todavía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necesario</a:t>
            </a:r>
            <a:r>
              <a:rPr lang="en-US" dirty="0"/>
              <a:t>  y </a:t>
            </a:r>
            <a:r>
              <a:rPr lang="en-US" dirty="0" err="1">
                <a:solidFill>
                  <a:srgbClr val="00B050"/>
                </a:solidFill>
              </a:rPr>
              <a:t>importante</a:t>
            </a:r>
            <a:r>
              <a:rPr lang="en-US" dirty="0">
                <a:solidFill>
                  <a:srgbClr val="00B050"/>
                </a:solidFill>
              </a:rPr>
              <a:t> para </a:t>
            </a:r>
            <a:r>
              <a:rPr lang="en-US" dirty="0" err="1">
                <a:solidFill>
                  <a:srgbClr val="00B050"/>
                </a:solidFill>
              </a:rPr>
              <a:t>documentación</a:t>
            </a:r>
            <a:r>
              <a:rPr lang="en-US" dirty="0">
                <a:solidFill>
                  <a:srgbClr val="00B050"/>
                </a:solidFill>
              </a:rPr>
              <a:t> legal</a:t>
            </a:r>
            <a:r>
              <a:rPr lang="en-US" dirty="0"/>
              <a:t>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>
              <a:buFont typeface="Wingdings" charset="2"/>
              <a:buChar char="§"/>
            </a:pPr>
            <a:r>
              <a:rPr lang="en-US" dirty="0" err="1"/>
              <a:t>Ordenes</a:t>
            </a:r>
            <a:r>
              <a:rPr lang="en-US" dirty="0"/>
              <a:t> de </a:t>
            </a:r>
            <a:r>
              <a:rPr lang="en-US" dirty="0" err="1"/>
              <a:t>protección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>
                <a:solidFill>
                  <a:srgbClr val="C00000"/>
                </a:solidFill>
              </a:rPr>
              <a:t>frecuentemente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ignorados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muchos</a:t>
            </a:r>
            <a:r>
              <a:rPr lang="en-US" dirty="0"/>
              <a:t> </a:t>
            </a:r>
            <a:r>
              <a:rPr lang="en-US" dirty="0" err="1"/>
              <a:t>abusadores</a:t>
            </a:r>
            <a:r>
              <a:rPr lang="en-US" dirty="0"/>
              <a:t>. </a:t>
            </a:r>
            <a:r>
              <a:rPr lang="en-US" dirty="0" err="1"/>
              <a:t>Algunos</a:t>
            </a:r>
            <a:r>
              <a:rPr lang="en-US" dirty="0"/>
              <a:t> </a:t>
            </a:r>
            <a:r>
              <a:rPr lang="en-US" dirty="0" err="1"/>
              <a:t>abusadores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toman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serio</a:t>
            </a:r>
            <a:r>
              <a:rPr lang="en-US" dirty="0"/>
              <a:t>. Los que no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hacen</a:t>
            </a:r>
            <a:r>
              <a:rPr lang="en-US" dirty="0"/>
              <a:t>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 </a:t>
            </a:r>
            <a:r>
              <a:rPr lang="en-US" dirty="0" err="1"/>
              <a:t>sujetos</a:t>
            </a:r>
            <a:r>
              <a:rPr lang="en-US" dirty="0"/>
              <a:t> a </a:t>
            </a:r>
            <a:r>
              <a:rPr lang="en-US" dirty="0" err="1"/>
              <a:t>consecuencias</a:t>
            </a:r>
            <a:r>
              <a:rPr lang="en-US" dirty="0"/>
              <a:t> </a:t>
            </a:r>
            <a:r>
              <a:rPr lang="en-US" dirty="0" err="1"/>
              <a:t>legales</a:t>
            </a:r>
            <a:r>
              <a:rPr lang="en-US" dirty="0"/>
              <a:t>. </a:t>
            </a:r>
            <a:r>
              <a:rPr lang="en-US" dirty="0" err="1"/>
              <a:t>Según</a:t>
            </a:r>
            <a:r>
              <a:rPr lang="en-US" dirty="0"/>
              <a:t> el </a:t>
            </a:r>
            <a:r>
              <a:rPr lang="en-US" dirty="0" err="1"/>
              <a:t>juez</a:t>
            </a:r>
            <a:r>
              <a:rPr lang="en-US" dirty="0"/>
              <a:t>, la </a:t>
            </a:r>
            <a:r>
              <a:rPr lang="en-US" dirty="0" err="1"/>
              <a:t>implementación</a:t>
            </a:r>
            <a:r>
              <a:rPr lang="en-US" dirty="0"/>
              <a:t> </a:t>
            </a:r>
            <a:r>
              <a:rPr lang="en-US" dirty="0" err="1"/>
              <a:t>puede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fuerte</a:t>
            </a:r>
            <a:r>
              <a:rPr lang="en-US" dirty="0"/>
              <a:t> o </a:t>
            </a:r>
            <a:r>
              <a:rPr lang="en-US" dirty="0" err="1"/>
              <a:t>débil</a:t>
            </a:r>
            <a:r>
              <a:rPr lang="en-US" dirty="0"/>
              <a:t>. </a:t>
            </a:r>
            <a:r>
              <a:rPr lang="en-US" sz="1400" dirty="0"/>
              <a:t>Illinois Attorney General, ”Orders of Protection,” adapted.</a:t>
            </a:r>
            <a:r>
              <a:rPr lang="en-US" sz="1400" baseline="30000" dirty="0"/>
              <a:t>12</a:t>
            </a:r>
            <a:r>
              <a:rPr lang="en-US" sz="1400" dirty="0"/>
              <a:t>   </a:t>
            </a:r>
          </a:p>
          <a:p>
            <a:pPr marL="857250" lvl="2" indent="0">
              <a:buNone/>
            </a:pPr>
            <a:endParaRPr lang="en-US" sz="1400" dirty="0"/>
          </a:p>
          <a:p>
            <a:pPr marL="1314450" lvl="2" indent="-457200">
              <a:buFont typeface="+mj-lt"/>
              <a:buAutoNum type="arabicPeriod"/>
            </a:pPr>
            <a:endParaRPr lang="en-US" sz="28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lvl="1"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20312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3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Prevención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buFont typeface="Arial" charset="0"/>
              <a:buChar char="•"/>
            </a:pPr>
            <a:endParaRPr lang="en-US" dirty="0"/>
          </a:p>
          <a:p>
            <a:pPr marL="857250" lvl="1" indent="-457200">
              <a:buFont typeface="Arial" charset="0"/>
              <a:buChar char="•"/>
            </a:pPr>
            <a:endParaRPr lang="en-US" dirty="0">
              <a:solidFill>
                <a:srgbClr val="00B050"/>
              </a:solidFill>
            </a:endParaRPr>
          </a:p>
          <a:p>
            <a:pPr marL="857250" lvl="1" indent="-457200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“Una </a:t>
            </a:r>
            <a:r>
              <a:rPr lang="en-US" dirty="0" err="1">
                <a:solidFill>
                  <a:srgbClr val="00B050"/>
                </a:solidFill>
              </a:rPr>
              <a:t>onza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prevención</a:t>
            </a:r>
            <a:r>
              <a:rPr lang="en-US" dirty="0">
                <a:solidFill>
                  <a:srgbClr val="00B050"/>
                </a:solidFill>
              </a:rPr>
              <a:t> vale </a:t>
            </a:r>
            <a:r>
              <a:rPr lang="en-US" dirty="0" err="1">
                <a:solidFill>
                  <a:srgbClr val="00B050"/>
                </a:solidFill>
              </a:rPr>
              <a:t>una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libra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sanación</a:t>
            </a:r>
            <a:r>
              <a:rPr lang="en-US" dirty="0">
                <a:solidFill>
                  <a:srgbClr val="00B050"/>
                </a:solidFill>
              </a:rPr>
              <a:t>.” </a:t>
            </a:r>
          </a:p>
          <a:p>
            <a:pPr marL="1257300" lvl="3" indent="0">
              <a:buNone/>
            </a:pPr>
            <a:r>
              <a:rPr lang="en-US" dirty="0" err="1"/>
              <a:t>Bénjamin</a:t>
            </a:r>
            <a:r>
              <a:rPr lang="en-US" dirty="0"/>
              <a:t> Franklin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4394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¿Qué puede hacer su ministerio?</a:t>
            </a:r>
            <a:br>
              <a:rPr lang="es-MX" dirty="0"/>
            </a:br>
            <a:r>
              <a:rPr lang="es-MX" dirty="0"/>
              <a:t>Prevención</a:t>
            </a:r>
            <a:br>
              <a:rPr lang="es-MX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Concentra en los jóvenes</a:t>
            </a:r>
          </a:p>
          <a:p>
            <a:pPr lvl="1"/>
            <a:r>
              <a:rPr lang="es-MX" dirty="0"/>
              <a:t>Crea conciencia – informase de las dinámicas de violencia entre jóvenes o </a:t>
            </a:r>
            <a:r>
              <a:rPr lang="es-MX" dirty="0" err="1"/>
              <a:t>novieazgo</a:t>
            </a:r>
            <a:r>
              <a:rPr lang="es-MX" dirty="0"/>
              <a:t> y sus señales</a:t>
            </a:r>
          </a:p>
          <a:p>
            <a:pPr lvl="1"/>
            <a:r>
              <a:rPr lang="es-MX" dirty="0"/>
              <a:t>Identifica los servicios para jóvenes. </a:t>
            </a:r>
            <a:r>
              <a:rPr lang="es-MX" dirty="0" err="1"/>
              <a:t>Ayudales</a:t>
            </a:r>
            <a:r>
              <a:rPr lang="es-MX" dirty="0"/>
              <a:t> a encontrar un adulto de confianza</a:t>
            </a:r>
          </a:p>
          <a:p>
            <a:pPr lvl="1"/>
            <a:r>
              <a:rPr lang="es-MX" dirty="0"/>
              <a:t> Urge acción para salir de la relación lo más antes 	posible.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1707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Prevención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charset="2"/>
              <a:buChar char="§"/>
            </a:pPr>
            <a:r>
              <a:rPr lang="en-US" sz="3500" dirty="0"/>
              <a:t>La </a:t>
            </a:r>
            <a:r>
              <a:rPr lang="en-US" sz="3500" dirty="0" err="1"/>
              <a:t>Mejor</a:t>
            </a:r>
            <a:r>
              <a:rPr lang="en-US" sz="3500" dirty="0"/>
              <a:t> </a:t>
            </a:r>
            <a:r>
              <a:rPr lang="en-US" sz="3500" dirty="0" err="1"/>
              <a:t>Solución</a:t>
            </a:r>
            <a:r>
              <a:rPr lang="en-US" sz="3500" dirty="0"/>
              <a:t> – Una </a:t>
            </a:r>
            <a:r>
              <a:rPr lang="en-US" sz="3500" dirty="0" err="1"/>
              <a:t>Relación</a:t>
            </a:r>
            <a:r>
              <a:rPr lang="en-US" sz="3500" dirty="0"/>
              <a:t> </a:t>
            </a:r>
            <a:r>
              <a:rPr lang="en-US" sz="3500" dirty="0" err="1"/>
              <a:t>Saludable</a:t>
            </a:r>
            <a:r>
              <a:rPr lang="en-US" sz="3500" dirty="0"/>
              <a:t>:</a:t>
            </a: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Confianza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Respeto</a:t>
            </a:r>
            <a:r>
              <a:rPr lang="en-US" sz="3300" dirty="0">
                <a:solidFill>
                  <a:srgbClr val="00B050"/>
                </a:solidFill>
              </a:rPr>
              <a:t> </a:t>
            </a:r>
            <a:r>
              <a:rPr lang="en-US" sz="3300" dirty="0" err="1">
                <a:solidFill>
                  <a:srgbClr val="00B050"/>
                </a:solidFill>
              </a:rPr>
              <a:t>Mútuo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Decisiones</a:t>
            </a:r>
            <a:r>
              <a:rPr lang="en-US" sz="3300" dirty="0">
                <a:solidFill>
                  <a:srgbClr val="00B050"/>
                </a:solidFill>
              </a:rPr>
              <a:t> </a:t>
            </a:r>
            <a:r>
              <a:rPr lang="en-US" sz="3300" dirty="0" err="1">
                <a:solidFill>
                  <a:srgbClr val="00B050"/>
                </a:solidFill>
              </a:rPr>
              <a:t>Compartidas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Honestidad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Habilidad</a:t>
            </a:r>
            <a:r>
              <a:rPr lang="en-US" sz="3300" dirty="0">
                <a:solidFill>
                  <a:srgbClr val="00B050"/>
                </a:solidFill>
              </a:rPr>
              <a:t> de </a:t>
            </a:r>
            <a:r>
              <a:rPr lang="en-US" sz="3300" dirty="0" err="1">
                <a:solidFill>
                  <a:srgbClr val="00B050"/>
                </a:solidFill>
              </a:rPr>
              <a:t>Negociar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Descrepar</a:t>
            </a:r>
            <a:r>
              <a:rPr lang="en-US" sz="3300" dirty="0">
                <a:solidFill>
                  <a:srgbClr val="00B050"/>
                </a:solidFill>
              </a:rPr>
              <a:t> con </a:t>
            </a:r>
            <a:r>
              <a:rPr lang="en-US" sz="3300" dirty="0" err="1">
                <a:solidFill>
                  <a:srgbClr val="00B050"/>
                </a:solidFill>
              </a:rPr>
              <a:t>Respeto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r>
              <a:rPr lang="en-US" sz="3300" dirty="0" err="1">
                <a:solidFill>
                  <a:srgbClr val="00B050"/>
                </a:solidFill>
              </a:rPr>
              <a:t>Empatía</a:t>
            </a:r>
            <a:endParaRPr lang="en-US" sz="3300" dirty="0">
              <a:solidFill>
                <a:srgbClr val="00B050"/>
              </a:solidFill>
            </a:endParaRPr>
          </a:p>
          <a:p>
            <a:pPr lvl="2"/>
            <a:endParaRPr lang="en-US" dirty="0"/>
          </a:p>
          <a:p>
            <a:pPr lvl="2"/>
            <a:endParaRPr lang="en-US" sz="2800" dirty="0"/>
          </a:p>
          <a:p>
            <a:pPr marL="457200" lvl="1" indent="0" algn="r">
              <a:buNone/>
            </a:pPr>
            <a:endParaRPr lang="en-US" sz="14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3502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Prevención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sz="3500" dirty="0"/>
              <a:t>La </a:t>
            </a:r>
            <a:r>
              <a:rPr lang="en-US" sz="3500" dirty="0" err="1"/>
              <a:t>Mejor</a:t>
            </a:r>
            <a:r>
              <a:rPr lang="en-US" sz="3500" dirty="0"/>
              <a:t> </a:t>
            </a:r>
            <a:r>
              <a:rPr lang="en-US" sz="3500" dirty="0" err="1"/>
              <a:t>Solución</a:t>
            </a:r>
            <a:r>
              <a:rPr lang="en-US" sz="3500" dirty="0"/>
              <a:t> – Una </a:t>
            </a:r>
            <a:r>
              <a:rPr lang="en-US" sz="3500" dirty="0" err="1"/>
              <a:t>Relación</a:t>
            </a:r>
            <a:r>
              <a:rPr lang="en-US" sz="3500" dirty="0"/>
              <a:t> </a:t>
            </a:r>
            <a:r>
              <a:rPr lang="en-US" sz="3500" dirty="0" err="1"/>
              <a:t>Saludable</a:t>
            </a:r>
            <a:r>
              <a:rPr lang="en-US" sz="3500" dirty="0">
                <a:solidFill>
                  <a:srgbClr val="4F81BD"/>
                </a:solidFill>
              </a:rPr>
              <a:t>:</a:t>
            </a:r>
          </a:p>
          <a:p>
            <a:pPr lvl="2"/>
            <a:r>
              <a:rPr lang="en-US" sz="3600" dirty="0" err="1">
                <a:solidFill>
                  <a:srgbClr val="00B050"/>
                </a:solidFill>
              </a:rPr>
              <a:t>Resolución</a:t>
            </a:r>
            <a:r>
              <a:rPr lang="en-US" sz="3600" dirty="0">
                <a:solidFill>
                  <a:srgbClr val="00B050"/>
                </a:solidFill>
              </a:rPr>
              <a:t> del </a:t>
            </a:r>
            <a:r>
              <a:rPr lang="en-US" sz="3600" dirty="0" err="1">
                <a:solidFill>
                  <a:srgbClr val="00B050"/>
                </a:solidFill>
              </a:rPr>
              <a:t>conflicto</a:t>
            </a:r>
            <a:r>
              <a:rPr lang="en-US" sz="3600" dirty="0">
                <a:solidFill>
                  <a:srgbClr val="00B050"/>
                </a:solidFill>
              </a:rPr>
              <a:t> no </a:t>
            </a:r>
            <a:r>
              <a:rPr lang="en-US" sz="3600" dirty="0" err="1">
                <a:solidFill>
                  <a:srgbClr val="00B050"/>
                </a:solidFill>
              </a:rPr>
              <a:t>violenta</a:t>
            </a:r>
            <a:endParaRPr lang="en-US" sz="3600" dirty="0">
              <a:solidFill>
                <a:srgbClr val="00B050"/>
              </a:solidFill>
            </a:endParaRPr>
          </a:p>
          <a:p>
            <a:pPr lvl="2"/>
            <a:r>
              <a:rPr lang="en-US" sz="3600" dirty="0" err="1">
                <a:solidFill>
                  <a:srgbClr val="00B050"/>
                </a:solidFill>
              </a:rPr>
              <a:t>Comunicación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 err="1">
                <a:solidFill>
                  <a:srgbClr val="00B050"/>
                </a:solidFill>
              </a:rPr>
              <a:t>abierta</a:t>
            </a:r>
            <a:r>
              <a:rPr lang="en-US" sz="3600" dirty="0">
                <a:solidFill>
                  <a:srgbClr val="00B050"/>
                </a:solidFill>
              </a:rPr>
              <a:t> y </a:t>
            </a:r>
            <a:r>
              <a:rPr lang="en-US" sz="3600" dirty="0" err="1">
                <a:solidFill>
                  <a:srgbClr val="00B050"/>
                </a:solidFill>
              </a:rPr>
              <a:t>honesta</a:t>
            </a:r>
            <a:endParaRPr lang="en-US" sz="3600" dirty="0">
              <a:solidFill>
                <a:srgbClr val="00B050"/>
              </a:solidFill>
            </a:endParaRPr>
          </a:p>
          <a:p>
            <a:pPr lvl="2"/>
            <a:r>
              <a:rPr lang="en-US" sz="3600" dirty="0">
                <a:solidFill>
                  <a:srgbClr val="00B050"/>
                </a:solidFill>
              </a:rPr>
              <a:t>Derecho de </a:t>
            </a:r>
            <a:r>
              <a:rPr lang="en-US" sz="3600" dirty="0" err="1">
                <a:solidFill>
                  <a:srgbClr val="00B050"/>
                </a:solidFill>
              </a:rPr>
              <a:t>autonomía</a:t>
            </a:r>
            <a:endParaRPr lang="en-US" sz="3600" dirty="0">
              <a:solidFill>
                <a:srgbClr val="00B050"/>
              </a:solidFill>
            </a:endParaRPr>
          </a:p>
          <a:p>
            <a:pPr lvl="2"/>
            <a:r>
              <a:rPr lang="en-US" sz="3600" dirty="0" err="1">
                <a:solidFill>
                  <a:srgbClr val="00B050"/>
                </a:solidFill>
              </a:rPr>
              <a:t>Individualidad</a:t>
            </a:r>
            <a:endParaRPr lang="en-US" sz="3600" dirty="0">
              <a:solidFill>
                <a:srgbClr val="00B050"/>
              </a:solidFill>
            </a:endParaRPr>
          </a:p>
          <a:p>
            <a:pPr marL="914400" lvl="2" indent="0">
              <a:buNone/>
            </a:pPr>
            <a:endParaRPr lang="en-US" sz="2800" dirty="0"/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0188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Prevención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Wingdings" charset="2"/>
              <a:buChar char="§"/>
            </a:pPr>
            <a:r>
              <a:rPr lang="en-US" dirty="0"/>
              <a:t>Un </a:t>
            </a:r>
            <a:r>
              <a:rPr lang="en-US" dirty="0" err="1"/>
              <a:t>programa</a:t>
            </a:r>
            <a:r>
              <a:rPr lang="en-US" dirty="0"/>
              <a:t> de </a:t>
            </a:r>
            <a:r>
              <a:rPr lang="en-US" dirty="0" err="1"/>
              <a:t>prevención</a:t>
            </a:r>
            <a:r>
              <a:rPr lang="en-US" dirty="0"/>
              <a:t> </a:t>
            </a:r>
            <a:r>
              <a:rPr lang="en-US" dirty="0" err="1"/>
              <a:t>tiene</a:t>
            </a:r>
            <a:r>
              <a:rPr lang="en-US" dirty="0"/>
              <a:t> que </a:t>
            </a:r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lo </a:t>
            </a:r>
            <a:r>
              <a:rPr lang="en-US" dirty="0" err="1"/>
              <a:t>menos</a:t>
            </a:r>
            <a:r>
              <a:rPr lang="en-US" dirty="0"/>
              <a:t>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>
                <a:solidFill>
                  <a:srgbClr val="00B050"/>
                </a:solidFill>
              </a:rPr>
              <a:t>Desarrollar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Conciencia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conocer</a:t>
            </a:r>
            <a:r>
              <a:rPr lang="en-US" dirty="0"/>
              <a:t> las </a:t>
            </a:r>
            <a:r>
              <a:rPr lang="en-US" dirty="0" err="1"/>
              <a:t>dinámicas</a:t>
            </a:r>
            <a:r>
              <a:rPr lang="en-US" dirty="0"/>
              <a:t> de la </a:t>
            </a:r>
            <a:r>
              <a:rPr lang="en-US" dirty="0" err="1"/>
              <a:t>violencia</a:t>
            </a:r>
            <a:r>
              <a:rPr lang="en-US" dirty="0"/>
              <a:t> de </a:t>
            </a:r>
            <a:r>
              <a:rPr lang="en-US" dirty="0" err="1"/>
              <a:t>noviazgo</a:t>
            </a:r>
            <a:r>
              <a:rPr lang="en-US" dirty="0"/>
              <a:t> – las </a:t>
            </a:r>
            <a:r>
              <a:rPr lang="en-US" dirty="0" err="1"/>
              <a:t>indicaciones</a:t>
            </a:r>
            <a:r>
              <a:rPr lang="en-US" dirty="0"/>
              <a:t> de </a:t>
            </a:r>
            <a:r>
              <a:rPr lang="en-US" dirty="0" err="1"/>
              <a:t>advertencia</a:t>
            </a:r>
            <a:r>
              <a:rPr lang="en-US" dirty="0"/>
              <a:t>.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dirty="0" err="1">
                <a:solidFill>
                  <a:srgbClr val="00B050"/>
                </a:solidFill>
              </a:rPr>
              <a:t>Identificar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los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Servicios</a:t>
            </a:r>
            <a:r>
              <a:rPr lang="en-US" dirty="0">
                <a:solidFill>
                  <a:srgbClr val="00B050"/>
                </a:solidFill>
              </a:rPr>
              <a:t> de </a:t>
            </a:r>
            <a:r>
              <a:rPr lang="en-US" dirty="0" err="1">
                <a:solidFill>
                  <a:srgbClr val="00B050"/>
                </a:solidFill>
              </a:rPr>
              <a:t>Apoyo</a:t>
            </a:r>
            <a:r>
              <a:rPr lang="en-US" dirty="0">
                <a:solidFill>
                  <a:schemeClr val="accent1"/>
                </a:solidFill>
              </a:rPr>
              <a:t>. </a:t>
            </a:r>
            <a:r>
              <a:rPr lang="en-US" dirty="0"/>
              <a:t>La </a:t>
            </a:r>
            <a:r>
              <a:rPr lang="en-US" dirty="0" err="1"/>
              <a:t>ayuda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accesible</a:t>
            </a:r>
            <a:r>
              <a:rPr lang="en-US" dirty="0"/>
              <a:t> para </a:t>
            </a:r>
            <a:r>
              <a:rPr lang="en-US" dirty="0" err="1"/>
              <a:t>prevenir</a:t>
            </a:r>
            <a:r>
              <a:rPr lang="en-US" dirty="0"/>
              <a:t>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daño</a:t>
            </a:r>
            <a:r>
              <a:rPr lang="en-US" dirty="0"/>
              <a:t> y </a:t>
            </a:r>
            <a:r>
              <a:rPr lang="en-US" dirty="0" err="1"/>
              <a:t>tristeza</a:t>
            </a:r>
            <a:r>
              <a:rPr lang="en-US" dirty="0"/>
              <a:t>. Deben </a:t>
            </a:r>
            <a:r>
              <a:rPr lang="en-US" dirty="0" err="1"/>
              <a:t>consultar</a:t>
            </a:r>
            <a:r>
              <a:rPr lang="en-US" dirty="0"/>
              <a:t> a un </a:t>
            </a:r>
            <a:r>
              <a:rPr lang="en-US" dirty="0" err="1"/>
              <a:t>adulto</a:t>
            </a:r>
            <a:r>
              <a:rPr lang="en-US" dirty="0"/>
              <a:t> de </a:t>
            </a:r>
            <a:r>
              <a:rPr lang="en-US" dirty="0" err="1"/>
              <a:t>confianza</a:t>
            </a:r>
            <a:r>
              <a:rPr lang="en-US" dirty="0"/>
              <a:t>.</a:t>
            </a:r>
          </a:p>
          <a:p>
            <a:pPr marL="1371600" lvl="2" indent="-457200">
              <a:buFont typeface="+mj-lt"/>
              <a:buAutoNum type="arabicPeriod" startAt="2"/>
            </a:pPr>
            <a:r>
              <a:rPr lang="en-US" dirty="0" err="1">
                <a:solidFill>
                  <a:srgbClr val="00B050"/>
                </a:solidFill>
              </a:rPr>
              <a:t>Urgir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Acción</a:t>
            </a:r>
            <a:r>
              <a:rPr lang="en-US" dirty="0"/>
              <a:t>.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Los </a:t>
            </a:r>
            <a:r>
              <a:rPr lang="en-US" dirty="0" err="1"/>
              <a:t>adolescentes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</a:t>
            </a:r>
            <a:r>
              <a:rPr lang="en-US" dirty="0" err="1"/>
              <a:t>salir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no </a:t>
            </a:r>
            <a:r>
              <a:rPr lang="en-US" dirty="0" err="1"/>
              <a:t>saludable</a:t>
            </a:r>
            <a:r>
              <a:rPr lang="en-US" dirty="0"/>
              <a:t> </a:t>
            </a:r>
            <a:r>
              <a:rPr lang="en-US" dirty="0" err="1"/>
              <a:t>inmediatamente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1597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Prevención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/>
              <a:t>Recursos</a:t>
            </a:r>
            <a:r>
              <a:rPr lang="en-US" sz="3200" dirty="0"/>
              <a:t> </a:t>
            </a:r>
            <a:r>
              <a:rPr lang="en-US" sz="3200" dirty="0" err="1"/>
              <a:t>Educacionales</a:t>
            </a:r>
            <a:r>
              <a:rPr lang="en-US" sz="3200" dirty="0"/>
              <a:t> </a:t>
            </a:r>
            <a:r>
              <a:rPr lang="en-US" sz="3200" dirty="0" err="1"/>
              <a:t>Acessibles</a:t>
            </a:r>
            <a:r>
              <a:rPr lang="en-US" sz="3200" dirty="0"/>
              <a:t>:</a:t>
            </a:r>
          </a:p>
          <a:p>
            <a:pPr lvl="2"/>
            <a:r>
              <a:rPr lang="en-US" sz="2800" dirty="0">
                <a:solidFill>
                  <a:srgbClr val="00B050"/>
                </a:solidFill>
              </a:rPr>
              <a:t>“Amor No </a:t>
            </a:r>
            <a:r>
              <a:rPr lang="en-US" sz="2800" dirty="0" err="1">
                <a:solidFill>
                  <a:srgbClr val="00B050"/>
                </a:solidFill>
              </a:rPr>
              <a:t>Es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Abuso</a:t>
            </a:r>
            <a:r>
              <a:rPr lang="en-US" sz="2800" dirty="0"/>
              <a:t>: </a:t>
            </a:r>
            <a:r>
              <a:rPr lang="en-US" sz="2800" dirty="0">
                <a:solidFill>
                  <a:srgbClr val="00B050"/>
                </a:solidFill>
              </a:rPr>
              <a:t>Un </a:t>
            </a:r>
            <a:r>
              <a:rPr lang="en-US" sz="2800" dirty="0" err="1">
                <a:solidFill>
                  <a:srgbClr val="00B050"/>
                </a:solidFill>
              </a:rPr>
              <a:t>currículum</a:t>
            </a:r>
            <a:r>
              <a:rPr lang="en-US" sz="2800" dirty="0">
                <a:solidFill>
                  <a:srgbClr val="00B050"/>
                </a:solidFill>
              </a:rPr>
              <a:t> de </a:t>
            </a:r>
            <a:r>
              <a:rPr lang="en-US" sz="2800" dirty="0" err="1">
                <a:solidFill>
                  <a:srgbClr val="00B050"/>
                </a:solidFill>
              </a:rPr>
              <a:t>Prevención</a:t>
            </a:r>
            <a:r>
              <a:rPr lang="en-US" sz="2800" dirty="0">
                <a:solidFill>
                  <a:srgbClr val="00B050"/>
                </a:solidFill>
              </a:rPr>
              <a:t> de </a:t>
            </a:r>
            <a:r>
              <a:rPr lang="en-US" sz="2800" dirty="0" err="1">
                <a:solidFill>
                  <a:srgbClr val="00B050"/>
                </a:solidFill>
              </a:rPr>
              <a:t>Abuso</a:t>
            </a:r>
            <a:r>
              <a:rPr lang="en-US" sz="2800" dirty="0">
                <a:solidFill>
                  <a:srgbClr val="00B050"/>
                </a:solidFill>
              </a:rPr>
              <a:t> de </a:t>
            </a:r>
            <a:r>
              <a:rPr lang="en-US" sz="2800" dirty="0" err="1">
                <a:solidFill>
                  <a:srgbClr val="00B050"/>
                </a:solidFill>
              </a:rPr>
              <a:t>Noviazgo</a:t>
            </a:r>
            <a:r>
              <a:rPr lang="en-US" sz="2800" dirty="0"/>
              <a:t>–High School Edición.</a:t>
            </a:r>
            <a:r>
              <a:rPr lang="en-US" sz="2800" dirty="0">
                <a:solidFill>
                  <a:srgbClr val="00B050"/>
                </a:solidFill>
              </a:rPr>
              <a:t>”</a:t>
            </a:r>
            <a:r>
              <a:rPr lang="en-US" sz="2000" baseline="30000" dirty="0"/>
              <a:t>14</a:t>
            </a:r>
            <a:r>
              <a:rPr lang="en-US" sz="1800" baseline="30000" dirty="0"/>
              <a:t> </a:t>
            </a:r>
          </a:p>
          <a:p>
            <a:pPr marL="914400" lvl="2" indent="0">
              <a:buNone/>
            </a:pPr>
            <a:r>
              <a:rPr lang="en-US" sz="2800" dirty="0"/>
              <a:t>                 (</a:t>
            </a:r>
            <a:r>
              <a:rPr lang="en-US" sz="2800" dirty="0" err="1"/>
              <a:t>Apropiado</a:t>
            </a:r>
            <a:r>
              <a:rPr lang="en-US" sz="2800" dirty="0"/>
              <a:t> para junior high.)</a:t>
            </a:r>
          </a:p>
          <a:p>
            <a:pPr marL="914400" lvl="2" indent="0" algn="ctr">
              <a:buNone/>
            </a:pPr>
            <a:endParaRPr lang="en-US" sz="1800" dirty="0"/>
          </a:p>
          <a:p>
            <a:pPr marL="1885950" lvl="3" indent="-514350">
              <a:buFont typeface="+mj-lt"/>
              <a:buAutoNum type="arabicPeriod"/>
            </a:pPr>
            <a:r>
              <a:rPr lang="en-US" sz="2400" dirty="0"/>
              <a:t>¿</a:t>
            </a:r>
            <a:r>
              <a:rPr lang="en-US" sz="2400" dirty="0" err="1"/>
              <a:t>Qué</a:t>
            </a:r>
            <a:r>
              <a:rPr lang="en-US" sz="2400" dirty="0"/>
              <a:t>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Abuso</a:t>
            </a:r>
            <a:r>
              <a:rPr lang="en-US" sz="2400" dirty="0"/>
              <a:t> de </a:t>
            </a:r>
            <a:r>
              <a:rPr lang="en-US" sz="2400" dirty="0" err="1"/>
              <a:t>Noviazgo</a:t>
            </a:r>
            <a:r>
              <a:rPr lang="en-US" sz="2400" dirty="0"/>
              <a:t>?</a:t>
            </a:r>
          </a:p>
          <a:p>
            <a:pPr marL="1885950" lvl="3" indent="-514350">
              <a:buFont typeface="+mj-lt"/>
              <a:buAutoNum type="arabicPeriod"/>
            </a:pPr>
            <a:r>
              <a:rPr lang="en-US" sz="2400" dirty="0"/>
              <a:t>El </a:t>
            </a:r>
            <a:r>
              <a:rPr lang="en-US" sz="2400" dirty="0" err="1"/>
              <a:t>Patrón</a:t>
            </a:r>
            <a:r>
              <a:rPr lang="en-US" sz="2400" dirty="0"/>
              <a:t> de </a:t>
            </a:r>
            <a:r>
              <a:rPr lang="en-US" sz="2400" dirty="0" err="1"/>
              <a:t>Abuso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Noviazgo</a:t>
            </a:r>
            <a:endParaRPr lang="en-US" sz="2400" dirty="0"/>
          </a:p>
          <a:p>
            <a:pPr marL="1885950" lvl="3" indent="-514350">
              <a:buFont typeface="+mj-lt"/>
              <a:buAutoNum type="arabicPeriod"/>
            </a:pPr>
            <a:r>
              <a:rPr lang="en-US" sz="2400" dirty="0" err="1"/>
              <a:t>Abuso</a:t>
            </a:r>
            <a:r>
              <a:rPr lang="en-US" sz="2400" dirty="0"/>
              <a:t> Digital </a:t>
            </a:r>
            <a:r>
              <a:rPr lang="en-US" sz="2400" dirty="0" err="1"/>
              <a:t>en</a:t>
            </a:r>
            <a:r>
              <a:rPr lang="en-US" sz="2400" dirty="0"/>
              <a:t> el </a:t>
            </a:r>
            <a:r>
              <a:rPr lang="en-US" sz="2400" dirty="0" err="1"/>
              <a:t>Noviazgo</a:t>
            </a:r>
            <a:endParaRPr lang="en-US" sz="2400" dirty="0"/>
          </a:p>
          <a:p>
            <a:pPr marL="1885950" lvl="3" indent="-514350">
              <a:buFont typeface="+mj-lt"/>
              <a:buAutoNum type="arabicPeriod"/>
            </a:pPr>
            <a:r>
              <a:rPr lang="en-US" sz="2400" dirty="0" err="1"/>
              <a:t>Acabar</a:t>
            </a:r>
            <a:r>
              <a:rPr lang="en-US" sz="2400" dirty="0"/>
              <a:t> con </a:t>
            </a:r>
            <a:r>
              <a:rPr lang="en-US" sz="2400" dirty="0" err="1"/>
              <a:t>Abuso</a:t>
            </a:r>
            <a:r>
              <a:rPr lang="en-US" sz="2400" dirty="0"/>
              <a:t> de </a:t>
            </a:r>
            <a:r>
              <a:rPr lang="en-US" sz="2400" dirty="0" err="1"/>
              <a:t>Noviazgo</a:t>
            </a:r>
            <a:endParaRPr lang="en-US" sz="24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366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dirty="0"/>
            </a:br>
            <a:r>
              <a:rPr lang="en-US" dirty="0" err="1"/>
              <a:t>Prevención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>
              <a:buFont typeface="Wingdings" charset="2"/>
              <a:buChar char="§"/>
            </a:pPr>
            <a:r>
              <a:rPr lang="en-US" sz="3200" dirty="0" err="1">
                <a:solidFill>
                  <a:srgbClr val="00B050"/>
                </a:solidFill>
              </a:rPr>
              <a:t>Currículum</a:t>
            </a:r>
            <a:r>
              <a:rPr lang="en-US" sz="3200" dirty="0">
                <a:solidFill>
                  <a:srgbClr val="00B050"/>
                </a:solidFill>
              </a:rPr>
              <a:t> de </a:t>
            </a:r>
            <a:r>
              <a:rPr lang="en-US" sz="3200" dirty="0" err="1">
                <a:solidFill>
                  <a:srgbClr val="00B050"/>
                </a:solidFill>
              </a:rPr>
              <a:t>Noviazgo</a:t>
            </a:r>
            <a:r>
              <a:rPr lang="en-US" sz="3200" dirty="0">
                <a:solidFill>
                  <a:srgbClr val="00B050"/>
                </a:solidFill>
              </a:rPr>
              <a:t> del Centro de Control de </a:t>
            </a:r>
            <a:r>
              <a:rPr lang="en-US" sz="3200" dirty="0" err="1">
                <a:solidFill>
                  <a:srgbClr val="00B050"/>
                </a:solidFill>
              </a:rPr>
              <a:t>Enfermedades</a:t>
            </a:r>
            <a:r>
              <a:rPr lang="en-US" sz="3200" dirty="0"/>
              <a:t>: </a:t>
            </a:r>
            <a:r>
              <a:rPr lang="en-US" sz="3200" dirty="0" err="1"/>
              <a:t>Estrategias</a:t>
            </a:r>
            <a:r>
              <a:rPr lang="en-US" sz="3200" dirty="0"/>
              <a:t> para </a:t>
            </a:r>
            <a:r>
              <a:rPr lang="en-US" sz="3200" dirty="0" err="1"/>
              <a:t>Promover</a:t>
            </a:r>
            <a:r>
              <a:rPr lang="en-US" sz="3200" dirty="0"/>
              <a:t> </a:t>
            </a:r>
            <a:r>
              <a:rPr lang="en-US" sz="3200" dirty="0" err="1"/>
              <a:t>Relaciones</a:t>
            </a:r>
            <a:r>
              <a:rPr lang="en-US" sz="3200" dirty="0"/>
              <a:t> </a:t>
            </a:r>
            <a:r>
              <a:rPr lang="en-US" sz="3200" dirty="0" err="1"/>
              <a:t>Saludables</a:t>
            </a:r>
            <a:r>
              <a:rPr lang="en-US" sz="3200" dirty="0"/>
              <a:t> para </a:t>
            </a:r>
            <a:r>
              <a:rPr lang="en-US" sz="3200" dirty="0" err="1"/>
              <a:t>Adolescentes</a:t>
            </a:r>
            <a:endParaRPr lang="en-US" sz="3200" dirty="0"/>
          </a:p>
          <a:p>
            <a:pPr marL="457200" lvl="1" indent="0" algn="ctr">
              <a:buNone/>
            </a:pPr>
            <a:endParaRPr lang="en-US" sz="1800" dirty="0"/>
          </a:p>
          <a:p>
            <a:pPr marL="457200" lvl="1" indent="0" algn="ctr">
              <a:buNone/>
            </a:pP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desarrollo</a:t>
            </a:r>
            <a:r>
              <a:rPr lang="en-US" sz="3200" dirty="0"/>
              <a:t>: 2013 – 2018</a:t>
            </a:r>
          </a:p>
          <a:p>
            <a:pPr marL="457200" lvl="1" indent="0" algn="ctr">
              <a:buNone/>
            </a:pPr>
            <a:endParaRPr lang="en-US" sz="1800" dirty="0"/>
          </a:p>
          <a:p>
            <a:pPr lvl="2"/>
            <a:r>
              <a:rPr lang="en-US" sz="3000" dirty="0"/>
              <a:t> </a:t>
            </a:r>
            <a:r>
              <a:rPr lang="en-US" sz="3000" dirty="0" err="1"/>
              <a:t>Instrucción</a:t>
            </a:r>
            <a:r>
              <a:rPr lang="en-US" sz="3000" dirty="0"/>
              <a:t>: </a:t>
            </a:r>
            <a:r>
              <a:rPr lang="en-US" sz="3000" dirty="0" err="1"/>
              <a:t>Grados</a:t>
            </a:r>
            <a:r>
              <a:rPr lang="en-US" sz="3000" dirty="0"/>
              <a:t> 6, 7 &amp; 8</a:t>
            </a:r>
          </a:p>
          <a:p>
            <a:pPr lvl="3"/>
            <a:r>
              <a:rPr lang="en-US" sz="2600" dirty="0"/>
              <a:t> Baltimore, Ft. Lauderdale, Chicago &amp; Oakland</a:t>
            </a:r>
          </a:p>
          <a:p>
            <a:pPr lvl="3"/>
            <a:r>
              <a:rPr lang="en-US" sz="2600" dirty="0"/>
              <a:t> 12 </a:t>
            </a:r>
            <a:r>
              <a:rPr lang="en-US" sz="2600" dirty="0" err="1"/>
              <a:t>escuelas</a:t>
            </a:r>
            <a:r>
              <a:rPr lang="en-US" sz="2600" dirty="0"/>
              <a:t> </a:t>
            </a:r>
            <a:r>
              <a:rPr lang="en-US" sz="2600" dirty="0" err="1"/>
              <a:t>cada</a:t>
            </a:r>
            <a:r>
              <a:rPr lang="en-US" sz="2600" dirty="0"/>
              <a:t> </a:t>
            </a:r>
            <a:r>
              <a:rPr lang="en-US" sz="2600" dirty="0" err="1"/>
              <a:t>uno</a:t>
            </a:r>
            <a:r>
              <a:rPr lang="en-US" sz="2600" dirty="0"/>
              <a:t>; Oakland, 9 </a:t>
            </a:r>
            <a:r>
              <a:rPr lang="en-US" sz="2600" dirty="0" err="1"/>
              <a:t>escuelas</a:t>
            </a:r>
            <a:endParaRPr lang="en-US" sz="2600" dirty="0"/>
          </a:p>
          <a:p>
            <a:pPr marL="857250" lvl="2" indent="0" algn="r">
              <a:buNone/>
            </a:pPr>
            <a:r>
              <a:rPr lang="en-US" dirty="0"/>
              <a:t> </a:t>
            </a:r>
            <a:r>
              <a:rPr lang="en-US" sz="1400" dirty="0"/>
              <a:t>Centers for Disease Control and Prevention, (CDC) Dating Matters Initiative.</a:t>
            </a:r>
            <a:r>
              <a:rPr lang="en-US" sz="1400" baseline="30000" dirty="0"/>
              <a:t>15</a:t>
            </a:r>
            <a:r>
              <a:rPr lang="en-US" sz="1400" dirty="0"/>
              <a:t>   </a:t>
            </a:r>
          </a:p>
          <a:p>
            <a:pPr marL="857250" lvl="2" indent="0">
              <a:buNone/>
            </a:pPr>
            <a:endParaRPr lang="en-US" sz="14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7998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 </a:t>
            </a:r>
            <a:r>
              <a:rPr lang="en-US" dirty="0" err="1"/>
              <a:t>Prevención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624012"/>
            <a:ext cx="8229600" cy="4525963"/>
          </a:xfrm>
        </p:spPr>
        <p:txBody>
          <a:bodyPr>
            <a:normAutofit lnSpcReduction="10000"/>
          </a:bodyPr>
          <a:lstStyle/>
          <a:p>
            <a:pPr lvl="1">
              <a:buFont typeface="Wingdings" charset="2"/>
              <a:buChar char="§"/>
            </a:pPr>
            <a:r>
              <a:rPr lang="en-US" sz="3500" dirty="0"/>
              <a:t>Se </a:t>
            </a:r>
            <a:r>
              <a:rPr lang="en-US" sz="3500" dirty="0" err="1"/>
              <a:t>necesita</a:t>
            </a:r>
            <a:r>
              <a:rPr lang="en-US" sz="3500" dirty="0"/>
              <a:t> </a:t>
            </a:r>
            <a:r>
              <a:rPr lang="en-US" sz="3500" dirty="0" err="1"/>
              <a:t>atención</a:t>
            </a:r>
            <a:r>
              <a:rPr lang="en-US" sz="3500" dirty="0"/>
              <a:t> </a:t>
            </a:r>
            <a:r>
              <a:rPr lang="en-US" sz="3500" dirty="0" err="1"/>
              <a:t>seria</a:t>
            </a:r>
            <a:r>
              <a:rPr lang="en-US" sz="3500" dirty="0"/>
              <a:t>:</a:t>
            </a:r>
          </a:p>
          <a:p>
            <a:pPr lvl="2"/>
            <a:r>
              <a:rPr lang="en-US" sz="3100" dirty="0">
                <a:solidFill>
                  <a:srgbClr val="00B050"/>
                </a:solidFill>
              </a:rPr>
              <a:t>Campus Sexual-Assault Study, 2007</a:t>
            </a:r>
          </a:p>
          <a:p>
            <a:pPr marL="914400" lvl="2" indent="0">
              <a:buNone/>
            </a:pPr>
            <a:r>
              <a:rPr lang="en-US" sz="3100" dirty="0"/>
              <a:t>   6,800 </a:t>
            </a:r>
            <a:r>
              <a:rPr lang="en-US" sz="3100" dirty="0" err="1"/>
              <a:t>unviersitarios</a:t>
            </a:r>
            <a:r>
              <a:rPr lang="en-US" sz="3100" dirty="0"/>
              <a:t> </a:t>
            </a:r>
            <a:r>
              <a:rPr lang="en-US" sz="3100" dirty="0" err="1"/>
              <a:t>subgraduados</a:t>
            </a:r>
            <a:r>
              <a:rPr lang="en-US" sz="3100" dirty="0"/>
              <a:t>:         	5,466 women </a:t>
            </a:r>
          </a:p>
          <a:p>
            <a:pPr lvl="2"/>
            <a:r>
              <a:rPr lang="en-US" sz="3100" dirty="0">
                <a:solidFill>
                  <a:srgbClr val="C00000"/>
                </a:solidFill>
              </a:rPr>
              <a:t>19% de </a:t>
            </a:r>
            <a:r>
              <a:rPr lang="en-US" sz="3100" dirty="0" err="1">
                <a:solidFill>
                  <a:srgbClr val="C00000"/>
                </a:solidFill>
              </a:rPr>
              <a:t>mujeres</a:t>
            </a:r>
            <a:r>
              <a:rPr lang="en-US" sz="3100" dirty="0"/>
              <a:t>, o 1,073, </a:t>
            </a:r>
            <a:r>
              <a:rPr lang="en-US" sz="3100" dirty="0" err="1"/>
              <a:t>fueron</a:t>
            </a:r>
            <a:r>
              <a:rPr lang="en-US" sz="3100" dirty="0"/>
              <a:t> </a:t>
            </a:r>
            <a:r>
              <a:rPr lang="en-US" sz="3100" dirty="0" err="1"/>
              <a:t>víctimas</a:t>
            </a:r>
            <a:r>
              <a:rPr lang="en-US" sz="3100" dirty="0"/>
              <a:t> de </a:t>
            </a:r>
            <a:r>
              <a:rPr lang="en-US" sz="3100" dirty="0" err="1"/>
              <a:t>asaulto</a:t>
            </a:r>
            <a:r>
              <a:rPr lang="en-US" sz="3100" dirty="0"/>
              <a:t> </a:t>
            </a:r>
            <a:r>
              <a:rPr lang="en-US" sz="3100" dirty="0" err="1"/>
              <a:t>atentado</a:t>
            </a:r>
            <a:r>
              <a:rPr lang="en-US" sz="3100" dirty="0"/>
              <a:t> o </a:t>
            </a:r>
            <a:r>
              <a:rPr lang="en-US" sz="3100" dirty="0" err="1"/>
              <a:t>cumplido</a:t>
            </a:r>
            <a:r>
              <a:rPr lang="en-US" sz="3100" dirty="0"/>
              <a:t> </a:t>
            </a:r>
            <a:r>
              <a:rPr lang="en-US" sz="3100" dirty="0" err="1"/>
              <a:t>desde</a:t>
            </a:r>
            <a:r>
              <a:rPr lang="en-US" sz="3100" dirty="0"/>
              <a:t> que </a:t>
            </a:r>
            <a:r>
              <a:rPr lang="en-US" sz="3100" dirty="0" err="1"/>
              <a:t>entraron</a:t>
            </a:r>
            <a:r>
              <a:rPr lang="en-US" sz="3100" dirty="0"/>
              <a:t> </a:t>
            </a:r>
            <a:r>
              <a:rPr lang="en-US" sz="3100" dirty="0" err="1"/>
              <a:t>en</a:t>
            </a:r>
            <a:r>
              <a:rPr lang="en-US" sz="3100" dirty="0"/>
              <a:t> la </a:t>
            </a:r>
            <a:r>
              <a:rPr lang="en-US" sz="3100" dirty="0" err="1"/>
              <a:t>universidad</a:t>
            </a:r>
            <a:r>
              <a:rPr lang="en-US" sz="3100" dirty="0"/>
              <a:t>.</a:t>
            </a:r>
          </a:p>
          <a:p>
            <a:pPr marL="914400" lvl="2" indent="0">
              <a:buNone/>
            </a:pPr>
            <a:endParaRPr lang="en-US" sz="3100" dirty="0"/>
          </a:p>
          <a:p>
            <a:pPr marL="914400" lvl="2" indent="0" algn="r">
              <a:buNone/>
            </a:pPr>
            <a:r>
              <a:rPr lang="en-US" sz="1400" dirty="0"/>
              <a:t>Christopher P. Krebs, et al., The Campus Sexual Assault (CSA) Study Final Report, October 2007.</a:t>
            </a:r>
            <a:r>
              <a:rPr lang="en-US" sz="1400" baseline="30000" dirty="0"/>
              <a:t>16</a:t>
            </a:r>
            <a:endParaRPr lang="en-US" sz="3100" dirty="0"/>
          </a:p>
          <a:p>
            <a:pPr marL="457200" lvl="1" indent="0">
              <a:buNone/>
            </a:pPr>
            <a:endParaRPr lang="en-US" sz="3500" dirty="0"/>
          </a:p>
          <a:p>
            <a:pPr lvl="1">
              <a:buFont typeface="Wingdings" charset="2"/>
              <a:buChar char="§"/>
            </a:pPr>
            <a:endParaRPr lang="en-US" sz="3200" dirty="0"/>
          </a:p>
          <a:p>
            <a:pPr marL="457200" lvl="1" indent="0">
              <a:buNone/>
            </a:pPr>
            <a:endParaRPr lang="en-US" sz="3200" dirty="0"/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sz="2800" dirty="0"/>
          </a:p>
          <a:p>
            <a:pPr marL="914400" lvl="2" indent="0">
              <a:buNone/>
            </a:pPr>
            <a:endParaRPr lang="en-US" sz="2800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3C0F2-E4A7-234C-B8C5-7DB82017C726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9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45769</TotalTime>
  <Words>6459</Words>
  <Application>Microsoft Macintosh PowerPoint</Application>
  <PresentationFormat>On-screen Show (4:3)</PresentationFormat>
  <Paragraphs>1251</Paragraphs>
  <Slides>143</Slides>
  <Notes>12</Notes>
  <HiddenSlides>20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143</vt:i4>
      </vt:variant>
    </vt:vector>
  </HeadingPairs>
  <TitlesOfParts>
    <vt:vector size="150" baseType="lpstr">
      <vt:lpstr>Arial</vt:lpstr>
      <vt:lpstr>Calibri</vt:lpstr>
      <vt:lpstr>CAMPBELL</vt:lpstr>
      <vt:lpstr>Courier New</vt:lpstr>
      <vt:lpstr>Times New Roman</vt:lpstr>
      <vt:lpstr>Wingdings</vt:lpstr>
      <vt:lpstr>Office Theme</vt:lpstr>
      <vt:lpstr> Introductions</vt:lpstr>
      <vt:lpstr> Introductions</vt:lpstr>
      <vt:lpstr> Introductions</vt:lpstr>
      <vt:lpstr>Metas</vt:lpstr>
      <vt:lpstr> Mantener en Mente </vt:lpstr>
      <vt:lpstr>Mantener en Mente</vt:lpstr>
      <vt:lpstr>Agenda</vt:lpstr>
      <vt:lpstr>Agenda</vt:lpstr>
      <vt:lpstr>Testimonios Personales</vt:lpstr>
      <vt:lpstr>Leslie Morgan Steiner</vt:lpstr>
      <vt:lpstr>Dinámicas de Violencia Doméstica</vt:lpstr>
      <vt:lpstr>Definición</vt:lpstr>
      <vt:lpstr>¿Qué Causa Violencia Doméstica?</vt:lpstr>
      <vt:lpstr>PowerPoint Presentation</vt:lpstr>
      <vt:lpstr>Poder y Control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Tipos de Abuso y Dimensiones</vt:lpstr>
      <vt:lpstr>Mitos y Hechos</vt:lpstr>
      <vt:lpstr>Mitos y Hechos</vt:lpstr>
      <vt:lpstr>Mitos y Hechos</vt:lpstr>
      <vt:lpstr>Mitos y Hechos</vt:lpstr>
      <vt:lpstr>Mitos y Hechos</vt:lpstr>
      <vt:lpstr>Mitos y Hechos</vt:lpstr>
      <vt:lpstr>Mitos y Hechos</vt:lpstr>
      <vt:lpstr>Mitos y Hechos</vt:lpstr>
      <vt:lpstr>Ciclo de Violencia</vt:lpstr>
      <vt:lpstr>PowerPoint Presentation</vt:lpstr>
      <vt:lpstr>Señales y Síntomas</vt:lpstr>
      <vt:lpstr>Señales y Síntomas</vt:lpstr>
      <vt:lpstr>Por Qué las Víctimas se Quedan</vt:lpstr>
      <vt:lpstr>Abusadores</vt:lpstr>
      <vt:lpstr>Abusadores</vt:lpstr>
      <vt:lpstr>Abusadores</vt:lpstr>
      <vt:lpstr>Abusadores</vt:lpstr>
      <vt:lpstr>Testimonios Personales</vt:lpstr>
      <vt:lpstr>Hisotria de Nicci</vt:lpstr>
      <vt:lpstr>Violencia en el Noviazgo</vt:lpstr>
      <vt:lpstr>Violencia en el Noviazgo</vt:lpstr>
      <vt:lpstr>Violencia en el Noviazgo</vt:lpstr>
      <vt:lpstr>Violencia en el Noviazgo</vt:lpstr>
      <vt:lpstr>Violencia en el Noviazgo</vt:lpstr>
      <vt:lpstr>Violencia en el Noviazgo</vt:lpstr>
      <vt:lpstr>Violencia en el Noviazgo</vt:lpstr>
      <vt:lpstr>“Cuando Pido Ayuda”  Una Respuesta Pastoral a Violencia Doméstica contra Mujeres </vt:lpstr>
      <vt:lpstr> La Posición de los Obispos sobre             Violencia Doméstica</vt:lpstr>
      <vt:lpstr>La Posición de los Obispos sobre              Violencia Doméstica</vt:lpstr>
      <vt:lpstr>La Posición de los Obispos sobre              Violencia Doméstica</vt:lpstr>
      <vt:lpstr>La Posición de los Obispos sobre              Violencia Doméstica</vt:lpstr>
      <vt:lpstr>La Posición de los Obispos sobre                Violencia Doméstica</vt:lpstr>
      <vt:lpstr>La Posición de los Obispos sobre               Violencia Doméstica</vt:lpstr>
      <vt:lpstr> La Posición de los Obispos sobre             Violencia Doméstica</vt:lpstr>
      <vt:lpstr>La Posición de los Obispos sobre               Violencia Doméstica</vt:lpstr>
      <vt:lpstr> La Posición de los Obispos sobre             Violencia Doméstica</vt:lpstr>
      <vt:lpstr>Descano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Víctimas</vt:lpstr>
      <vt:lpstr>Interactuando con Abusadores</vt:lpstr>
      <vt:lpstr>Interactuando con Abusadores</vt:lpstr>
      <vt:lpstr>Interactuando con Abusadores</vt:lpstr>
      <vt:lpstr>Interactuando con Abusadores</vt:lpstr>
      <vt:lpstr>Interactuando con Niños</vt:lpstr>
      <vt:lpstr>Interactuando con Niños</vt:lpstr>
      <vt:lpstr>Interactuando con Niños</vt:lpstr>
      <vt:lpstr>Interactuando con Niños</vt:lpstr>
      <vt:lpstr>Interacción</vt:lpstr>
      <vt:lpstr>Testimonios Personales</vt:lpstr>
      <vt:lpstr>Pecado por Silencio</vt:lpstr>
      <vt:lpstr>Involver a la Comunidad</vt:lpstr>
      <vt:lpstr>Conciencia</vt:lpstr>
      <vt:lpstr>¿Qué puede hacer su ministerio? Servicios</vt:lpstr>
      <vt:lpstr>Grupos de Apoyo y Consejería</vt:lpstr>
      <vt:lpstr>Grupos de Apoyo y Consejería</vt:lpstr>
      <vt:lpstr>Ordenes de Proteccíon</vt:lpstr>
      <vt:lpstr>Prevención </vt:lpstr>
      <vt:lpstr>¿Qué puede hacer su ministerio? Prevención </vt:lpstr>
      <vt:lpstr>Prevención </vt:lpstr>
      <vt:lpstr>Prevención </vt:lpstr>
      <vt:lpstr>Prevención</vt:lpstr>
      <vt:lpstr>Prevención</vt:lpstr>
      <vt:lpstr> Prevención </vt:lpstr>
      <vt:lpstr> Prevención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¿Qué Puedes Hacer?</vt:lpstr>
      <vt:lpstr>Temas Relacionadas</vt:lpstr>
      <vt:lpstr>Cultural Parroquial</vt:lpstr>
      <vt:lpstr>Seguridad</vt:lpstr>
      <vt:lpstr>Confidencialidad</vt:lpstr>
      <vt:lpstr>Reportage Mandatorio</vt:lpstr>
      <vt:lpstr>Reportage Mandatorio</vt:lpstr>
      <vt:lpstr>Reportage Mandatorio</vt:lpstr>
      <vt:lpstr>Recuros Comunitarios</vt:lpstr>
      <vt:lpstr>Recursos Comunitarios</vt:lpstr>
      <vt:lpstr>Recursos Comunitarios</vt:lpstr>
      <vt:lpstr> Partes Sueltas y Preguntas </vt:lpstr>
      <vt:lpstr> Comentarios Finales</vt:lpstr>
      <vt:lpstr>PowerPoint Presentation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  <vt:lpstr>Referencias de la Presentación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Parish Domestic Violence Workers</dc:title>
  <dc:creator>Carole &amp; John Monaco</dc:creator>
  <cp:lastModifiedBy>John Monaco</cp:lastModifiedBy>
  <cp:revision>1457</cp:revision>
  <cp:lastPrinted>2017-02-16T17:32:38Z</cp:lastPrinted>
  <dcterms:created xsi:type="dcterms:W3CDTF">2013-04-20T18:55:30Z</dcterms:created>
  <dcterms:modified xsi:type="dcterms:W3CDTF">2019-06-21T20:22:07Z</dcterms:modified>
</cp:coreProperties>
</file>